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0.xml" ContentType="application/vnd.openxmlformats-officedocument.drawingml.chart+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1.xml" ContentType="application/vnd.openxmlformats-officedocument.drawingml.chart+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2.xml" ContentType="application/vnd.openxmlformats-officedocument.drawingml.chart+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3.xml" ContentType="application/vnd.openxmlformats-officedocument.drawingml.chart+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4.xml" ContentType="application/vnd.openxmlformats-officedocument.drawingml.chart+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5.xml" ContentType="application/vnd.openxmlformats-officedocument.drawingml.chart+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6.xml" ContentType="application/vnd.openxmlformats-officedocument.drawingml.chart+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7.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35.xml" ContentType="application/vnd.openxmlformats-officedocument.presentationml.notesSlide+xml"/>
  <Override PartName="/ppt/charts/chart2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4.xml" ContentType="application/vnd.openxmlformats-officedocument.drawingml.chart+xml"/>
  <Override PartName="/ppt/drawings/drawing2.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3"/>
  </p:notesMasterIdLst>
  <p:handoutMasterIdLst>
    <p:handoutMasterId r:id="rId104"/>
  </p:handoutMasterIdLst>
  <p:sldIdLst>
    <p:sldId id="258" r:id="rId2"/>
    <p:sldId id="256" r:id="rId3"/>
    <p:sldId id="289" r:id="rId4"/>
    <p:sldId id="382" r:id="rId5"/>
    <p:sldId id="257" r:id="rId6"/>
    <p:sldId id="259" r:id="rId7"/>
    <p:sldId id="260" r:id="rId8"/>
    <p:sldId id="261" r:id="rId9"/>
    <p:sldId id="266" r:id="rId10"/>
    <p:sldId id="262" r:id="rId11"/>
    <p:sldId id="336" r:id="rId12"/>
    <p:sldId id="264" r:id="rId13"/>
    <p:sldId id="337" r:id="rId14"/>
    <p:sldId id="273" r:id="rId15"/>
    <p:sldId id="271" r:id="rId16"/>
    <p:sldId id="277" r:id="rId17"/>
    <p:sldId id="278" r:id="rId18"/>
    <p:sldId id="279" r:id="rId19"/>
    <p:sldId id="272" r:id="rId20"/>
    <p:sldId id="282" r:id="rId21"/>
    <p:sldId id="283" r:id="rId22"/>
    <p:sldId id="284" r:id="rId23"/>
    <p:sldId id="285" r:id="rId24"/>
    <p:sldId id="276" r:id="rId25"/>
    <p:sldId id="286" r:id="rId26"/>
    <p:sldId id="287" r:id="rId27"/>
    <p:sldId id="288" r:id="rId28"/>
    <p:sldId id="291" r:id="rId29"/>
    <p:sldId id="292" r:id="rId30"/>
    <p:sldId id="293" r:id="rId31"/>
    <p:sldId id="294" r:id="rId32"/>
    <p:sldId id="295" r:id="rId33"/>
    <p:sldId id="296" r:id="rId34"/>
    <p:sldId id="298" r:id="rId35"/>
    <p:sldId id="383" r:id="rId36"/>
    <p:sldId id="299" r:id="rId37"/>
    <p:sldId id="301" r:id="rId38"/>
    <p:sldId id="345" r:id="rId39"/>
    <p:sldId id="302" r:id="rId40"/>
    <p:sldId id="303" r:id="rId41"/>
    <p:sldId id="304" r:id="rId42"/>
    <p:sldId id="305" r:id="rId43"/>
    <p:sldId id="306" r:id="rId44"/>
    <p:sldId id="326" r:id="rId45"/>
    <p:sldId id="327" r:id="rId46"/>
    <p:sldId id="307" r:id="rId47"/>
    <p:sldId id="329" r:id="rId48"/>
    <p:sldId id="328" r:id="rId49"/>
    <p:sldId id="308" r:id="rId50"/>
    <p:sldId id="309" r:id="rId51"/>
    <p:sldId id="310" r:id="rId52"/>
    <p:sldId id="330" r:id="rId53"/>
    <p:sldId id="311" r:id="rId54"/>
    <p:sldId id="331" r:id="rId55"/>
    <p:sldId id="312" r:id="rId56"/>
    <p:sldId id="313" r:id="rId57"/>
    <p:sldId id="314" r:id="rId58"/>
    <p:sldId id="315" r:id="rId59"/>
    <p:sldId id="316" r:id="rId60"/>
    <p:sldId id="332" r:id="rId61"/>
    <p:sldId id="317" r:id="rId62"/>
    <p:sldId id="338" r:id="rId63"/>
    <p:sldId id="340" r:id="rId64"/>
    <p:sldId id="343" r:id="rId65"/>
    <p:sldId id="379" r:id="rId66"/>
    <p:sldId id="380" r:id="rId67"/>
    <p:sldId id="341" r:id="rId68"/>
    <p:sldId id="342" r:id="rId69"/>
    <p:sldId id="344" r:id="rId70"/>
    <p:sldId id="376" r:id="rId71"/>
    <p:sldId id="333" r:id="rId72"/>
    <p:sldId id="334" r:id="rId73"/>
    <p:sldId id="335" r:id="rId74"/>
    <p:sldId id="319" r:id="rId75"/>
    <p:sldId id="320" r:id="rId76"/>
    <p:sldId id="321" r:id="rId77"/>
    <p:sldId id="322" r:id="rId78"/>
    <p:sldId id="323" r:id="rId79"/>
    <p:sldId id="324" r:id="rId80"/>
    <p:sldId id="339" r:id="rId81"/>
    <p:sldId id="346" r:id="rId82"/>
    <p:sldId id="347" r:id="rId83"/>
    <p:sldId id="361" r:id="rId84"/>
    <p:sldId id="377" r:id="rId85"/>
    <p:sldId id="378" r:id="rId86"/>
    <p:sldId id="353" r:id="rId87"/>
    <p:sldId id="374" r:id="rId88"/>
    <p:sldId id="375" r:id="rId89"/>
    <p:sldId id="351" r:id="rId90"/>
    <p:sldId id="352" r:id="rId91"/>
    <p:sldId id="354" r:id="rId92"/>
    <p:sldId id="356" r:id="rId93"/>
    <p:sldId id="363" r:id="rId94"/>
    <p:sldId id="364" r:id="rId95"/>
    <p:sldId id="365" r:id="rId96"/>
    <p:sldId id="373" r:id="rId97"/>
    <p:sldId id="350" r:id="rId98"/>
    <p:sldId id="358" r:id="rId99"/>
    <p:sldId id="368" r:id="rId100"/>
    <p:sldId id="372" r:id="rId101"/>
    <p:sldId id="381" r:id="rId10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12DAAC31-65DA-405D-A1F5-39B061FC6256}">
          <p14:sldIdLst>
            <p14:sldId id="258"/>
            <p14:sldId id="256"/>
            <p14:sldId id="289"/>
            <p14:sldId id="382"/>
            <p14:sldId id="257"/>
            <p14:sldId id="259"/>
            <p14:sldId id="260"/>
            <p14:sldId id="261"/>
            <p14:sldId id="266"/>
            <p14:sldId id="262"/>
            <p14:sldId id="336"/>
            <p14:sldId id="264"/>
            <p14:sldId id="337"/>
            <p14:sldId id="273"/>
            <p14:sldId id="271"/>
            <p14:sldId id="277"/>
            <p14:sldId id="278"/>
            <p14:sldId id="279"/>
            <p14:sldId id="272"/>
            <p14:sldId id="282"/>
            <p14:sldId id="283"/>
            <p14:sldId id="284"/>
            <p14:sldId id="285"/>
            <p14:sldId id="276"/>
            <p14:sldId id="286"/>
            <p14:sldId id="287"/>
            <p14:sldId id="288"/>
          </p14:sldIdLst>
        </p14:section>
        <p14:section name="Appendix" id="{F8C7AB74-9358-4A5E-8F29-7A5BE71920E7}">
          <p14:sldIdLst>
            <p14:sldId id="291"/>
            <p14:sldId id="292"/>
            <p14:sldId id="293"/>
            <p14:sldId id="294"/>
            <p14:sldId id="295"/>
            <p14:sldId id="296"/>
            <p14:sldId id="298"/>
            <p14:sldId id="383"/>
            <p14:sldId id="299"/>
            <p14:sldId id="301"/>
            <p14:sldId id="345"/>
            <p14:sldId id="302"/>
            <p14:sldId id="303"/>
            <p14:sldId id="304"/>
            <p14:sldId id="305"/>
            <p14:sldId id="306"/>
            <p14:sldId id="326"/>
            <p14:sldId id="327"/>
            <p14:sldId id="307"/>
            <p14:sldId id="329"/>
            <p14:sldId id="328"/>
            <p14:sldId id="308"/>
            <p14:sldId id="309"/>
            <p14:sldId id="310"/>
            <p14:sldId id="330"/>
            <p14:sldId id="311"/>
            <p14:sldId id="331"/>
            <p14:sldId id="312"/>
            <p14:sldId id="313"/>
            <p14:sldId id="314"/>
            <p14:sldId id="315"/>
            <p14:sldId id="316"/>
            <p14:sldId id="332"/>
            <p14:sldId id="317"/>
            <p14:sldId id="338"/>
            <p14:sldId id="340"/>
            <p14:sldId id="343"/>
            <p14:sldId id="379"/>
            <p14:sldId id="380"/>
            <p14:sldId id="341"/>
            <p14:sldId id="342"/>
            <p14:sldId id="344"/>
            <p14:sldId id="376"/>
            <p14:sldId id="333"/>
            <p14:sldId id="334"/>
            <p14:sldId id="335"/>
            <p14:sldId id="319"/>
            <p14:sldId id="320"/>
            <p14:sldId id="321"/>
            <p14:sldId id="322"/>
            <p14:sldId id="323"/>
            <p14:sldId id="324"/>
            <p14:sldId id="339"/>
            <p14:sldId id="346"/>
            <p14:sldId id="347"/>
            <p14:sldId id="361"/>
            <p14:sldId id="377"/>
            <p14:sldId id="378"/>
            <p14:sldId id="353"/>
            <p14:sldId id="374"/>
            <p14:sldId id="375"/>
            <p14:sldId id="351"/>
            <p14:sldId id="352"/>
            <p14:sldId id="354"/>
            <p14:sldId id="356"/>
            <p14:sldId id="363"/>
            <p14:sldId id="364"/>
            <p14:sldId id="365"/>
            <p14:sldId id="373"/>
            <p14:sldId id="350"/>
            <p14:sldId id="358"/>
            <p14:sldId id="368"/>
            <p14:sldId id="372"/>
            <p14:sldId id="38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A0"/>
    <a:srgbClr val="98B954"/>
    <a:srgbClr val="4A7EBB"/>
    <a:srgbClr val="254061"/>
    <a:srgbClr val="FFFFFF"/>
    <a:srgbClr val="FBCE0D"/>
    <a:srgbClr val="EA7652"/>
    <a:srgbClr val="DCECEF"/>
    <a:srgbClr val="FBCE11"/>
    <a:srgbClr val="E6B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8" autoAdjust="0"/>
    <p:restoredTop sz="98953" autoAdjust="0"/>
  </p:normalViewPr>
  <p:slideViewPr>
    <p:cSldViewPr>
      <p:cViewPr>
        <p:scale>
          <a:sx n="150" d="100"/>
          <a:sy n="150" d="100"/>
        </p:scale>
        <p:origin x="1626" y="25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2172" y="-31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oleObject" Target="file:///D:\CFA%20Challenge\Brinks%20Operating%20Model%20Fin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onors\AppData\Local\Microsoft\Windows\Temporary%20Internet%20Files\Content.IE5\IXZPSYOY\Graphs_for_Valuation_Presentation%5b1%5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onors\AppData\Local\Microsoft\Windows\Temporary%20Internet%20Files\Content.IE5\IXZPSYOY\Graphs_for_Valuation_Presentation%5b1%5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sterska\Downloads\Graphs%20for%20Valuation%20Presentat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Career%20Center\Local%20Settings\Temp\rubber%20band%20ma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Student\Desktop\Brinks_Operating_Model_V_2.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Honors\AppData\Local\Microsoft\Windows\Temporary%20Internet%20Files\Content.IE5\HBBM6XV5\Brinks_Operating_Model_V_2.0%5b1%5d.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onors\AppData\Local\Microsoft\Windows\Temporary%20Internet%20Files\Content.IE5\HBBM6XV5\Brinks_Operating_Model_V_2.0%5b1%5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Student\AppData\Local\Temp\band%20mayne%2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areer%20Center\Local%20Settings\Temp\Kellie%20is%20just%20amazing!!!%20We%20love%20you!.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CFA%20Challenge\Data%20&amp;%20Research\Global%20Beta%20Calculation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CFA%20Challenge\Data%20&amp;%20Research\Global%20Beta%20Calculations.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abellPatron\AppData\Local\Temp\Porters%20Fiv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areer%20Center\Local%20Settings\Temp\Kellie%20is%20just%20amazing!!!%20We%20love%20yo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tudent\AppData\Local\Microsoft\Windows\Temporary%20Internet%20Files\Content.IE5\EDWNAO2B\Brinks_Operating_Model_V_2.0%5b1%5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Career%20Center\Local%20Settings\Temp\Graphs%20for%20Valuation%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Career%20Center\Local%20Settings\Temp\Graphs%20for%20Valuation%20Present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CFA%20Challenge\Brinks%20Operating%20Model%20Fin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CFA%20Challenge\Brinks%20Operating%20Model%20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CFA%20Challenge\Brinks%20Operating%20Model%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spPr>
            <a:scene3d>
              <a:camera prst="orthographicFront"/>
              <a:lightRig rig="balanced" dir="t">
                <a:rot lat="0" lon="0" rev="8700000"/>
              </a:lightRig>
            </a:scene3d>
            <a:sp3d>
              <a:bevelT w="190500" h="38100"/>
            </a:sp3d>
          </c:spPr>
          <c:dPt>
            <c:idx val="0"/>
            <c:bubble3D val="0"/>
            <c:spPr>
              <a:solidFill>
                <a:schemeClr val="accent1">
                  <a:lumMod val="75000"/>
                </a:schemeClr>
              </a:solidFill>
              <a:scene3d>
                <a:camera prst="orthographicFront"/>
                <a:lightRig rig="balanced" dir="t">
                  <a:rot lat="0" lon="0" rev="8700000"/>
                </a:lightRig>
              </a:scene3d>
              <a:sp3d>
                <a:bevelT w="190500" h="38100"/>
              </a:sp3d>
            </c:spPr>
          </c:dPt>
          <c:dPt>
            <c:idx val="1"/>
            <c:bubble3D val="0"/>
            <c:spPr>
              <a:solidFill>
                <a:srgbClr val="FBCE0D"/>
              </a:solidFill>
              <a:scene3d>
                <a:camera prst="orthographicFront"/>
                <a:lightRig rig="balanced" dir="t">
                  <a:rot lat="0" lon="0" rev="8700000"/>
                </a:lightRig>
              </a:scene3d>
              <a:sp3d>
                <a:bevelT w="190500" h="38100"/>
              </a:sp3d>
            </c:spPr>
          </c:dPt>
          <c:dPt>
            <c:idx val="2"/>
            <c:bubble3D val="0"/>
            <c:spPr>
              <a:solidFill>
                <a:schemeClr val="accent1">
                  <a:lumMod val="40000"/>
                  <a:lumOff val="60000"/>
                </a:schemeClr>
              </a:solidFill>
              <a:scene3d>
                <a:camera prst="orthographicFront"/>
                <a:lightRig rig="balanced" dir="t">
                  <a:rot lat="0" lon="0" rev="8700000"/>
                </a:lightRig>
              </a:scene3d>
              <a:sp3d>
                <a:bevelT w="190500" h="38100"/>
              </a:sp3d>
            </c:spPr>
          </c:dPt>
          <c:dLbls>
            <c:delete val="1"/>
          </c:dLbls>
          <c:cat>
            <c:strRef>
              <c:f>'Other, MISC. ---&gt;'!$C$32:$C$34</c:f>
              <c:strCache>
                <c:ptCount val="3"/>
                <c:pt idx="0">
                  <c:v>Cash-In-Transit</c:v>
                </c:pt>
                <c:pt idx="1">
                  <c:v>High-Value Services</c:v>
                </c:pt>
                <c:pt idx="2">
                  <c:v>Security Services</c:v>
                </c:pt>
              </c:strCache>
            </c:strRef>
          </c:cat>
          <c:val>
            <c:numRef>
              <c:f>'Other, MISC. ---&gt;'!$D$32:$D$34</c:f>
              <c:numCache>
                <c:formatCode>0%</c:formatCode>
                <c:ptCount val="3"/>
                <c:pt idx="0">
                  <c:v>0.54</c:v>
                </c:pt>
                <c:pt idx="1">
                  <c:v>0.36000000000000032</c:v>
                </c:pt>
                <c:pt idx="2">
                  <c:v>0.1</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400"/>
          </a:pPr>
          <a:endParaRPr lang="en-US"/>
        </a:p>
      </c:txPr>
    </c:title>
    <c:autoTitleDeleted val="0"/>
    <c:plotArea>
      <c:layout/>
      <c:lineChart>
        <c:grouping val="standard"/>
        <c:varyColors val="0"/>
        <c:ser>
          <c:idx val="0"/>
          <c:order val="0"/>
          <c:tx>
            <c:strRef>
              <c:f>Sheet1!$A$65</c:f>
              <c:strCache>
                <c:ptCount val="1"/>
                <c:pt idx="0">
                  <c:v>Net Income</c:v>
                </c:pt>
              </c:strCache>
            </c:strRef>
          </c:tx>
          <c:spPr>
            <a:ln w="57150"/>
          </c:spPr>
          <c:marker>
            <c:symbol val="none"/>
          </c:marker>
          <c:cat>
            <c:strRef>
              <c:f>Sheet1!$B$64:$G$64</c:f>
              <c:strCache>
                <c:ptCount val="6"/>
                <c:pt idx="0">
                  <c:v>2007</c:v>
                </c:pt>
                <c:pt idx="1">
                  <c:v>2008</c:v>
                </c:pt>
                <c:pt idx="2">
                  <c:v>2009</c:v>
                </c:pt>
                <c:pt idx="3">
                  <c:v>2010</c:v>
                </c:pt>
                <c:pt idx="4">
                  <c:v>2011</c:v>
                </c:pt>
                <c:pt idx="5">
                  <c:v>2012E</c:v>
                </c:pt>
              </c:strCache>
            </c:strRef>
          </c:cat>
          <c:val>
            <c:numRef>
              <c:f>Sheet1!$B$65:$G$65</c:f>
              <c:numCache>
                <c:formatCode>_(* #,##0.00_);_(* \(#,##0.00\)_)\ ;_(* 0.0_)</c:formatCode>
                <c:ptCount val="6"/>
                <c:pt idx="0">
                  <c:v>137.30000000000001</c:v>
                </c:pt>
                <c:pt idx="1">
                  <c:v>183.3</c:v>
                </c:pt>
                <c:pt idx="2">
                  <c:v>200.2</c:v>
                </c:pt>
                <c:pt idx="3">
                  <c:v>57.1</c:v>
                </c:pt>
                <c:pt idx="4">
                  <c:v>74.5</c:v>
                </c:pt>
                <c:pt idx="5">
                  <c:v>77.419080068143188</c:v>
                </c:pt>
              </c:numCache>
            </c:numRef>
          </c:val>
          <c:smooth val="0"/>
        </c:ser>
        <c:dLbls>
          <c:showLegendKey val="0"/>
          <c:showVal val="0"/>
          <c:showCatName val="0"/>
          <c:showSerName val="0"/>
          <c:showPercent val="0"/>
          <c:showBubbleSize val="0"/>
        </c:dLbls>
        <c:marker val="1"/>
        <c:smooth val="0"/>
        <c:axId val="130691584"/>
        <c:axId val="90446592"/>
      </c:lineChart>
      <c:catAx>
        <c:axId val="130691584"/>
        <c:scaling>
          <c:orientation val="minMax"/>
        </c:scaling>
        <c:delete val="0"/>
        <c:axPos val="b"/>
        <c:numFmt formatCode="General" sourceLinked="0"/>
        <c:majorTickMark val="out"/>
        <c:minorTickMark val="none"/>
        <c:tickLblPos val="nextTo"/>
        <c:txPr>
          <a:bodyPr/>
          <a:lstStyle/>
          <a:p>
            <a:pPr>
              <a:defRPr sz="1200" b="1"/>
            </a:pPr>
            <a:endParaRPr lang="en-US"/>
          </a:p>
        </c:txPr>
        <c:crossAx val="90446592"/>
        <c:crosses val="autoZero"/>
        <c:auto val="1"/>
        <c:lblAlgn val="ctr"/>
        <c:lblOffset val="100"/>
        <c:noMultiLvlLbl val="0"/>
      </c:catAx>
      <c:valAx>
        <c:axId val="90446592"/>
        <c:scaling>
          <c:orientation val="minMax"/>
        </c:scaling>
        <c:delete val="0"/>
        <c:axPos val="l"/>
        <c:majorGridlines>
          <c:spPr>
            <a:ln>
              <a:solidFill>
                <a:sysClr val="windowText" lastClr="000000">
                  <a:alpha val="25000"/>
                </a:sysClr>
              </a:solidFill>
            </a:ln>
          </c:spPr>
        </c:majorGridlines>
        <c:title>
          <c:tx>
            <c:rich>
              <a:bodyPr rot="-5400000" vert="horz"/>
              <a:lstStyle/>
              <a:p>
                <a:pPr>
                  <a:defRPr sz="1600"/>
                </a:pPr>
                <a:r>
                  <a:rPr lang="en-US" sz="1600" dirty="0"/>
                  <a:t>Net Income ($million)</a:t>
                </a:r>
              </a:p>
            </c:rich>
          </c:tx>
          <c:layout/>
          <c:overlay val="0"/>
        </c:title>
        <c:numFmt formatCode="_(* #,##0.00_);_(* \(#,##0.00\)_)\ ;_(* 0.0_)" sourceLinked="1"/>
        <c:majorTickMark val="out"/>
        <c:minorTickMark val="none"/>
        <c:tickLblPos val="nextTo"/>
        <c:txPr>
          <a:bodyPr/>
          <a:lstStyle/>
          <a:p>
            <a:pPr>
              <a:defRPr sz="1200" b="1"/>
            </a:pPr>
            <a:endParaRPr lang="en-US"/>
          </a:p>
        </c:txPr>
        <c:crossAx val="130691584"/>
        <c:crosses val="autoZero"/>
        <c:crossBetween val="between"/>
      </c:valAx>
    </c:plotArea>
    <c:plotVisOnly val="1"/>
    <c:dispBlanksAs val="gap"/>
    <c:showDLblsOverMax val="0"/>
  </c:chart>
  <c:spPr>
    <a:noFill/>
    <a:ln w="19050">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Sheet1!$A$87</c:f>
              <c:strCache>
                <c:ptCount val="1"/>
                <c:pt idx="0">
                  <c:v>Pension &amp; Other Post-Retire. Benefits</c:v>
                </c:pt>
              </c:strCache>
            </c:strRef>
          </c:tx>
          <c:spPr>
            <a:ln w="57150"/>
          </c:spPr>
          <c:marker>
            <c:symbol val="none"/>
          </c:marker>
          <c:cat>
            <c:strRef>
              <c:f>Sheet1!$B$86:$G$86</c:f>
              <c:strCache>
                <c:ptCount val="6"/>
                <c:pt idx="0">
                  <c:v>2007</c:v>
                </c:pt>
                <c:pt idx="1">
                  <c:v>2008</c:v>
                </c:pt>
                <c:pt idx="2">
                  <c:v>2009</c:v>
                </c:pt>
                <c:pt idx="3">
                  <c:v>2010</c:v>
                </c:pt>
                <c:pt idx="4">
                  <c:v>2011</c:v>
                </c:pt>
                <c:pt idx="5">
                  <c:v>2012E</c:v>
                </c:pt>
              </c:strCache>
            </c:strRef>
          </c:cat>
          <c:val>
            <c:numRef>
              <c:f>Sheet1!$B$87:$G$87</c:f>
              <c:numCache>
                <c:formatCode>General</c:formatCode>
                <c:ptCount val="6"/>
                <c:pt idx="0">
                  <c:v>162.30000000000001</c:v>
                </c:pt>
                <c:pt idx="1">
                  <c:v>623.29999999999995</c:v>
                </c:pt>
                <c:pt idx="2">
                  <c:v>390.4</c:v>
                </c:pt>
                <c:pt idx="3">
                  <c:v>485.4</c:v>
                </c:pt>
                <c:pt idx="4">
                  <c:v>685</c:v>
                </c:pt>
                <c:pt idx="5">
                  <c:v>617.5</c:v>
                </c:pt>
              </c:numCache>
            </c:numRef>
          </c:val>
          <c:smooth val="0"/>
        </c:ser>
        <c:dLbls>
          <c:showLegendKey val="0"/>
          <c:showVal val="0"/>
          <c:showCatName val="0"/>
          <c:showSerName val="0"/>
          <c:showPercent val="0"/>
          <c:showBubbleSize val="0"/>
        </c:dLbls>
        <c:marker val="1"/>
        <c:smooth val="0"/>
        <c:axId val="137232896"/>
        <c:axId val="127042112"/>
      </c:lineChart>
      <c:catAx>
        <c:axId val="137232896"/>
        <c:scaling>
          <c:orientation val="minMax"/>
        </c:scaling>
        <c:delete val="0"/>
        <c:axPos val="b"/>
        <c:numFmt formatCode="General" sourceLinked="0"/>
        <c:majorTickMark val="out"/>
        <c:minorTickMark val="none"/>
        <c:tickLblPos val="nextTo"/>
        <c:txPr>
          <a:bodyPr/>
          <a:lstStyle/>
          <a:p>
            <a:pPr>
              <a:defRPr sz="1200" b="1"/>
            </a:pPr>
            <a:endParaRPr lang="en-US"/>
          </a:p>
        </c:txPr>
        <c:crossAx val="127042112"/>
        <c:crosses val="autoZero"/>
        <c:auto val="1"/>
        <c:lblAlgn val="ctr"/>
        <c:lblOffset val="100"/>
        <c:noMultiLvlLbl val="0"/>
      </c:catAx>
      <c:valAx>
        <c:axId val="127042112"/>
        <c:scaling>
          <c:orientation val="minMax"/>
        </c:scaling>
        <c:delete val="0"/>
        <c:axPos val="l"/>
        <c:majorGridlines>
          <c:spPr>
            <a:ln>
              <a:solidFill>
                <a:sysClr val="windowText" lastClr="000000">
                  <a:alpha val="25000"/>
                </a:sysClr>
              </a:solidFill>
            </a:ln>
          </c:spPr>
        </c:majorGridlines>
        <c:title>
          <c:tx>
            <c:rich>
              <a:bodyPr rot="-5400000" vert="horz"/>
              <a:lstStyle/>
              <a:p>
                <a:pPr>
                  <a:defRPr sz="2400"/>
                </a:pPr>
                <a:r>
                  <a:rPr lang="en-US" sz="2300" dirty="0"/>
                  <a:t>Pension</a:t>
                </a:r>
                <a:r>
                  <a:rPr lang="en-US" sz="2300" baseline="0" dirty="0"/>
                  <a:t> Liabilities </a:t>
                </a:r>
                <a:r>
                  <a:rPr lang="en-US" sz="2300" baseline="0" dirty="0" smtClean="0"/>
                  <a:t>($ millions)</a:t>
                </a:r>
                <a:endParaRPr lang="en-US" sz="2300" dirty="0"/>
              </a:p>
            </c:rich>
          </c:tx>
          <c:layout/>
          <c:overlay val="0"/>
        </c:title>
        <c:numFmt formatCode="General" sourceLinked="1"/>
        <c:majorTickMark val="out"/>
        <c:minorTickMark val="none"/>
        <c:tickLblPos val="nextTo"/>
        <c:txPr>
          <a:bodyPr/>
          <a:lstStyle/>
          <a:p>
            <a:pPr>
              <a:defRPr sz="1200" b="1"/>
            </a:pPr>
            <a:endParaRPr lang="en-US"/>
          </a:p>
        </c:txPr>
        <c:crossAx val="137232896"/>
        <c:crosses val="autoZero"/>
        <c:crossBetween val="between"/>
      </c:valAx>
    </c:plotArea>
    <c:plotVisOnly val="1"/>
    <c:dispBlanksAs val="gap"/>
    <c:showDLblsOverMax val="0"/>
  </c:chart>
  <c:spPr>
    <a:solidFill>
      <a:schemeClr val="bg1">
        <a:alpha val="0"/>
      </a:schemeClr>
    </a:solidFill>
    <a:ln w="19050">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3269837440228"/>
          <c:y val="3.2463507850992342E-2"/>
          <c:w val="0.84758127637966807"/>
          <c:h val="0.93507298429801533"/>
        </c:manualLayout>
      </c:layout>
      <c:lineChart>
        <c:grouping val="standard"/>
        <c:varyColors val="0"/>
        <c:ser>
          <c:idx val="0"/>
          <c:order val="0"/>
          <c:tx>
            <c:strRef>
              <c:f>'[Graphs for Valuation Presentation.xlsx]Sheet1'!$A$95</c:f>
              <c:strCache>
                <c:ptCount val="1"/>
                <c:pt idx="0">
                  <c:v>Cash from Operating Activities</c:v>
                </c:pt>
              </c:strCache>
            </c:strRef>
          </c:tx>
          <c:spPr>
            <a:ln w="57150"/>
          </c:spPr>
          <c:marker>
            <c:symbol val="none"/>
          </c:marker>
          <c:cat>
            <c:strRef>
              <c:f>'[Graphs for Valuation Presentation.xlsx]Sheet1'!$B$94:$G$94</c:f>
              <c:strCache>
                <c:ptCount val="6"/>
                <c:pt idx="0">
                  <c:v>2007</c:v>
                </c:pt>
                <c:pt idx="1">
                  <c:v>2008</c:v>
                </c:pt>
                <c:pt idx="2">
                  <c:v>2009</c:v>
                </c:pt>
                <c:pt idx="3">
                  <c:v>2010</c:v>
                </c:pt>
                <c:pt idx="4">
                  <c:v>2011</c:v>
                </c:pt>
                <c:pt idx="5">
                  <c:v>2012E</c:v>
                </c:pt>
              </c:strCache>
            </c:strRef>
          </c:cat>
          <c:val>
            <c:numRef>
              <c:f>'[Graphs for Valuation Presentation.xlsx]Sheet1'!$B$95:$G$95</c:f>
              <c:numCache>
                <c:formatCode>General</c:formatCode>
                <c:ptCount val="6"/>
                <c:pt idx="0">
                  <c:v>453.7</c:v>
                </c:pt>
                <c:pt idx="1">
                  <c:v>427.1</c:v>
                </c:pt>
                <c:pt idx="2">
                  <c:v>195.2</c:v>
                </c:pt>
                <c:pt idx="3">
                  <c:v>235.3</c:v>
                </c:pt>
                <c:pt idx="4">
                  <c:v>247</c:v>
                </c:pt>
                <c:pt idx="5">
                  <c:v>206.3</c:v>
                </c:pt>
              </c:numCache>
            </c:numRef>
          </c:val>
          <c:smooth val="0"/>
        </c:ser>
        <c:ser>
          <c:idx val="2"/>
          <c:order val="1"/>
          <c:tx>
            <c:strRef>
              <c:f>'[Graphs for Valuation Presentation.xlsx]Sheet1'!$A$99</c:f>
              <c:strCache>
                <c:ptCount val="1"/>
                <c:pt idx="0">
                  <c:v>Cash from Discontinued Operations</c:v>
                </c:pt>
              </c:strCache>
            </c:strRef>
          </c:tx>
          <c:spPr>
            <a:ln w="57150"/>
          </c:spPr>
          <c:marker>
            <c:symbol val="none"/>
          </c:marker>
          <c:cat>
            <c:strRef>
              <c:f>'[Graphs for Valuation Presentation.xlsx]Sheet1'!$B$94:$G$94</c:f>
              <c:strCache>
                <c:ptCount val="6"/>
                <c:pt idx="0">
                  <c:v>2007</c:v>
                </c:pt>
                <c:pt idx="1">
                  <c:v>2008</c:v>
                </c:pt>
                <c:pt idx="2">
                  <c:v>2009</c:v>
                </c:pt>
                <c:pt idx="3">
                  <c:v>2010</c:v>
                </c:pt>
                <c:pt idx="4">
                  <c:v>2011</c:v>
                </c:pt>
                <c:pt idx="5">
                  <c:v>2012E</c:v>
                </c:pt>
              </c:strCache>
            </c:strRef>
          </c:cat>
          <c:val>
            <c:numRef>
              <c:f>'[Graphs for Valuation Presentation.xlsx]Sheet1'!$B$99:$G$99</c:f>
              <c:numCache>
                <c:formatCode>General</c:formatCode>
                <c:ptCount val="6"/>
                <c:pt idx="0">
                  <c:v>191.7</c:v>
                </c:pt>
                <c:pt idx="1">
                  <c:v>172.7</c:v>
                </c:pt>
                <c:pt idx="2">
                  <c:v>23.5</c:v>
                </c:pt>
                <c:pt idx="3">
                  <c:v>-9.9</c:v>
                </c:pt>
                <c:pt idx="4">
                  <c:v>1.4</c:v>
                </c:pt>
                <c:pt idx="5">
                  <c:v>0</c:v>
                </c:pt>
              </c:numCache>
            </c:numRef>
          </c:val>
          <c:smooth val="0"/>
        </c:ser>
        <c:ser>
          <c:idx val="3"/>
          <c:order val="2"/>
          <c:tx>
            <c:strRef>
              <c:f>'[Graphs for Valuation Presentation.xlsx]Sheet1'!$A$98</c:f>
              <c:strCache>
                <c:ptCount val="1"/>
                <c:pt idx="0">
                  <c:v>Free Cash Flow</c:v>
                </c:pt>
              </c:strCache>
            </c:strRef>
          </c:tx>
          <c:spPr>
            <a:ln w="57150"/>
          </c:spPr>
          <c:marker>
            <c:symbol val="none"/>
          </c:marker>
          <c:cat>
            <c:strRef>
              <c:f>'[Graphs for Valuation Presentation.xlsx]Sheet1'!$B$94:$G$94</c:f>
              <c:strCache>
                <c:ptCount val="6"/>
                <c:pt idx="0">
                  <c:v>2007</c:v>
                </c:pt>
                <c:pt idx="1">
                  <c:v>2008</c:v>
                </c:pt>
                <c:pt idx="2">
                  <c:v>2009</c:v>
                </c:pt>
                <c:pt idx="3">
                  <c:v>2010</c:v>
                </c:pt>
                <c:pt idx="4">
                  <c:v>2011</c:v>
                </c:pt>
                <c:pt idx="5">
                  <c:v>2012E</c:v>
                </c:pt>
              </c:strCache>
            </c:strRef>
          </c:cat>
          <c:val>
            <c:numRef>
              <c:f>'[Graphs for Valuation Presentation.xlsx]Sheet1'!$B$98:$G$98</c:f>
              <c:numCache>
                <c:formatCode>"$"#,##0.00</c:formatCode>
                <c:ptCount val="6"/>
                <c:pt idx="0">
                  <c:v>311.89999999999969</c:v>
                </c:pt>
                <c:pt idx="1">
                  <c:v>261.8</c:v>
                </c:pt>
                <c:pt idx="2">
                  <c:v>24.599999999999987</c:v>
                </c:pt>
                <c:pt idx="3">
                  <c:v>86.5</c:v>
                </c:pt>
                <c:pt idx="4">
                  <c:v>50.800000000000004</c:v>
                </c:pt>
                <c:pt idx="5">
                  <c:v>8.2000000000000171</c:v>
                </c:pt>
              </c:numCache>
            </c:numRef>
          </c:val>
          <c:smooth val="0"/>
        </c:ser>
        <c:dLbls>
          <c:showLegendKey val="0"/>
          <c:showVal val="0"/>
          <c:showCatName val="0"/>
          <c:showSerName val="0"/>
          <c:showPercent val="0"/>
          <c:showBubbleSize val="0"/>
        </c:dLbls>
        <c:marker val="1"/>
        <c:smooth val="0"/>
        <c:axId val="135910912"/>
        <c:axId val="127047296"/>
      </c:lineChart>
      <c:catAx>
        <c:axId val="135910912"/>
        <c:scaling>
          <c:orientation val="minMax"/>
        </c:scaling>
        <c:delete val="0"/>
        <c:axPos val="b"/>
        <c:numFmt formatCode="General" sourceLinked="0"/>
        <c:majorTickMark val="out"/>
        <c:minorTickMark val="none"/>
        <c:tickLblPos val="nextTo"/>
        <c:txPr>
          <a:bodyPr/>
          <a:lstStyle/>
          <a:p>
            <a:pPr>
              <a:defRPr b="1"/>
            </a:pPr>
            <a:endParaRPr lang="en-US"/>
          </a:p>
        </c:txPr>
        <c:crossAx val="127047296"/>
        <c:crosses val="autoZero"/>
        <c:auto val="1"/>
        <c:lblAlgn val="ctr"/>
        <c:lblOffset val="100"/>
        <c:noMultiLvlLbl val="0"/>
      </c:catAx>
      <c:valAx>
        <c:axId val="127047296"/>
        <c:scaling>
          <c:orientation val="minMax"/>
        </c:scaling>
        <c:delete val="0"/>
        <c:axPos val="l"/>
        <c:majorGridlines/>
        <c:title>
          <c:tx>
            <c:rich>
              <a:bodyPr rot="-5400000" vert="horz"/>
              <a:lstStyle/>
              <a:p>
                <a:pPr>
                  <a:defRPr/>
                </a:pPr>
                <a:r>
                  <a:rPr lang="en-US" sz="1800" dirty="0" smtClean="0"/>
                  <a:t>USD ($ millions)</a:t>
                </a:r>
                <a:endParaRPr lang="en-US" sz="1800" dirty="0"/>
              </a:p>
            </c:rich>
          </c:tx>
          <c:layout/>
          <c:overlay val="0"/>
        </c:title>
        <c:numFmt formatCode="General" sourceLinked="1"/>
        <c:majorTickMark val="out"/>
        <c:minorTickMark val="none"/>
        <c:tickLblPos val="nextTo"/>
        <c:txPr>
          <a:bodyPr/>
          <a:lstStyle/>
          <a:p>
            <a:pPr>
              <a:defRPr b="1"/>
            </a:pPr>
            <a:endParaRPr lang="en-US"/>
          </a:p>
        </c:txPr>
        <c:crossAx val="13591091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chemeClr val="accent1">
                  <a:lumMod val="75000"/>
                </a:schemeClr>
              </a:solidFill>
            </c:spPr>
          </c:dPt>
          <c:dPt>
            <c:idx val="1"/>
            <c:bubble3D val="0"/>
            <c:spPr>
              <a:solidFill>
                <a:schemeClr val="bg1">
                  <a:lumMod val="50000"/>
                </a:schemeClr>
              </a:solidFill>
            </c:spPr>
          </c:dPt>
          <c:dLbls>
            <c:dLbl>
              <c:idx val="0"/>
              <c:layout>
                <c:manualLayout>
                  <c:x val="-0.22275140402381718"/>
                  <c:y val="-0.21023840769903787"/>
                </c:manualLayout>
              </c:layout>
              <c:tx>
                <c:rich>
                  <a:bodyPr/>
                  <a:lstStyle/>
                  <a:p>
                    <a:r>
                      <a:rPr lang="en-US" sz="2400" dirty="0"/>
                      <a:t>DCF
65%</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2228161004041738"/>
                  <c:y val="0.10993687211512362"/>
                </c:manualLayout>
              </c:layout>
              <c:tx>
                <c:rich>
                  <a:bodyPr/>
                  <a:lstStyle/>
                  <a:p>
                    <a:r>
                      <a:rPr lang="en-US" sz="2400" dirty="0"/>
                      <a:t>P/E
35%</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800" b="1">
                    <a:solidFill>
                      <a:schemeClr val="bg1"/>
                    </a:solidFill>
                    <a:latin typeface="+mj-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Sheet1!$A$1:$A$2</c:f>
              <c:strCache>
                <c:ptCount val="2"/>
                <c:pt idx="0">
                  <c:v>DCF</c:v>
                </c:pt>
                <c:pt idx="1">
                  <c:v>P/E</c:v>
                </c:pt>
              </c:strCache>
            </c:strRef>
          </c:cat>
          <c:val>
            <c:numRef>
              <c:f>Sheet1!$B$1:$B$2</c:f>
              <c:numCache>
                <c:formatCode>0%</c:formatCode>
                <c:ptCount val="2"/>
                <c:pt idx="0">
                  <c:v>0.65000000000000091</c:v>
                </c:pt>
                <c:pt idx="1">
                  <c:v>0.35000000000000031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3137643541103"/>
          <c:y val="5.773570241897108E-2"/>
          <c:w val="0.82577504859556616"/>
          <c:h val="0.83741802438456991"/>
        </c:manualLayout>
      </c:layout>
      <c:scatterChart>
        <c:scatterStyle val="lineMarker"/>
        <c:varyColors val="0"/>
        <c:ser>
          <c:idx val="1"/>
          <c:order val="0"/>
          <c:tx>
            <c:v>15.42x</c:v>
          </c:tx>
          <c:spPr>
            <a:ln w="38100">
              <a:solidFill>
                <a:schemeClr val="accent3"/>
              </a:solidFill>
            </a:ln>
          </c:spPr>
          <c:marker>
            <c:symbol val="none"/>
          </c:marker>
          <c:xVal>
            <c:numRef>
              <c:f>Sheet2!$B$3:$B$10</c:f>
              <c:numCache>
                <c:formatCode>mmm\-yy</c:formatCode>
                <c:ptCount val="8"/>
                <c:pt idx="0">
                  <c:v>41103</c:v>
                </c:pt>
                <c:pt idx="1">
                  <c:v>41134</c:v>
                </c:pt>
                <c:pt idx="2">
                  <c:v>41165</c:v>
                </c:pt>
                <c:pt idx="3">
                  <c:v>41195</c:v>
                </c:pt>
                <c:pt idx="4">
                  <c:v>41226</c:v>
                </c:pt>
                <c:pt idx="5">
                  <c:v>41256</c:v>
                </c:pt>
                <c:pt idx="6">
                  <c:v>41287</c:v>
                </c:pt>
                <c:pt idx="7">
                  <c:v>41318</c:v>
                </c:pt>
              </c:numCache>
            </c:numRef>
          </c:xVal>
          <c:yVal>
            <c:numRef>
              <c:f>Sheet2!$E$3:$E$10</c:f>
              <c:numCache>
                <c:formatCode>General</c:formatCode>
                <c:ptCount val="8"/>
                <c:pt idx="0">
                  <c:v>25.7514</c:v>
                </c:pt>
                <c:pt idx="1">
                  <c:v>26.984999999999999</c:v>
                </c:pt>
                <c:pt idx="2">
                  <c:v>26.984999999999999</c:v>
                </c:pt>
                <c:pt idx="3">
                  <c:v>27.139199999999999</c:v>
                </c:pt>
                <c:pt idx="4">
                  <c:v>29.606399999999997</c:v>
                </c:pt>
                <c:pt idx="5">
                  <c:v>37.162199999999999</c:v>
                </c:pt>
                <c:pt idx="6">
                  <c:v>35.003399999999999</c:v>
                </c:pt>
                <c:pt idx="7">
                  <c:v>28.527000000000001</c:v>
                </c:pt>
              </c:numCache>
            </c:numRef>
          </c:yVal>
          <c:smooth val="0"/>
        </c:ser>
        <c:ser>
          <c:idx val="2"/>
          <c:order val="1"/>
          <c:tx>
            <c:v>13.42x</c:v>
          </c:tx>
          <c:spPr>
            <a:ln w="44450">
              <a:solidFill>
                <a:schemeClr val="accent2"/>
              </a:solidFill>
            </a:ln>
          </c:spPr>
          <c:marker>
            <c:symbol val="none"/>
          </c:marker>
          <c:xVal>
            <c:numRef>
              <c:f>Sheet2!$B$3:$B$10</c:f>
              <c:numCache>
                <c:formatCode>mmm\-yy</c:formatCode>
                <c:ptCount val="8"/>
                <c:pt idx="0">
                  <c:v>41103</c:v>
                </c:pt>
                <c:pt idx="1">
                  <c:v>41134</c:v>
                </c:pt>
                <c:pt idx="2">
                  <c:v>41165</c:v>
                </c:pt>
                <c:pt idx="3">
                  <c:v>41195</c:v>
                </c:pt>
                <c:pt idx="4">
                  <c:v>41226</c:v>
                </c:pt>
                <c:pt idx="5">
                  <c:v>41256</c:v>
                </c:pt>
                <c:pt idx="6">
                  <c:v>41287</c:v>
                </c:pt>
                <c:pt idx="7">
                  <c:v>41318</c:v>
                </c:pt>
              </c:numCache>
            </c:numRef>
          </c:xVal>
          <c:yVal>
            <c:numRef>
              <c:f>Sheet2!$F$3:$F$10</c:f>
              <c:numCache>
                <c:formatCode>General</c:formatCode>
                <c:ptCount val="8"/>
                <c:pt idx="0">
                  <c:v>22.4114</c:v>
                </c:pt>
                <c:pt idx="1">
                  <c:v>23.484999999999999</c:v>
                </c:pt>
                <c:pt idx="2">
                  <c:v>23.484999999999999</c:v>
                </c:pt>
                <c:pt idx="3">
                  <c:v>23.619199999999999</c:v>
                </c:pt>
                <c:pt idx="4">
                  <c:v>25.766399999999997</c:v>
                </c:pt>
                <c:pt idx="5">
                  <c:v>32.342199999999998</c:v>
                </c:pt>
                <c:pt idx="6">
                  <c:v>30.4634</c:v>
                </c:pt>
                <c:pt idx="7">
                  <c:v>24.827000000000002</c:v>
                </c:pt>
              </c:numCache>
            </c:numRef>
          </c:yVal>
          <c:smooth val="0"/>
        </c:ser>
        <c:ser>
          <c:idx val="3"/>
          <c:order val="2"/>
          <c:tx>
            <c:v>11.42x</c:v>
          </c:tx>
          <c:spPr>
            <a:ln w="38100">
              <a:solidFill>
                <a:schemeClr val="accent4">
                  <a:lumMod val="75000"/>
                </a:schemeClr>
              </a:solidFill>
            </a:ln>
          </c:spPr>
          <c:marker>
            <c:symbol val="none"/>
          </c:marker>
          <c:xVal>
            <c:numRef>
              <c:f>Sheet2!$B$3:$B$10</c:f>
              <c:numCache>
                <c:formatCode>mmm\-yy</c:formatCode>
                <c:ptCount val="8"/>
                <c:pt idx="0">
                  <c:v>41103</c:v>
                </c:pt>
                <c:pt idx="1">
                  <c:v>41134</c:v>
                </c:pt>
                <c:pt idx="2">
                  <c:v>41165</c:v>
                </c:pt>
                <c:pt idx="3">
                  <c:v>41195</c:v>
                </c:pt>
                <c:pt idx="4">
                  <c:v>41226</c:v>
                </c:pt>
                <c:pt idx="5">
                  <c:v>41256</c:v>
                </c:pt>
                <c:pt idx="6">
                  <c:v>41287</c:v>
                </c:pt>
                <c:pt idx="7">
                  <c:v>41318</c:v>
                </c:pt>
              </c:numCache>
            </c:numRef>
          </c:xVal>
          <c:yVal>
            <c:numRef>
              <c:f>Sheet2!$G$3:$G$10</c:f>
              <c:numCache>
                <c:formatCode>General</c:formatCode>
                <c:ptCount val="8"/>
                <c:pt idx="0">
                  <c:v>19.088099999999997</c:v>
                </c:pt>
                <c:pt idx="1">
                  <c:v>20.002499999999998</c:v>
                </c:pt>
                <c:pt idx="2">
                  <c:v>20.002499999999998</c:v>
                </c:pt>
                <c:pt idx="3">
                  <c:v>20.116800000000001</c:v>
                </c:pt>
                <c:pt idx="4">
                  <c:v>21.945599999999999</c:v>
                </c:pt>
                <c:pt idx="5">
                  <c:v>27.546300000000002</c:v>
                </c:pt>
                <c:pt idx="6">
                  <c:v>25.946100000000001</c:v>
                </c:pt>
                <c:pt idx="7">
                  <c:v>21.145500000000002</c:v>
                </c:pt>
              </c:numCache>
            </c:numRef>
          </c:yVal>
          <c:smooth val="0"/>
        </c:ser>
        <c:ser>
          <c:idx val="5"/>
          <c:order val="3"/>
          <c:tx>
            <c:v>Market Price</c:v>
          </c:tx>
          <c:spPr>
            <a:ln w="38100"/>
          </c:spPr>
          <c:marker>
            <c:symbol val="none"/>
          </c:marker>
          <c:xVal>
            <c:numRef>
              <c:f>Sheet2!$B$3:$B$10</c:f>
              <c:numCache>
                <c:formatCode>mmm\-yy</c:formatCode>
                <c:ptCount val="8"/>
                <c:pt idx="0">
                  <c:v>41103</c:v>
                </c:pt>
                <c:pt idx="1">
                  <c:v>41134</c:v>
                </c:pt>
                <c:pt idx="2">
                  <c:v>41165</c:v>
                </c:pt>
                <c:pt idx="3">
                  <c:v>41195</c:v>
                </c:pt>
                <c:pt idx="4">
                  <c:v>41226</c:v>
                </c:pt>
                <c:pt idx="5">
                  <c:v>41256</c:v>
                </c:pt>
                <c:pt idx="6">
                  <c:v>41287</c:v>
                </c:pt>
                <c:pt idx="7">
                  <c:v>41318</c:v>
                </c:pt>
              </c:numCache>
            </c:numRef>
          </c:xVal>
          <c:yVal>
            <c:numRef>
              <c:f>Sheet2!$I$3:$I$10</c:f>
              <c:numCache>
                <c:formatCode>General</c:formatCode>
                <c:ptCount val="8"/>
                <c:pt idx="0">
                  <c:v>29.83</c:v>
                </c:pt>
                <c:pt idx="1">
                  <c:v>23.31</c:v>
                </c:pt>
                <c:pt idx="2">
                  <c:v>26.88</c:v>
                </c:pt>
                <c:pt idx="3">
                  <c:v>23.87</c:v>
                </c:pt>
                <c:pt idx="4">
                  <c:v>23.18</c:v>
                </c:pt>
                <c:pt idx="5">
                  <c:v>25.69</c:v>
                </c:pt>
                <c:pt idx="6">
                  <c:v>28.53</c:v>
                </c:pt>
                <c:pt idx="7">
                  <c:v>30.09</c:v>
                </c:pt>
              </c:numCache>
            </c:numRef>
          </c:yVal>
          <c:smooth val="0"/>
        </c:ser>
        <c:dLbls>
          <c:showLegendKey val="0"/>
          <c:showVal val="0"/>
          <c:showCatName val="0"/>
          <c:showSerName val="0"/>
          <c:showPercent val="0"/>
          <c:showBubbleSize val="0"/>
        </c:dLbls>
        <c:axId val="33533888"/>
        <c:axId val="33534464"/>
      </c:scatterChart>
      <c:valAx>
        <c:axId val="33533888"/>
        <c:scaling>
          <c:orientation val="minMax"/>
        </c:scaling>
        <c:delete val="0"/>
        <c:axPos val="b"/>
        <c:numFmt formatCode="mmm\-yy" sourceLinked="1"/>
        <c:majorTickMark val="out"/>
        <c:minorTickMark val="none"/>
        <c:tickLblPos val="nextTo"/>
        <c:txPr>
          <a:bodyPr/>
          <a:lstStyle/>
          <a:p>
            <a:pPr>
              <a:defRPr sz="1200" b="1">
                <a:solidFill>
                  <a:schemeClr val="bg1"/>
                </a:solidFill>
              </a:defRPr>
            </a:pPr>
            <a:endParaRPr lang="en-US"/>
          </a:p>
        </c:txPr>
        <c:crossAx val="33534464"/>
        <c:crosses val="autoZero"/>
        <c:crossBetween val="midCat"/>
      </c:valAx>
      <c:valAx>
        <c:axId val="33534464"/>
        <c:scaling>
          <c:orientation val="minMax"/>
          <c:min val="10"/>
        </c:scaling>
        <c:delete val="0"/>
        <c:axPos val="l"/>
        <c:majorGridlines/>
        <c:title>
          <c:tx>
            <c:rich>
              <a:bodyPr rot="-5400000" vert="horz"/>
              <a:lstStyle/>
              <a:p>
                <a:pPr>
                  <a:defRPr sz="1800">
                    <a:solidFill>
                      <a:schemeClr val="bg1"/>
                    </a:solidFill>
                  </a:defRPr>
                </a:pPr>
                <a:r>
                  <a:rPr lang="en-US" sz="1800" dirty="0">
                    <a:solidFill>
                      <a:schemeClr val="bg1"/>
                    </a:solidFill>
                  </a:rPr>
                  <a:t>Share Price (USD)</a:t>
                </a:r>
              </a:p>
            </c:rich>
          </c:tx>
          <c:layout>
            <c:manualLayout>
              <c:xMode val="edge"/>
              <c:yMode val="edge"/>
              <c:x val="1.5132162286886257E-2"/>
              <c:y val="0.21965094210223873"/>
            </c:manualLayout>
          </c:layout>
          <c:overlay val="0"/>
        </c:title>
        <c:numFmt formatCode="General" sourceLinked="1"/>
        <c:majorTickMark val="out"/>
        <c:minorTickMark val="none"/>
        <c:tickLblPos val="nextTo"/>
        <c:txPr>
          <a:bodyPr/>
          <a:lstStyle/>
          <a:p>
            <a:pPr>
              <a:defRPr sz="1400" b="1">
                <a:solidFill>
                  <a:schemeClr val="bg1"/>
                </a:solidFill>
              </a:defRPr>
            </a:pPr>
            <a:endParaRPr lang="en-US"/>
          </a:p>
        </c:txPr>
        <c:crossAx val="33533888"/>
        <c:crosses val="autoZero"/>
        <c:crossBetween val="midCat"/>
        <c:majorUnit val="5"/>
      </c:valAx>
      <c:spPr>
        <a:solidFill>
          <a:schemeClr val="bg1">
            <a:lumMod val="85000"/>
          </a:schemeClr>
        </a:solidFill>
      </c:spPr>
    </c:plotArea>
    <c:legend>
      <c:legendPos val="b"/>
      <c:legendEntry>
        <c:idx val="0"/>
        <c:txPr>
          <a:bodyPr/>
          <a:lstStyle/>
          <a:p>
            <a:pPr>
              <a:defRPr b="1">
                <a:solidFill>
                  <a:sysClr val="windowText" lastClr="000000"/>
                </a:solidFill>
              </a:defRPr>
            </a:pPr>
            <a:endParaRPr lang="en-US"/>
          </a:p>
        </c:txPr>
      </c:legendEntry>
      <c:legendEntry>
        <c:idx val="1"/>
        <c:txPr>
          <a:bodyPr/>
          <a:lstStyle/>
          <a:p>
            <a:pPr>
              <a:defRPr b="1">
                <a:solidFill>
                  <a:sysClr val="windowText" lastClr="000000"/>
                </a:solidFill>
              </a:defRPr>
            </a:pPr>
            <a:endParaRPr lang="en-US"/>
          </a:p>
        </c:txPr>
      </c:legendEntry>
      <c:legendEntry>
        <c:idx val="2"/>
        <c:txPr>
          <a:bodyPr/>
          <a:lstStyle/>
          <a:p>
            <a:pPr>
              <a:defRPr b="1">
                <a:solidFill>
                  <a:sysClr val="windowText" lastClr="000000"/>
                </a:solidFill>
              </a:defRPr>
            </a:pPr>
            <a:endParaRPr lang="en-US"/>
          </a:p>
        </c:txPr>
      </c:legendEntry>
      <c:legendEntry>
        <c:idx val="3"/>
        <c:txPr>
          <a:bodyPr/>
          <a:lstStyle/>
          <a:p>
            <a:pPr>
              <a:defRPr b="1">
                <a:solidFill>
                  <a:sysClr val="windowText" lastClr="000000"/>
                </a:solidFill>
              </a:defRPr>
            </a:pPr>
            <a:endParaRPr lang="en-US"/>
          </a:p>
        </c:txPr>
      </c:legendEntry>
      <c:layout>
        <c:manualLayout>
          <c:xMode val="edge"/>
          <c:yMode val="edge"/>
          <c:x val="0.12606872411127437"/>
          <c:y val="0.68783977222534076"/>
          <c:w val="0.82025533738695966"/>
          <c:h val="0.20528217497130366"/>
        </c:manualLayout>
      </c:layout>
      <c:overlay val="0"/>
      <c:spPr>
        <a:solidFill>
          <a:schemeClr val="bg1">
            <a:lumMod val="75000"/>
          </a:schemeClr>
        </a:solidFill>
      </c:spPr>
      <c:txPr>
        <a:bodyPr/>
        <a:lstStyle/>
        <a:p>
          <a:pPr>
            <a:defRPr b="1"/>
          </a:pPr>
          <a:endParaRPr lang="en-US"/>
        </a:p>
      </c:txPr>
    </c:legend>
    <c:plotVisOnly val="1"/>
    <c:dispBlanksAs val="gap"/>
    <c:showDLblsOverMax val="0"/>
  </c:chart>
  <c:spPr>
    <a:solidFill>
      <a:schemeClr val="accent1">
        <a:lumMod val="75000"/>
      </a:schemeClr>
    </a:solidFill>
    <a:ln w="38100" cap="flat" cmpd="sng" algn="ctr">
      <a:solidFill>
        <a:schemeClr val="lt1"/>
      </a:solidFill>
      <a:prstDash val="solid"/>
    </a:ln>
    <a:effectLst>
      <a:outerShdw blurRad="40000" dist="20000" dir="5400000" rotWithShape="0">
        <a:srgbClr val="000000">
          <a:alpha val="38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Five-Year Average FCF</a:t>
            </a:r>
            <a:r>
              <a:rPr lang="en-US" baseline="0" dirty="0"/>
              <a:t> Yield</a:t>
            </a:r>
            <a:endParaRPr lang="en-US" dirty="0"/>
          </a:p>
        </c:rich>
      </c:tx>
      <c:layout/>
      <c:overlay val="0"/>
    </c:title>
    <c:autoTitleDeleted val="0"/>
    <c:plotArea>
      <c:layout/>
      <c:barChart>
        <c:barDir val="col"/>
        <c:grouping val="clustered"/>
        <c:varyColors val="0"/>
        <c:ser>
          <c:idx val="0"/>
          <c:order val="0"/>
          <c:spPr>
            <a:ln>
              <a:solidFill>
                <a:sysClr val="windowText" lastClr="000000"/>
              </a:solidFill>
            </a:ln>
            <a:scene3d>
              <a:camera prst="orthographicFront"/>
              <a:lightRig rig="threePt" dir="t"/>
            </a:scene3d>
            <a:sp3d>
              <a:bevelT/>
            </a:sp3d>
          </c:spPr>
          <c:invertIfNegative val="0"/>
          <c:dPt>
            <c:idx val="0"/>
            <c:invertIfNegative val="0"/>
            <c:bubble3D val="0"/>
            <c:spPr>
              <a:solidFill>
                <a:srgbClr val="C00000"/>
              </a:solidFill>
              <a:ln>
                <a:solidFill>
                  <a:sysClr val="windowText" lastClr="000000"/>
                </a:solidFill>
              </a:ln>
              <a:scene3d>
                <a:camera prst="orthographicFront"/>
                <a:lightRig rig="threePt" dir="t"/>
              </a:scene3d>
              <a:sp3d>
                <a:bevelT/>
              </a:sp3d>
            </c:spPr>
          </c:dPt>
          <c:dPt>
            <c:idx val="1"/>
            <c:invertIfNegative val="0"/>
            <c:bubble3D val="0"/>
            <c:spPr>
              <a:solidFill>
                <a:schemeClr val="bg1"/>
              </a:solidFill>
              <a:ln>
                <a:solidFill>
                  <a:sysClr val="windowText" lastClr="000000"/>
                </a:solidFill>
              </a:ln>
              <a:scene3d>
                <a:camera prst="orthographicFront"/>
                <a:lightRig rig="threePt" dir="t"/>
              </a:scene3d>
              <a:sp3d>
                <a:bevelT/>
              </a:sp3d>
            </c:spPr>
          </c:dPt>
          <c:dPt>
            <c:idx val="2"/>
            <c:invertIfNegative val="0"/>
            <c:bubble3D val="0"/>
            <c:spPr>
              <a:solidFill>
                <a:schemeClr val="tx1"/>
              </a:solidFill>
              <a:ln>
                <a:solidFill>
                  <a:sysClr val="windowText" lastClr="000000"/>
                </a:solidFill>
              </a:ln>
              <a:scene3d>
                <a:camera prst="orthographicFront"/>
                <a:lightRig rig="threePt" dir="t"/>
              </a:scene3d>
              <a:sp3d>
                <a:bevelT/>
              </a:sp3d>
            </c:spPr>
          </c:dPt>
          <c:dPt>
            <c:idx val="3"/>
            <c:invertIfNegative val="0"/>
            <c:bubble3D val="0"/>
            <c:spPr>
              <a:solidFill>
                <a:srgbClr val="FFC000"/>
              </a:solidFill>
              <a:ln>
                <a:solidFill>
                  <a:sysClr val="windowText" lastClr="000000"/>
                </a:solidFill>
              </a:ln>
              <a:scene3d>
                <a:camera prst="orthographicFront"/>
                <a:lightRig rig="threePt" dir="t"/>
              </a:scene3d>
              <a:sp3d>
                <a:bevelT/>
              </a:sp3d>
            </c:spPr>
          </c:dPt>
          <c:dPt>
            <c:idx val="4"/>
            <c:invertIfNegative val="0"/>
            <c:bubble3D val="0"/>
            <c:spPr>
              <a:solidFill>
                <a:schemeClr val="accent1">
                  <a:lumMod val="75000"/>
                </a:schemeClr>
              </a:solidFill>
              <a:ln>
                <a:solidFill>
                  <a:sysClr val="windowText" lastClr="000000"/>
                </a:solidFill>
              </a:ln>
              <a:scene3d>
                <a:camera prst="orthographicFront"/>
                <a:lightRig rig="threePt" dir="t"/>
              </a:scene3d>
              <a:sp3d>
                <a:bevelT/>
              </a:sp3d>
            </c:spPr>
          </c:dPt>
          <c:dLbls>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'[Brinks_Operating_Model_V_2.0.xlsx]FCF Yield'!$L$37:$L$41</c:f>
              <c:strCache>
                <c:ptCount val="5"/>
                <c:pt idx="0">
                  <c:v>Garda</c:v>
                </c:pt>
                <c:pt idx="1">
                  <c:v>G4S</c:v>
                </c:pt>
                <c:pt idx="2">
                  <c:v>Loomis</c:v>
                </c:pt>
                <c:pt idx="3">
                  <c:v>Prosegur</c:v>
                </c:pt>
                <c:pt idx="4">
                  <c:v>Brink's</c:v>
                </c:pt>
              </c:strCache>
            </c:strRef>
          </c:cat>
          <c:val>
            <c:numRef>
              <c:f>'[Brinks_Operating_Model_V_2.0.xlsx]FCF Yield'!$M$37:$M$41</c:f>
              <c:numCache>
                <c:formatCode>0.00%</c:formatCode>
                <c:ptCount val="5"/>
                <c:pt idx="0">
                  <c:v>0.2231590358952589</c:v>
                </c:pt>
                <c:pt idx="1">
                  <c:v>7.0969610173185774E-2</c:v>
                </c:pt>
                <c:pt idx="2">
                  <c:v>6.9228778237388752E-2</c:v>
                </c:pt>
                <c:pt idx="3">
                  <c:v>4.3955509961918854E-2</c:v>
                </c:pt>
                <c:pt idx="4">
                  <c:v>4.0358567111074613E-2</c:v>
                </c:pt>
              </c:numCache>
            </c:numRef>
          </c:val>
        </c:ser>
        <c:dLbls>
          <c:showLegendKey val="0"/>
          <c:showVal val="0"/>
          <c:showCatName val="0"/>
          <c:showSerName val="0"/>
          <c:showPercent val="0"/>
          <c:showBubbleSize val="0"/>
        </c:dLbls>
        <c:gapWidth val="150"/>
        <c:axId val="1553920"/>
        <c:axId val="33536192"/>
      </c:barChart>
      <c:catAx>
        <c:axId val="1553920"/>
        <c:scaling>
          <c:orientation val="minMax"/>
        </c:scaling>
        <c:delete val="0"/>
        <c:axPos val="b"/>
        <c:numFmt formatCode="General" sourceLinked="0"/>
        <c:majorTickMark val="out"/>
        <c:minorTickMark val="none"/>
        <c:tickLblPos val="nextTo"/>
        <c:txPr>
          <a:bodyPr/>
          <a:lstStyle/>
          <a:p>
            <a:pPr>
              <a:defRPr sz="1200" b="1"/>
            </a:pPr>
            <a:endParaRPr lang="en-US"/>
          </a:p>
        </c:txPr>
        <c:crossAx val="33536192"/>
        <c:crosses val="autoZero"/>
        <c:auto val="1"/>
        <c:lblAlgn val="ctr"/>
        <c:lblOffset val="100"/>
        <c:noMultiLvlLbl val="0"/>
      </c:catAx>
      <c:valAx>
        <c:axId val="33536192"/>
        <c:scaling>
          <c:orientation val="minMax"/>
          <c:max val="0.25"/>
        </c:scaling>
        <c:delete val="0"/>
        <c:axPos val="l"/>
        <c:majorGridlines/>
        <c:numFmt formatCode="0.00%" sourceLinked="1"/>
        <c:majorTickMark val="out"/>
        <c:minorTickMark val="none"/>
        <c:tickLblPos val="nextTo"/>
        <c:txPr>
          <a:bodyPr/>
          <a:lstStyle/>
          <a:p>
            <a:pPr>
              <a:defRPr sz="1200" b="1"/>
            </a:pPr>
            <a:endParaRPr lang="en-US"/>
          </a:p>
        </c:txPr>
        <c:crossAx val="1553920"/>
        <c:crosses val="autoZero"/>
        <c:crossBetween val="between"/>
      </c:valAx>
    </c:plotArea>
    <c:plotVisOnly val="1"/>
    <c:dispBlanksAs val="gap"/>
    <c:showDLblsOverMax val="0"/>
  </c:chart>
  <c:spPr>
    <a:noFill/>
    <a:ln w="19050">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37886955747322"/>
          <c:y val="0.15680305466890834"/>
          <c:w val="0.73989888988427432"/>
          <c:h val="0.74124825039459352"/>
        </c:manualLayout>
      </c:layout>
      <c:scatterChart>
        <c:scatterStyle val="lineMarker"/>
        <c:varyColors val="0"/>
        <c:ser>
          <c:idx val="0"/>
          <c:order val="0"/>
          <c:spPr>
            <a:ln w="38100"/>
          </c:spPr>
          <c:marker>
            <c:spPr>
              <a:ln w="38100"/>
            </c:spPr>
          </c:marker>
          <c:xVal>
            <c:numRef>
              <c:f>EVA!$B$7:$L$7</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xVal>
          <c:yVal>
            <c:numRef>
              <c:f>EVA!$B$20:$L$20</c:f>
              <c:numCache>
                <c:formatCode>0.0</c:formatCode>
                <c:ptCount val="11"/>
                <c:pt idx="0">
                  <c:v>-127.08810547604234</c:v>
                </c:pt>
                <c:pt idx="1">
                  <c:v>-5.1100534283169958</c:v>
                </c:pt>
                <c:pt idx="2">
                  <c:v>27.284503307276026</c:v>
                </c:pt>
                <c:pt idx="3">
                  <c:v>-155.01968409742105</c:v>
                </c:pt>
                <c:pt idx="4">
                  <c:v>-150.83287595907927</c:v>
                </c:pt>
                <c:pt idx="5">
                  <c:v>-165.20542416174317</c:v>
                </c:pt>
                <c:pt idx="6">
                  <c:v>-261.69066314029396</c:v>
                </c:pt>
                <c:pt idx="7">
                  <c:v>-278.05946482869871</c:v>
                </c:pt>
                <c:pt idx="8">
                  <c:v>-293.0517858031194</c:v>
                </c:pt>
                <c:pt idx="9">
                  <c:v>-306.27212333220899</c:v>
                </c:pt>
                <c:pt idx="10">
                  <c:v>-317.3505964339887</c:v>
                </c:pt>
              </c:numCache>
            </c:numRef>
          </c:yVal>
          <c:smooth val="0"/>
        </c:ser>
        <c:dLbls>
          <c:showLegendKey val="0"/>
          <c:showVal val="0"/>
          <c:showCatName val="0"/>
          <c:showSerName val="0"/>
          <c:showPercent val="0"/>
          <c:showBubbleSize val="0"/>
        </c:dLbls>
        <c:axId val="43658624"/>
        <c:axId val="43659200"/>
      </c:scatterChart>
      <c:valAx>
        <c:axId val="43658624"/>
        <c:scaling>
          <c:orientation val="minMax"/>
          <c:min val="2007"/>
        </c:scaling>
        <c:delete val="0"/>
        <c:axPos val="b"/>
        <c:numFmt formatCode="General" sourceLinked="1"/>
        <c:majorTickMark val="out"/>
        <c:minorTickMark val="none"/>
        <c:tickLblPos val="nextTo"/>
        <c:txPr>
          <a:bodyPr/>
          <a:lstStyle/>
          <a:p>
            <a:pPr>
              <a:defRPr b="1"/>
            </a:pPr>
            <a:endParaRPr lang="en-US"/>
          </a:p>
        </c:txPr>
        <c:crossAx val="43659200"/>
        <c:crosses val="autoZero"/>
        <c:crossBetween val="midCat"/>
      </c:valAx>
      <c:valAx>
        <c:axId val="43659200"/>
        <c:scaling>
          <c:orientation val="minMax"/>
        </c:scaling>
        <c:delete val="0"/>
        <c:axPos val="l"/>
        <c:majorGridlines/>
        <c:title>
          <c:tx>
            <c:rich>
              <a:bodyPr rot="-5400000" vert="horz"/>
              <a:lstStyle/>
              <a:p>
                <a:pPr>
                  <a:defRPr sz="2000"/>
                </a:pPr>
                <a:r>
                  <a:rPr lang="en-US" sz="2000" dirty="0"/>
                  <a:t>Economic Value </a:t>
                </a:r>
                <a:r>
                  <a:rPr lang="en-US" sz="2000" dirty="0" smtClean="0"/>
                  <a:t>Added  (</a:t>
                </a:r>
                <a:r>
                  <a:rPr lang="en-US" sz="2000" dirty="0"/>
                  <a:t>EVA</a:t>
                </a:r>
                <a:r>
                  <a:rPr lang="en-US" sz="2000" dirty="0" smtClean="0"/>
                  <a:t>)  ($ millions)</a:t>
                </a:r>
                <a:endParaRPr lang="en-US" sz="2000" dirty="0"/>
              </a:p>
            </c:rich>
          </c:tx>
          <c:layout>
            <c:manualLayout>
              <c:xMode val="edge"/>
              <c:yMode val="edge"/>
              <c:x val="7.178920050723997E-2"/>
              <c:y val="0.161100924820437"/>
            </c:manualLayout>
          </c:layout>
          <c:overlay val="0"/>
        </c:title>
        <c:numFmt formatCode="0.0" sourceLinked="1"/>
        <c:majorTickMark val="out"/>
        <c:minorTickMark val="none"/>
        <c:tickLblPos val="nextTo"/>
        <c:txPr>
          <a:bodyPr/>
          <a:lstStyle/>
          <a:p>
            <a:pPr>
              <a:defRPr b="1"/>
            </a:pPr>
            <a:endParaRPr lang="en-US"/>
          </a:p>
        </c:txPr>
        <c:crossAx val="43658624"/>
        <c:crosses val="autoZero"/>
        <c:crossBetween val="midCat"/>
      </c:valAx>
      <c:spPr>
        <a:ln>
          <a:solidFill>
            <a:schemeClr val="tx1"/>
          </a:solidFill>
        </a:ln>
      </c:spPr>
    </c:plotArea>
    <c:plotVisOnly val="1"/>
    <c:dispBlanksAs val="gap"/>
    <c:showDLblsOverMax val="0"/>
  </c:chart>
  <c:spPr>
    <a:solidFill>
      <a:sysClr val="window" lastClr="FFFFFF">
        <a:alpha val="0"/>
      </a:sysClr>
    </a:solidFill>
    <a:ln w="19050">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[Brinks_Operating_Model_V_2.0(1).xlsx]Monte Carlo!PivotTable1</c:name>
    <c:fmtId val="3"/>
  </c:pivotSource>
  <c:chart>
    <c:autoTitleDeleted val="1"/>
    <c:pivotFmts>
      <c:pivotFmt>
        <c:idx val="0"/>
        <c:spPr>
          <a:solidFill>
            <a:schemeClr val="accent2">
              <a:lumMod val="75000"/>
            </a:schemeClr>
          </a:solidFill>
        </c:spPr>
        <c:marker>
          <c:symbol val="none"/>
        </c:marker>
      </c:pivotFmt>
      <c:pivotFmt>
        <c:idx val="1"/>
        <c:spPr>
          <a:solidFill>
            <a:srgbClr val="E7E200"/>
          </a:solidFill>
        </c:spPr>
      </c:pivotFmt>
      <c:pivotFmt>
        <c:idx val="2"/>
        <c:spPr>
          <a:solidFill>
            <a:srgbClr val="E7E200"/>
          </a:solidFill>
        </c:spPr>
      </c:pivotFmt>
      <c:pivotFmt>
        <c:idx val="3"/>
        <c:spPr>
          <a:solidFill>
            <a:srgbClr val="92D050"/>
          </a:solidFill>
        </c:spPr>
      </c:pivotFmt>
      <c:pivotFmt>
        <c:idx val="4"/>
        <c:spPr>
          <a:solidFill>
            <a:srgbClr val="92D050"/>
          </a:solidFill>
        </c:spPr>
      </c:pivotFmt>
      <c:pivotFmt>
        <c:idx val="5"/>
        <c:spPr>
          <a:solidFill>
            <a:srgbClr val="92D050"/>
          </a:solidFill>
        </c:spPr>
      </c:pivotFmt>
      <c:pivotFmt>
        <c:idx val="6"/>
        <c:spPr>
          <a:solidFill>
            <a:srgbClr val="92D050"/>
          </a:solidFill>
        </c:spPr>
      </c:pivotFmt>
      <c:pivotFmt>
        <c:idx val="7"/>
        <c:spPr>
          <a:solidFill>
            <a:srgbClr val="92D050"/>
          </a:solidFill>
        </c:spPr>
      </c:pivotFmt>
      <c:pivotFmt>
        <c:idx val="8"/>
        <c:spPr>
          <a:solidFill>
            <a:srgbClr val="92D050"/>
          </a:solidFill>
        </c:spPr>
      </c:pivotFmt>
      <c:pivotFmt>
        <c:idx val="9"/>
        <c:spPr>
          <a:solidFill>
            <a:srgbClr val="92D050"/>
          </a:solidFill>
        </c:spPr>
      </c:pivotFmt>
      <c:pivotFmt>
        <c:idx val="10"/>
        <c:spPr>
          <a:solidFill>
            <a:srgbClr val="92D050"/>
          </a:solidFill>
        </c:spPr>
      </c:pivotFmt>
      <c:pivotFmt>
        <c:idx val="11"/>
        <c:spPr>
          <a:solidFill>
            <a:srgbClr val="92D050"/>
          </a:solidFill>
        </c:spPr>
      </c:pivotFmt>
      <c:pivotFmt>
        <c:idx val="12"/>
        <c:spPr>
          <a:solidFill>
            <a:srgbClr val="92D050"/>
          </a:solidFill>
        </c:spPr>
      </c:pivotFmt>
      <c:pivotFmt>
        <c:idx val="13"/>
        <c:spPr>
          <a:solidFill>
            <a:srgbClr val="92D050"/>
          </a:solidFill>
        </c:spPr>
      </c:pivotFmt>
      <c:pivotFmt>
        <c:idx val="14"/>
        <c:spPr>
          <a:solidFill>
            <a:srgbClr val="92D050"/>
          </a:solidFill>
        </c:spPr>
      </c:pivotFmt>
      <c:pivotFmt>
        <c:idx val="15"/>
        <c:spPr>
          <a:solidFill>
            <a:srgbClr val="E7E200"/>
          </a:solidFill>
        </c:spPr>
      </c:pivotFmt>
      <c:pivotFmt>
        <c:idx val="16"/>
        <c:spPr>
          <a:solidFill>
            <a:srgbClr val="E7E200"/>
          </a:solidFill>
        </c:spPr>
      </c:pivotFmt>
      <c:pivotFmt>
        <c:idx val="17"/>
        <c:spPr>
          <a:solidFill>
            <a:srgbClr val="E7E200"/>
          </a:solidFill>
        </c:spPr>
      </c:pivotFmt>
      <c:pivotFmt>
        <c:idx val="18"/>
        <c:spPr>
          <a:solidFill>
            <a:srgbClr val="92D050"/>
          </a:solidFill>
        </c:spPr>
      </c:pivotFmt>
      <c:pivotFmt>
        <c:idx val="19"/>
        <c:spPr>
          <a:solidFill>
            <a:srgbClr val="92D050"/>
          </a:solidFill>
        </c:spPr>
      </c:pivotFmt>
      <c:pivotFmt>
        <c:idx val="20"/>
        <c:spPr>
          <a:solidFill>
            <a:srgbClr val="92D050"/>
          </a:solidFill>
        </c:spPr>
      </c:pivotFmt>
      <c:pivotFmt>
        <c:idx val="21"/>
        <c:spPr>
          <a:solidFill>
            <a:srgbClr val="92D050"/>
          </a:solidFill>
        </c:spPr>
      </c:pivotFmt>
      <c:pivotFmt>
        <c:idx val="22"/>
        <c:spPr>
          <a:solidFill>
            <a:srgbClr val="92D050"/>
          </a:solidFill>
        </c:spPr>
      </c:pivotFmt>
      <c:pivotFmt>
        <c:idx val="23"/>
        <c:spPr>
          <a:solidFill>
            <a:srgbClr val="92D050"/>
          </a:solidFill>
        </c:spPr>
      </c:pivotFmt>
      <c:pivotFmt>
        <c:idx val="24"/>
        <c:spPr>
          <a:solidFill>
            <a:srgbClr val="92D050"/>
          </a:solidFill>
        </c:spPr>
      </c:pivotFmt>
      <c:pivotFmt>
        <c:idx val="25"/>
        <c:spPr>
          <a:solidFill>
            <a:srgbClr val="92D050"/>
          </a:solidFill>
        </c:spPr>
      </c:pivotFmt>
      <c:pivotFmt>
        <c:idx val="26"/>
        <c:spPr>
          <a:solidFill>
            <a:srgbClr val="92D050"/>
          </a:solidFill>
        </c:spPr>
      </c:pivotFmt>
      <c:pivotFmt>
        <c:idx val="27"/>
        <c:spPr>
          <a:solidFill>
            <a:srgbClr val="92D050"/>
          </a:solidFill>
        </c:spPr>
      </c:pivotFmt>
      <c:pivotFmt>
        <c:idx val="28"/>
        <c:spPr>
          <a:solidFill>
            <a:srgbClr val="92D050"/>
          </a:solidFill>
        </c:spPr>
      </c:pivotFmt>
      <c:pivotFmt>
        <c:idx val="29"/>
        <c:spPr>
          <a:solidFill>
            <a:srgbClr val="92D050"/>
          </a:solidFill>
        </c:spPr>
      </c:pivotFmt>
      <c:pivotFmt>
        <c:idx val="30"/>
        <c:spPr>
          <a:solidFill>
            <a:srgbClr val="92D050"/>
          </a:solidFill>
        </c:spPr>
      </c:pivotFmt>
      <c:pivotFmt>
        <c:idx val="31"/>
        <c:spPr>
          <a:solidFill>
            <a:srgbClr val="92D050"/>
          </a:solidFill>
        </c:spPr>
      </c:pivotFmt>
      <c:pivotFmt>
        <c:idx val="32"/>
        <c:spPr>
          <a:solidFill>
            <a:srgbClr val="92D050"/>
          </a:solidFill>
        </c:spPr>
      </c:pivotFmt>
      <c:pivotFmt>
        <c:idx val="33"/>
        <c:spPr>
          <a:solidFill>
            <a:srgbClr val="E7E200"/>
          </a:solidFill>
        </c:spPr>
      </c:pivotFmt>
      <c:pivotFmt>
        <c:idx val="34"/>
        <c:spPr>
          <a:solidFill>
            <a:srgbClr val="E7E200"/>
          </a:solidFill>
        </c:spPr>
      </c:pivotFmt>
      <c:pivotFmt>
        <c:idx val="35"/>
        <c:spPr>
          <a:solidFill>
            <a:srgbClr val="92D050"/>
          </a:solidFill>
        </c:spPr>
      </c:pivotFmt>
      <c:pivotFmt>
        <c:idx val="36"/>
        <c:spPr>
          <a:solidFill>
            <a:srgbClr val="92D050"/>
          </a:solidFill>
        </c:spPr>
      </c:pivotFmt>
      <c:pivotFmt>
        <c:idx val="37"/>
        <c:spPr>
          <a:solidFill>
            <a:srgbClr val="92D050"/>
          </a:solidFill>
        </c:spPr>
      </c:pivotFmt>
      <c:pivotFmt>
        <c:idx val="38"/>
        <c:spPr>
          <a:solidFill>
            <a:srgbClr val="92D050"/>
          </a:solidFill>
        </c:spPr>
      </c:pivotFmt>
      <c:pivotFmt>
        <c:idx val="39"/>
        <c:spPr>
          <a:solidFill>
            <a:srgbClr val="92D050"/>
          </a:solidFill>
        </c:spPr>
      </c:pivotFmt>
      <c:pivotFmt>
        <c:idx val="40"/>
        <c:spPr>
          <a:solidFill>
            <a:srgbClr val="92D050"/>
          </a:solidFill>
        </c:spPr>
      </c:pivotFmt>
      <c:pivotFmt>
        <c:idx val="41"/>
        <c:spPr>
          <a:solidFill>
            <a:srgbClr val="92D050"/>
          </a:solidFill>
        </c:spPr>
      </c:pivotFmt>
      <c:pivotFmt>
        <c:idx val="42"/>
        <c:spPr>
          <a:solidFill>
            <a:srgbClr val="92D050"/>
          </a:solidFill>
        </c:spPr>
      </c:pivotFmt>
      <c:pivotFmt>
        <c:idx val="43"/>
        <c:spPr>
          <a:solidFill>
            <a:srgbClr val="92D050"/>
          </a:solidFill>
        </c:spPr>
      </c:pivotFmt>
      <c:pivotFmt>
        <c:idx val="44"/>
        <c:spPr>
          <a:solidFill>
            <a:srgbClr val="92D050"/>
          </a:solidFill>
        </c:spPr>
      </c:pivotFmt>
      <c:pivotFmt>
        <c:idx val="45"/>
        <c:spPr>
          <a:solidFill>
            <a:srgbClr val="92D050"/>
          </a:solidFill>
        </c:spPr>
      </c:pivotFmt>
      <c:pivotFmt>
        <c:idx val="46"/>
        <c:spPr>
          <a:solidFill>
            <a:srgbClr val="92D050"/>
          </a:solidFill>
        </c:spPr>
      </c:pivotFmt>
      <c:pivotFmt>
        <c:idx val="47"/>
        <c:spPr>
          <a:solidFill>
            <a:srgbClr val="92D050"/>
          </a:solidFill>
        </c:spPr>
      </c:pivotFmt>
      <c:pivotFmt>
        <c:idx val="48"/>
        <c:spPr>
          <a:solidFill>
            <a:srgbClr val="92D050"/>
          </a:solidFill>
        </c:spPr>
      </c:pivotFmt>
      <c:pivotFmt>
        <c:idx val="49"/>
        <c:spPr>
          <a:solidFill>
            <a:schemeClr val="accent2">
              <a:lumMod val="75000"/>
            </a:schemeClr>
          </a:solidFill>
        </c:spPr>
        <c:marker>
          <c:symbol val="none"/>
        </c:marker>
        <c:dLbl>
          <c:idx val="0"/>
          <c:delete val="1"/>
          <c:extLst>
            <c:ext xmlns:c15="http://schemas.microsoft.com/office/drawing/2012/chart" uri="{CE6537A1-D6FC-4f65-9D91-7224C49458BB}"/>
          </c:extLst>
        </c:dLbl>
      </c:pivotFmt>
      <c:pivotFmt>
        <c:idx val="50"/>
        <c:spPr>
          <a:solidFill>
            <a:srgbClr val="E7E200"/>
          </a:solidFill>
        </c:spPr>
      </c:pivotFmt>
      <c:pivotFmt>
        <c:idx val="51"/>
        <c:spPr>
          <a:solidFill>
            <a:srgbClr val="E7E200"/>
          </a:solidFill>
        </c:spPr>
      </c:pivotFmt>
      <c:pivotFmt>
        <c:idx val="52"/>
        <c:spPr>
          <a:solidFill>
            <a:srgbClr val="92D050"/>
          </a:solidFill>
        </c:spPr>
      </c:pivotFmt>
      <c:pivotFmt>
        <c:idx val="53"/>
        <c:spPr>
          <a:solidFill>
            <a:srgbClr val="92D050"/>
          </a:solidFill>
        </c:spPr>
      </c:pivotFmt>
      <c:pivotFmt>
        <c:idx val="54"/>
        <c:spPr>
          <a:solidFill>
            <a:srgbClr val="92D050"/>
          </a:solidFill>
        </c:spPr>
      </c:pivotFmt>
      <c:pivotFmt>
        <c:idx val="55"/>
        <c:spPr>
          <a:solidFill>
            <a:srgbClr val="92D050"/>
          </a:solidFill>
        </c:spPr>
      </c:pivotFmt>
      <c:pivotFmt>
        <c:idx val="56"/>
        <c:spPr>
          <a:solidFill>
            <a:srgbClr val="92D050"/>
          </a:solidFill>
        </c:spPr>
      </c:pivotFmt>
      <c:pivotFmt>
        <c:idx val="57"/>
        <c:spPr>
          <a:solidFill>
            <a:srgbClr val="92D050"/>
          </a:solidFill>
        </c:spPr>
      </c:pivotFmt>
      <c:pivotFmt>
        <c:idx val="58"/>
        <c:spPr>
          <a:solidFill>
            <a:srgbClr val="92D050"/>
          </a:solidFill>
        </c:spPr>
      </c:pivotFmt>
      <c:pivotFmt>
        <c:idx val="59"/>
        <c:spPr>
          <a:solidFill>
            <a:srgbClr val="92D050"/>
          </a:solidFill>
        </c:spPr>
      </c:pivotFmt>
      <c:pivotFmt>
        <c:idx val="60"/>
        <c:spPr>
          <a:solidFill>
            <a:srgbClr val="92D050"/>
          </a:solidFill>
        </c:spPr>
      </c:pivotFmt>
      <c:pivotFmt>
        <c:idx val="61"/>
        <c:spPr>
          <a:solidFill>
            <a:srgbClr val="92D050"/>
          </a:solidFill>
        </c:spPr>
      </c:pivotFmt>
      <c:pivotFmt>
        <c:idx val="62"/>
        <c:spPr>
          <a:solidFill>
            <a:srgbClr val="92D050"/>
          </a:solidFill>
        </c:spPr>
      </c:pivotFmt>
      <c:pivotFmt>
        <c:idx val="63"/>
        <c:spPr>
          <a:solidFill>
            <a:srgbClr val="92D050"/>
          </a:solidFill>
        </c:spPr>
      </c:pivotFmt>
      <c:pivotFmt>
        <c:idx val="64"/>
        <c:spPr>
          <a:solidFill>
            <a:srgbClr val="92D050"/>
          </a:solidFill>
        </c:spPr>
      </c:pivotFmt>
      <c:pivotFmt>
        <c:idx val="65"/>
        <c:spPr>
          <a:solidFill>
            <a:srgbClr val="92D050"/>
          </a:solidFill>
        </c:spPr>
      </c:pivotFmt>
    </c:pivotFmts>
    <c:plotArea>
      <c:layout>
        <c:manualLayout>
          <c:layoutTarget val="inner"/>
          <c:xMode val="edge"/>
          <c:yMode val="edge"/>
          <c:x val="6.2598615390467502E-2"/>
          <c:y val="0.11764589426321727"/>
          <c:w val="0.91083133630035373"/>
          <c:h val="0.56707701537308053"/>
        </c:manualLayout>
      </c:layout>
      <c:barChart>
        <c:barDir val="col"/>
        <c:grouping val="clustered"/>
        <c:varyColors val="0"/>
        <c:ser>
          <c:idx val="0"/>
          <c:order val="0"/>
          <c:tx>
            <c:strRef>
              <c:f>'Monte Carlo'!$B$20</c:f>
              <c:strCache>
                <c:ptCount val="1"/>
                <c:pt idx="0">
                  <c:v>Total</c:v>
                </c:pt>
              </c:strCache>
            </c:strRef>
          </c:tx>
          <c:spPr>
            <a:solidFill>
              <a:schemeClr val="accent2">
                <a:lumMod val="75000"/>
              </a:schemeClr>
            </a:solidFill>
            <a:scene3d>
              <a:camera prst="orthographicFront"/>
              <a:lightRig rig="threePt" dir="t"/>
            </a:scene3d>
            <a:sp3d>
              <a:bevelT/>
            </a:sp3d>
          </c:spPr>
          <c:invertIfNegative val="0"/>
          <c:dPt>
            <c:idx val="14"/>
            <c:invertIfNegative val="0"/>
            <c:bubble3D val="0"/>
            <c:spPr>
              <a:solidFill>
                <a:srgbClr val="E7E200"/>
              </a:solidFill>
              <a:scene3d>
                <a:camera prst="orthographicFront"/>
                <a:lightRig rig="threePt" dir="t"/>
              </a:scene3d>
              <a:sp3d>
                <a:bevelT/>
              </a:sp3d>
            </c:spPr>
          </c:dPt>
          <c:dPt>
            <c:idx val="15"/>
            <c:invertIfNegative val="0"/>
            <c:bubble3D val="0"/>
            <c:spPr>
              <a:solidFill>
                <a:srgbClr val="E7E200"/>
              </a:solidFill>
              <a:scene3d>
                <a:camera prst="orthographicFront"/>
                <a:lightRig rig="threePt" dir="t"/>
              </a:scene3d>
              <a:sp3d>
                <a:bevelT/>
              </a:sp3d>
            </c:spPr>
          </c:dPt>
          <c:dPt>
            <c:idx val="16"/>
            <c:invertIfNegative val="0"/>
            <c:bubble3D val="0"/>
            <c:spPr>
              <a:solidFill>
                <a:srgbClr val="92D050"/>
              </a:solidFill>
              <a:scene3d>
                <a:camera prst="orthographicFront"/>
                <a:lightRig rig="threePt" dir="t"/>
              </a:scene3d>
              <a:sp3d>
                <a:bevelT/>
              </a:sp3d>
            </c:spPr>
          </c:dPt>
          <c:dPt>
            <c:idx val="17"/>
            <c:invertIfNegative val="0"/>
            <c:bubble3D val="0"/>
            <c:spPr>
              <a:solidFill>
                <a:srgbClr val="92D050"/>
              </a:solidFill>
              <a:scene3d>
                <a:camera prst="orthographicFront"/>
                <a:lightRig rig="threePt" dir="t"/>
              </a:scene3d>
              <a:sp3d>
                <a:bevelT/>
              </a:sp3d>
            </c:spPr>
          </c:dPt>
          <c:dPt>
            <c:idx val="18"/>
            <c:invertIfNegative val="0"/>
            <c:bubble3D val="0"/>
            <c:spPr>
              <a:solidFill>
                <a:srgbClr val="92D050"/>
              </a:solidFill>
              <a:scene3d>
                <a:camera prst="orthographicFront"/>
                <a:lightRig rig="threePt" dir="t"/>
              </a:scene3d>
              <a:sp3d>
                <a:bevelT/>
              </a:sp3d>
            </c:spPr>
          </c:dPt>
          <c:dPt>
            <c:idx val="19"/>
            <c:invertIfNegative val="0"/>
            <c:bubble3D val="0"/>
            <c:spPr>
              <a:solidFill>
                <a:srgbClr val="92D050"/>
              </a:solidFill>
              <a:scene3d>
                <a:camera prst="orthographicFront"/>
                <a:lightRig rig="threePt" dir="t"/>
              </a:scene3d>
              <a:sp3d>
                <a:bevelT/>
              </a:sp3d>
            </c:spPr>
          </c:dPt>
          <c:dPt>
            <c:idx val="20"/>
            <c:invertIfNegative val="0"/>
            <c:bubble3D val="0"/>
            <c:spPr>
              <a:solidFill>
                <a:srgbClr val="92D050"/>
              </a:solidFill>
              <a:scene3d>
                <a:camera prst="orthographicFront"/>
                <a:lightRig rig="threePt" dir="t"/>
              </a:scene3d>
              <a:sp3d>
                <a:bevelT/>
              </a:sp3d>
            </c:spPr>
          </c:dPt>
          <c:dPt>
            <c:idx val="21"/>
            <c:invertIfNegative val="0"/>
            <c:bubble3D val="0"/>
            <c:spPr>
              <a:solidFill>
                <a:srgbClr val="92D050"/>
              </a:solidFill>
              <a:scene3d>
                <a:camera prst="orthographicFront"/>
                <a:lightRig rig="threePt" dir="t"/>
              </a:scene3d>
              <a:sp3d>
                <a:bevelT/>
              </a:sp3d>
            </c:spPr>
          </c:dPt>
          <c:dPt>
            <c:idx val="22"/>
            <c:invertIfNegative val="0"/>
            <c:bubble3D val="0"/>
            <c:spPr>
              <a:solidFill>
                <a:srgbClr val="92D050"/>
              </a:solidFill>
              <a:scene3d>
                <a:camera prst="orthographicFront"/>
                <a:lightRig rig="threePt" dir="t"/>
              </a:scene3d>
              <a:sp3d>
                <a:bevelT/>
              </a:sp3d>
            </c:spPr>
          </c:dPt>
          <c:dPt>
            <c:idx val="23"/>
            <c:invertIfNegative val="0"/>
            <c:bubble3D val="0"/>
            <c:spPr>
              <a:solidFill>
                <a:srgbClr val="92D050"/>
              </a:solidFill>
              <a:scene3d>
                <a:camera prst="orthographicFront"/>
                <a:lightRig rig="threePt" dir="t"/>
              </a:scene3d>
              <a:sp3d>
                <a:bevelT/>
              </a:sp3d>
            </c:spPr>
          </c:dPt>
          <c:dPt>
            <c:idx val="24"/>
            <c:invertIfNegative val="0"/>
            <c:bubble3D val="0"/>
            <c:spPr>
              <a:solidFill>
                <a:srgbClr val="92D050"/>
              </a:solidFill>
              <a:scene3d>
                <a:camera prst="orthographicFront"/>
                <a:lightRig rig="threePt" dir="t"/>
              </a:scene3d>
              <a:sp3d>
                <a:bevelT/>
              </a:sp3d>
            </c:spPr>
          </c:dPt>
          <c:dPt>
            <c:idx val="25"/>
            <c:invertIfNegative val="0"/>
            <c:bubble3D val="0"/>
            <c:spPr>
              <a:solidFill>
                <a:srgbClr val="92D050"/>
              </a:solidFill>
              <a:scene3d>
                <a:camera prst="orthographicFront"/>
                <a:lightRig rig="threePt" dir="t"/>
              </a:scene3d>
              <a:sp3d>
                <a:bevelT/>
              </a:sp3d>
            </c:spPr>
          </c:dPt>
          <c:dPt>
            <c:idx val="26"/>
            <c:invertIfNegative val="0"/>
            <c:bubble3D val="0"/>
            <c:spPr>
              <a:solidFill>
                <a:srgbClr val="92D050"/>
              </a:solidFill>
              <a:scene3d>
                <a:camera prst="orthographicFront"/>
                <a:lightRig rig="threePt" dir="t"/>
              </a:scene3d>
              <a:sp3d>
                <a:bevelT/>
              </a:sp3d>
            </c:spPr>
          </c:dPt>
          <c:dPt>
            <c:idx val="27"/>
            <c:invertIfNegative val="0"/>
            <c:bubble3D val="0"/>
            <c:spPr>
              <a:solidFill>
                <a:srgbClr val="92D050"/>
              </a:solidFill>
              <a:scene3d>
                <a:camera prst="orthographicFront"/>
                <a:lightRig rig="threePt" dir="t"/>
              </a:scene3d>
              <a:sp3d>
                <a:bevelT/>
              </a:sp3d>
            </c:spPr>
          </c:dPt>
          <c:dPt>
            <c:idx val="28"/>
            <c:invertIfNegative val="0"/>
            <c:bubble3D val="0"/>
            <c:spPr>
              <a:solidFill>
                <a:srgbClr val="92D050"/>
              </a:solidFill>
              <a:scene3d>
                <a:camera prst="orthographicFront"/>
                <a:lightRig rig="threePt" dir="t"/>
              </a:scene3d>
              <a:sp3d>
                <a:bevelT/>
              </a:sp3d>
            </c:spPr>
          </c:dPt>
          <c:dPt>
            <c:idx val="29"/>
            <c:invertIfNegative val="0"/>
            <c:bubble3D val="0"/>
            <c:spPr>
              <a:solidFill>
                <a:srgbClr val="92D050"/>
              </a:solidFill>
              <a:scene3d>
                <a:camera prst="orthographicFront"/>
                <a:lightRig rig="threePt" dir="t"/>
              </a:scene3d>
              <a:sp3d>
                <a:bevelT/>
              </a:sp3d>
            </c:spPr>
          </c:dPt>
          <c:cat>
            <c:strRef>
              <c:f>'Monte Carlo'!$A$21:$A$51</c:f>
              <c:strCache>
                <c:ptCount val="30"/>
                <c:pt idx="0">
                  <c:v>0-2</c:v>
                </c:pt>
                <c:pt idx="1">
                  <c:v>2-4</c:v>
                </c:pt>
                <c:pt idx="2">
                  <c:v>4-6</c:v>
                </c:pt>
                <c:pt idx="3">
                  <c:v>6-8</c:v>
                </c:pt>
                <c:pt idx="4">
                  <c:v>8-10</c:v>
                </c:pt>
                <c:pt idx="5">
                  <c:v>10-12</c:v>
                </c:pt>
                <c:pt idx="6">
                  <c:v>12-14</c:v>
                </c:pt>
                <c:pt idx="7">
                  <c:v>14-16</c:v>
                </c:pt>
                <c:pt idx="8">
                  <c:v>16-18</c:v>
                </c:pt>
                <c:pt idx="9">
                  <c:v>18-20</c:v>
                </c:pt>
                <c:pt idx="10">
                  <c:v>20-22</c:v>
                </c:pt>
                <c:pt idx="11">
                  <c:v>22-24</c:v>
                </c:pt>
                <c:pt idx="12">
                  <c:v>24-26</c:v>
                </c:pt>
                <c:pt idx="13">
                  <c:v>26-28</c:v>
                </c:pt>
                <c:pt idx="14">
                  <c:v>28-30</c:v>
                </c:pt>
                <c:pt idx="15">
                  <c:v>30-32</c:v>
                </c:pt>
                <c:pt idx="16">
                  <c:v>32-34</c:v>
                </c:pt>
                <c:pt idx="17">
                  <c:v>34-36</c:v>
                </c:pt>
                <c:pt idx="18">
                  <c:v>36-38</c:v>
                </c:pt>
                <c:pt idx="19">
                  <c:v>38-40</c:v>
                </c:pt>
                <c:pt idx="20">
                  <c:v>40-42</c:v>
                </c:pt>
                <c:pt idx="21">
                  <c:v>42-44</c:v>
                </c:pt>
                <c:pt idx="22">
                  <c:v>44-46</c:v>
                </c:pt>
                <c:pt idx="23">
                  <c:v>46-48</c:v>
                </c:pt>
                <c:pt idx="24">
                  <c:v>48-50</c:v>
                </c:pt>
                <c:pt idx="25">
                  <c:v>50-52</c:v>
                </c:pt>
                <c:pt idx="26">
                  <c:v>52-54</c:v>
                </c:pt>
                <c:pt idx="27">
                  <c:v>54-56</c:v>
                </c:pt>
                <c:pt idx="28">
                  <c:v>56-58</c:v>
                </c:pt>
                <c:pt idx="29">
                  <c:v>58-60</c:v>
                </c:pt>
              </c:strCache>
            </c:strRef>
          </c:cat>
          <c:val>
            <c:numRef>
              <c:f>'Monte Carlo'!$B$21:$B$51</c:f>
              <c:numCache>
                <c:formatCode>0.00%</c:formatCode>
                <c:ptCount val="30"/>
                <c:pt idx="0">
                  <c:v>1.8086816720257251E-3</c:v>
                </c:pt>
                <c:pt idx="1">
                  <c:v>2.9139871382636655E-3</c:v>
                </c:pt>
                <c:pt idx="2">
                  <c:v>5.5265273311897109E-3</c:v>
                </c:pt>
                <c:pt idx="3">
                  <c:v>1.2057877813504822E-2</c:v>
                </c:pt>
                <c:pt idx="4">
                  <c:v>1.9292604501607725E-2</c:v>
                </c:pt>
                <c:pt idx="5">
                  <c:v>2.9642282958199394E-2</c:v>
                </c:pt>
                <c:pt idx="6">
                  <c:v>4.411173633440521E-2</c:v>
                </c:pt>
                <c:pt idx="7">
                  <c:v>5.6571543408360035E-2</c:v>
                </c:pt>
                <c:pt idx="8">
                  <c:v>6.1193729903537067E-2</c:v>
                </c:pt>
                <c:pt idx="9">
                  <c:v>7.1543408360128624E-2</c:v>
                </c:pt>
                <c:pt idx="10">
                  <c:v>8.2295016077170463E-2</c:v>
                </c:pt>
                <c:pt idx="11">
                  <c:v>8.2194533762058028E-2</c:v>
                </c:pt>
                <c:pt idx="12">
                  <c:v>7.8275723472668798E-2</c:v>
                </c:pt>
                <c:pt idx="13">
                  <c:v>7.6266077170418084E-2</c:v>
                </c:pt>
                <c:pt idx="14">
                  <c:v>7.0639067524115778E-2</c:v>
                </c:pt>
                <c:pt idx="15">
                  <c:v>5.3758038585209E-2</c:v>
                </c:pt>
                <c:pt idx="16">
                  <c:v>5.476286173633451E-2</c:v>
                </c:pt>
                <c:pt idx="17">
                  <c:v>4.0896302250803915E-2</c:v>
                </c:pt>
                <c:pt idx="18">
                  <c:v>3.4565916398713835E-2</c:v>
                </c:pt>
                <c:pt idx="19">
                  <c:v>2.8536977491961445E-2</c:v>
                </c:pt>
                <c:pt idx="20">
                  <c:v>2.6225884244372989E-2</c:v>
                </c:pt>
                <c:pt idx="21">
                  <c:v>1.6981511254019331E-2</c:v>
                </c:pt>
                <c:pt idx="22">
                  <c:v>1.3665594855305482E-2</c:v>
                </c:pt>
                <c:pt idx="23">
                  <c:v>9.947749196141489E-3</c:v>
                </c:pt>
                <c:pt idx="24">
                  <c:v>7.7371382636655973E-3</c:v>
                </c:pt>
                <c:pt idx="25">
                  <c:v>6.9332797427652856E-3</c:v>
                </c:pt>
                <c:pt idx="26">
                  <c:v>4.1197749196141484E-3</c:v>
                </c:pt>
                <c:pt idx="27">
                  <c:v>3.6173633440514533E-3</c:v>
                </c:pt>
                <c:pt idx="28">
                  <c:v>2.0096463022508037E-3</c:v>
                </c:pt>
                <c:pt idx="29">
                  <c:v>1.9091639871382656E-3</c:v>
                </c:pt>
              </c:numCache>
            </c:numRef>
          </c:val>
        </c:ser>
        <c:dLbls>
          <c:showLegendKey val="0"/>
          <c:showVal val="0"/>
          <c:showCatName val="0"/>
          <c:showSerName val="0"/>
          <c:showPercent val="0"/>
          <c:showBubbleSize val="0"/>
        </c:dLbls>
        <c:gapWidth val="150"/>
        <c:axId val="149355008"/>
        <c:axId val="43662656"/>
      </c:barChart>
      <c:catAx>
        <c:axId val="149355008"/>
        <c:scaling>
          <c:orientation val="minMax"/>
        </c:scaling>
        <c:delete val="0"/>
        <c:axPos val="b"/>
        <c:numFmt formatCode="General" sourceLinked="0"/>
        <c:majorTickMark val="out"/>
        <c:minorTickMark val="none"/>
        <c:tickLblPos val="nextTo"/>
        <c:txPr>
          <a:bodyPr/>
          <a:lstStyle/>
          <a:p>
            <a:pPr>
              <a:defRPr sz="1200" b="1"/>
            </a:pPr>
            <a:endParaRPr lang="en-US"/>
          </a:p>
        </c:txPr>
        <c:crossAx val="43662656"/>
        <c:crosses val="autoZero"/>
        <c:auto val="1"/>
        <c:lblAlgn val="ctr"/>
        <c:lblOffset val="100"/>
        <c:noMultiLvlLbl val="0"/>
      </c:catAx>
      <c:valAx>
        <c:axId val="43662656"/>
        <c:scaling>
          <c:orientation val="minMax"/>
        </c:scaling>
        <c:delete val="0"/>
        <c:axPos val="l"/>
        <c:numFmt formatCode="0.00%" sourceLinked="1"/>
        <c:majorTickMark val="out"/>
        <c:minorTickMark val="none"/>
        <c:tickLblPos val="nextTo"/>
        <c:txPr>
          <a:bodyPr/>
          <a:lstStyle/>
          <a:p>
            <a:pPr>
              <a:defRPr sz="1200" b="1"/>
            </a:pPr>
            <a:endParaRPr lang="en-US"/>
          </a:p>
        </c:txPr>
        <c:crossAx val="149355008"/>
        <c:crosses val="autoZero"/>
        <c:crossBetween val="between"/>
      </c:valAx>
    </c:plotArea>
    <c:plotVisOnly val="1"/>
    <c:dispBlanksAs val="gap"/>
    <c:showDLblsOverMax val="0"/>
  </c:chart>
  <c:spPr>
    <a:solidFill>
      <a:schemeClr val="bg1">
        <a:alpha val="0"/>
      </a:schemeClr>
    </a:solidFill>
    <a:ln w="19050">
      <a:noFill/>
    </a:ln>
  </c:sp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86570911213162E-2"/>
          <c:y val="4.6770924467774859E-2"/>
          <c:w val="0.87884141240699254"/>
          <c:h val="0.78318724310404597"/>
        </c:manualLayout>
      </c:layout>
      <c:lineChart>
        <c:grouping val="standard"/>
        <c:varyColors val="0"/>
        <c:ser>
          <c:idx val="0"/>
          <c:order val="0"/>
          <c:spPr>
            <a:ln w="60325">
              <a:solidFill>
                <a:schemeClr val="tx2"/>
              </a:solidFill>
            </a:ln>
          </c:spPr>
          <c:marker>
            <c:symbol val="none"/>
          </c:marker>
          <c:cat>
            <c:numRef>
              <c:f>table!$A$1:$A$17</c:f>
              <c:numCache>
                <c:formatCode>m/d/yyyy</c:formatCode>
                <c:ptCount val="17"/>
                <c:pt idx="0">
                  <c:v>41304</c:v>
                </c:pt>
                <c:pt idx="1">
                  <c:v>41305</c:v>
                </c:pt>
                <c:pt idx="2">
                  <c:v>41306</c:v>
                </c:pt>
                <c:pt idx="3">
                  <c:v>41309</c:v>
                </c:pt>
                <c:pt idx="4">
                  <c:v>41310</c:v>
                </c:pt>
                <c:pt idx="5">
                  <c:v>41311</c:v>
                </c:pt>
                <c:pt idx="6">
                  <c:v>41312</c:v>
                </c:pt>
                <c:pt idx="7">
                  <c:v>41313</c:v>
                </c:pt>
                <c:pt idx="8">
                  <c:v>41316</c:v>
                </c:pt>
                <c:pt idx="9">
                  <c:v>41317</c:v>
                </c:pt>
                <c:pt idx="10">
                  <c:v>41318</c:v>
                </c:pt>
                <c:pt idx="11">
                  <c:v>41319</c:v>
                </c:pt>
                <c:pt idx="12">
                  <c:v>41320</c:v>
                </c:pt>
                <c:pt idx="13">
                  <c:v>41324</c:v>
                </c:pt>
                <c:pt idx="14">
                  <c:v>41325</c:v>
                </c:pt>
                <c:pt idx="15">
                  <c:v>41326</c:v>
                </c:pt>
                <c:pt idx="16">
                  <c:v>41327</c:v>
                </c:pt>
              </c:numCache>
            </c:numRef>
          </c:cat>
          <c:val>
            <c:numRef>
              <c:f>table!$G$1:$G$17</c:f>
              <c:numCache>
                <c:formatCode>General</c:formatCode>
                <c:ptCount val="17"/>
                <c:pt idx="0">
                  <c:v>30.09</c:v>
                </c:pt>
                <c:pt idx="1">
                  <c:v>29.82</c:v>
                </c:pt>
                <c:pt idx="2">
                  <c:v>27.75</c:v>
                </c:pt>
                <c:pt idx="3">
                  <c:v>27.27</c:v>
                </c:pt>
                <c:pt idx="4">
                  <c:v>26.93</c:v>
                </c:pt>
                <c:pt idx="5">
                  <c:v>27.17</c:v>
                </c:pt>
                <c:pt idx="6">
                  <c:v>27.17</c:v>
                </c:pt>
                <c:pt idx="7">
                  <c:v>27.04</c:v>
                </c:pt>
                <c:pt idx="8">
                  <c:v>26.82</c:v>
                </c:pt>
                <c:pt idx="9">
                  <c:v>26.79</c:v>
                </c:pt>
                <c:pt idx="10">
                  <c:v>26.77</c:v>
                </c:pt>
                <c:pt idx="11">
                  <c:v>26.62</c:v>
                </c:pt>
                <c:pt idx="12">
                  <c:v>26.54</c:v>
                </c:pt>
                <c:pt idx="13">
                  <c:v>26.77</c:v>
                </c:pt>
                <c:pt idx="14">
                  <c:v>26.2</c:v>
                </c:pt>
                <c:pt idx="15">
                  <c:v>26.12</c:v>
                </c:pt>
                <c:pt idx="16">
                  <c:v>26.35</c:v>
                </c:pt>
              </c:numCache>
            </c:numRef>
          </c:val>
          <c:smooth val="0"/>
        </c:ser>
        <c:dLbls>
          <c:showLegendKey val="0"/>
          <c:showVal val="0"/>
          <c:showCatName val="0"/>
          <c:showSerName val="0"/>
          <c:showPercent val="0"/>
          <c:showBubbleSize val="0"/>
        </c:dLbls>
        <c:marker val="1"/>
        <c:smooth val="0"/>
        <c:axId val="149655552"/>
        <c:axId val="137870080"/>
      </c:lineChart>
      <c:dateAx>
        <c:axId val="149655552"/>
        <c:scaling>
          <c:orientation val="minMax"/>
          <c:max val="41327"/>
          <c:min val="41305"/>
        </c:scaling>
        <c:delete val="0"/>
        <c:axPos val="b"/>
        <c:numFmt formatCode="m/d/yyyy" sourceLinked="1"/>
        <c:majorTickMark val="cross"/>
        <c:minorTickMark val="none"/>
        <c:tickLblPos val="nextTo"/>
        <c:txPr>
          <a:bodyPr/>
          <a:lstStyle/>
          <a:p>
            <a:pPr>
              <a:defRPr sz="1100" b="1"/>
            </a:pPr>
            <a:endParaRPr lang="en-US"/>
          </a:p>
        </c:txPr>
        <c:crossAx val="137870080"/>
        <c:crosses val="autoZero"/>
        <c:auto val="1"/>
        <c:lblOffset val="100"/>
        <c:baseTimeUnit val="days"/>
        <c:majorUnit val="2"/>
        <c:majorTimeUnit val="days"/>
        <c:minorUnit val="1"/>
        <c:minorTimeUnit val="days"/>
      </c:dateAx>
      <c:valAx>
        <c:axId val="137870080"/>
        <c:scaling>
          <c:orientation val="minMax"/>
          <c:max val="30.5"/>
          <c:min val="25.5"/>
        </c:scaling>
        <c:delete val="0"/>
        <c:axPos val="l"/>
        <c:majorGridlines>
          <c:spPr>
            <a:ln>
              <a:noFill/>
            </a:ln>
          </c:spPr>
        </c:majorGridlines>
        <c:title>
          <c:tx>
            <c:rich>
              <a:bodyPr rot="-5400000" vert="horz"/>
              <a:lstStyle/>
              <a:p>
                <a:pPr>
                  <a:defRPr sz="2000" b="1"/>
                </a:pPr>
                <a:r>
                  <a:rPr lang="en-US" sz="2000" b="1" dirty="0"/>
                  <a:t>Price (USD)</a:t>
                </a:r>
              </a:p>
            </c:rich>
          </c:tx>
          <c:layout>
            <c:manualLayout>
              <c:xMode val="edge"/>
              <c:yMode val="edge"/>
              <c:x val="9.8828021444275563E-3"/>
              <c:y val="0.26760981528252381"/>
            </c:manualLayout>
          </c:layout>
          <c:overlay val="0"/>
        </c:title>
        <c:numFmt formatCode="General" sourceLinked="1"/>
        <c:majorTickMark val="out"/>
        <c:minorTickMark val="none"/>
        <c:tickLblPos val="nextTo"/>
        <c:txPr>
          <a:bodyPr/>
          <a:lstStyle/>
          <a:p>
            <a:pPr>
              <a:defRPr sz="1200" b="1"/>
            </a:pPr>
            <a:endParaRPr lang="en-US"/>
          </a:p>
        </c:txPr>
        <c:crossAx val="149655552"/>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Executive </a:t>
            </a:r>
            <a:r>
              <a:rPr lang="en-US" dirty="0"/>
              <a:t>Salaries</a:t>
            </a:r>
          </a:p>
        </c:rich>
      </c:tx>
      <c:layout/>
      <c:overlay val="0"/>
    </c:title>
    <c:autoTitleDeleted val="0"/>
    <c:plotArea>
      <c:layout/>
      <c:lineChart>
        <c:grouping val="standard"/>
        <c:varyColors val="0"/>
        <c:ser>
          <c:idx val="1"/>
          <c:order val="1"/>
          <c:tx>
            <c:strRef>
              <c:f>Sheet1!$A$2</c:f>
              <c:strCache>
                <c:ptCount val="1"/>
                <c:pt idx="0">
                  <c:v>Salary</c:v>
                </c:pt>
              </c:strCache>
            </c:strRef>
          </c:tx>
          <c:marker>
            <c:symbol val="none"/>
          </c:marker>
          <c:cat>
            <c:numRef>
              <c:f>Sheet1!$B$1:$F$1</c:f>
              <c:numCache>
                <c:formatCode>General</c:formatCode>
                <c:ptCount val="5"/>
                <c:pt idx="0">
                  <c:v>2008</c:v>
                </c:pt>
                <c:pt idx="1">
                  <c:v>2009</c:v>
                </c:pt>
                <c:pt idx="2">
                  <c:v>2010</c:v>
                </c:pt>
                <c:pt idx="3">
                  <c:v>2011</c:v>
                </c:pt>
                <c:pt idx="4">
                  <c:v>2012</c:v>
                </c:pt>
              </c:numCache>
            </c:numRef>
          </c:cat>
          <c:val>
            <c:numRef>
              <c:f>Sheet1!$B$2:$F$2</c:f>
              <c:numCache>
                <c:formatCode>General</c:formatCode>
                <c:ptCount val="5"/>
                <c:pt idx="0">
                  <c:v>512596</c:v>
                </c:pt>
                <c:pt idx="1">
                  <c:v>1036154</c:v>
                </c:pt>
                <c:pt idx="2">
                  <c:v>1236916</c:v>
                </c:pt>
                <c:pt idx="3">
                  <c:v>1818242</c:v>
                </c:pt>
                <c:pt idx="4">
                  <c:v>2551788</c:v>
                </c:pt>
              </c:numCache>
            </c:numRef>
          </c:val>
          <c:smooth val="0"/>
        </c:ser>
        <c:ser>
          <c:idx val="0"/>
          <c:order val="0"/>
          <c:tx>
            <c:strRef>
              <c:f>Sheet1!$A$2</c:f>
              <c:strCache>
                <c:ptCount val="1"/>
                <c:pt idx="0">
                  <c:v>Salary</c:v>
                </c:pt>
              </c:strCache>
            </c:strRef>
          </c:tx>
          <c:marker>
            <c:symbol val="none"/>
          </c:marker>
          <c:cat>
            <c:numRef>
              <c:f>Sheet1!$B$1:$F$1</c:f>
              <c:numCache>
                <c:formatCode>General</c:formatCode>
                <c:ptCount val="5"/>
                <c:pt idx="0">
                  <c:v>2008</c:v>
                </c:pt>
                <c:pt idx="1">
                  <c:v>2009</c:v>
                </c:pt>
                <c:pt idx="2">
                  <c:v>2010</c:v>
                </c:pt>
                <c:pt idx="3">
                  <c:v>2011</c:v>
                </c:pt>
                <c:pt idx="4">
                  <c:v>2012</c:v>
                </c:pt>
              </c:numCache>
            </c:numRef>
          </c:cat>
          <c:val>
            <c:numRef>
              <c:f>Sheet1!$B$2:$F$2</c:f>
              <c:numCache>
                <c:formatCode>General</c:formatCode>
                <c:ptCount val="5"/>
                <c:pt idx="0">
                  <c:v>512596</c:v>
                </c:pt>
                <c:pt idx="1">
                  <c:v>1036154</c:v>
                </c:pt>
                <c:pt idx="2">
                  <c:v>1236916</c:v>
                </c:pt>
                <c:pt idx="3">
                  <c:v>1818242</c:v>
                </c:pt>
                <c:pt idx="4">
                  <c:v>2551788</c:v>
                </c:pt>
              </c:numCache>
            </c:numRef>
          </c:val>
          <c:smooth val="0"/>
        </c:ser>
        <c:dLbls>
          <c:showLegendKey val="0"/>
          <c:showVal val="0"/>
          <c:showCatName val="0"/>
          <c:showSerName val="0"/>
          <c:showPercent val="0"/>
          <c:showBubbleSize val="0"/>
        </c:dLbls>
        <c:marker val="1"/>
        <c:smooth val="0"/>
        <c:axId val="140943360"/>
        <c:axId val="139495104"/>
      </c:lineChart>
      <c:catAx>
        <c:axId val="140943360"/>
        <c:scaling>
          <c:orientation val="minMax"/>
        </c:scaling>
        <c:delete val="0"/>
        <c:axPos val="b"/>
        <c:numFmt formatCode="General" sourceLinked="1"/>
        <c:majorTickMark val="out"/>
        <c:minorTickMark val="none"/>
        <c:tickLblPos val="nextTo"/>
        <c:txPr>
          <a:bodyPr/>
          <a:lstStyle/>
          <a:p>
            <a:pPr>
              <a:defRPr b="1"/>
            </a:pPr>
            <a:endParaRPr lang="en-US"/>
          </a:p>
        </c:txPr>
        <c:crossAx val="139495104"/>
        <c:crosses val="autoZero"/>
        <c:auto val="1"/>
        <c:lblAlgn val="ctr"/>
        <c:lblOffset val="100"/>
        <c:noMultiLvlLbl val="0"/>
      </c:catAx>
      <c:valAx>
        <c:axId val="139495104"/>
        <c:scaling>
          <c:orientation val="minMax"/>
        </c:scaling>
        <c:delete val="0"/>
        <c:axPos val="l"/>
        <c:majorGridlines/>
        <c:numFmt formatCode="General" sourceLinked="1"/>
        <c:majorTickMark val="out"/>
        <c:minorTickMark val="none"/>
        <c:tickLblPos val="nextTo"/>
        <c:crossAx val="140943360"/>
        <c:crosses val="autoZero"/>
        <c:crossBetween val="between"/>
        <c:dispUnits>
          <c:builtInUnit val="millions"/>
          <c:dispUnitsLbl>
            <c:layout>
              <c:manualLayout>
                <c:xMode val="edge"/>
                <c:yMode val="edge"/>
                <c:x val="3.6281179138322024E-2"/>
                <c:y val="0.32906277340332496"/>
              </c:manualLayout>
            </c:layout>
            <c:tx>
              <c:rich>
                <a:bodyPr/>
                <a:lstStyle/>
                <a:p>
                  <a:pPr>
                    <a:defRPr/>
                  </a:pPr>
                  <a:r>
                    <a:rPr lang="en-US"/>
                    <a:t>Millions $</a:t>
                  </a:r>
                  <a:r>
                    <a:rPr lang="en-US" baseline="0"/>
                    <a:t> USD</a:t>
                  </a:r>
                  <a:endParaRPr lang="en-US"/>
                </a:p>
              </c:rich>
            </c:tx>
          </c:dispUnitsLbl>
        </c:dispUnits>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2007 Revenue</a:t>
            </a:r>
          </a:p>
        </c:rich>
      </c:tx>
      <c:layout/>
      <c:overlay val="0"/>
    </c:title>
    <c:autoTitleDeleted val="0"/>
    <c:plotArea>
      <c:layout>
        <c:manualLayout>
          <c:layoutTarget val="inner"/>
          <c:xMode val="edge"/>
          <c:yMode val="edge"/>
          <c:x val="0.15880322251385245"/>
          <c:y val="0.18033843587369319"/>
          <c:w val="0.67313429571303585"/>
          <c:h val="0.71273015565456421"/>
        </c:manualLayout>
      </c:layout>
      <c:pieChart>
        <c:varyColors val="1"/>
        <c:ser>
          <c:idx val="0"/>
          <c:order val="0"/>
          <c:spPr>
            <a:scene3d>
              <a:camera prst="orthographicFront"/>
              <a:lightRig rig="threePt" dir="t"/>
            </a:scene3d>
            <a:sp3d>
              <a:bevelT w="190500" h="38100"/>
            </a:sp3d>
          </c:spPr>
          <c:dLbls>
            <c:dLbl>
              <c:idx val="0"/>
              <c:layout>
                <c:manualLayout>
                  <c:x val="-0.10955368521033976"/>
                  <c:y val="-0.46438549943986829"/>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Sheet1!$A$3:$A$4</c:f>
              <c:strCache>
                <c:ptCount val="2"/>
                <c:pt idx="0">
                  <c:v>Brink's</c:v>
                </c:pt>
                <c:pt idx="1">
                  <c:v>Brink's Home Security</c:v>
                </c:pt>
              </c:strCache>
            </c:strRef>
          </c:cat>
          <c:val>
            <c:numRef>
              <c:f>Sheet1!$B$3:$B$4</c:f>
              <c:numCache>
                <c:formatCode>General</c:formatCode>
                <c:ptCount val="2"/>
                <c:pt idx="0">
                  <c:v>2735</c:v>
                </c:pt>
                <c:pt idx="1">
                  <c:v>484</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Compensation</a:t>
            </a:r>
          </a:p>
        </c:rich>
      </c:tx>
      <c:layout/>
      <c:overlay val="0"/>
    </c:title>
    <c:autoTitleDeleted val="0"/>
    <c:plotArea>
      <c:layout>
        <c:manualLayout>
          <c:layoutTarget val="inner"/>
          <c:xMode val="edge"/>
          <c:yMode val="edge"/>
          <c:x val="0.15551432888213476"/>
          <c:y val="0.19480351414406533"/>
          <c:w val="0.81857438595580856"/>
          <c:h val="0.68921660834062382"/>
        </c:manualLayout>
      </c:layout>
      <c:lineChart>
        <c:grouping val="standard"/>
        <c:varyColors val="0"/>
        <c:ser>
          <c:idx val="0"/>
          <c:order val="0"/>
          <c:tx>
            <c:strRef>
              <c:f>Sheet1!$A$10</c:f>
              <c:strCache>
                <c:ptCount val="1"/>
                <c:pt idx="0">
                  <c:v>Total</c:v>
                </c:pt>
              </c:strCache>
            </c:strRef>
          </c:tx>
          <c:marker>
            <c:symbol val="none"/>
          </c:marker>
          <c:cat>
            <c:numRef>
              <c:f>Sheet1!$B$1:$F$1</c:f>
              <c:numCache>
                <c:formatCode>General</c:formatCode>
                <c:ptCount val="5"/>
                <c:pt idx="0">
                  <c:v>2008</c:v>
                </c:pt>
                <c:pt idx="1">
                  <c:v>2009</c:v>
                </c:pt>
                <c:pt idx="2">
                  <c:v>2010</c:v>
                </c:pt>
                <c:pt idx="3">
                  <c:v>2011</c:v>
                </c:pt>
                <c:pt idx="4">
                  <c:v>2012</c:v>
                </c:pt>
              </c:numCache>
            </c:numRef>
          </c:cat>
          <c:val>
            <c:numRef>
              <c:f>Sheet1!$B$10:$F$10</c:f>
              <c:numCache>
                <c:formatCode>General</c:formatCode>
                <c:ptCount val="5"/>
                <c:pt idx="0">
                  <c:v>2291520</c:v>
                </c:pt>
                <c:pt idx="1">
                  <c:v>4114904</c:v>
                </c:pt>
                <c:pt idx="2">
                  <c:v>3526031</c:v>
                </c:pt>
                <c:pt idx="3">
                  <c:v>4819125</c:v>
                </c:pt>
                <c:pt idx="4">
                  <c:v>11267160</c:v>
                </c:pt>
              </c:numCache>
            </c:numRef>
          </c:val>
          <c:smooth val="0"/>
        </c:ser>
        <c:dLbls>
          <c:showLegendKey val="0"/>
          <c:showVal val="0"/>
          <c:showCatName val="0"/>
          <c:showSerName val="0"/>
          <c:showPercent val="0"/>
          <c:showBubbleSize val="0"/>
        </c:dLbls>
        <c:marker val="1"/>
        <c:smooth val="0"/>
        <c:axId val="140943872"/>
        <c:axId val="139496832"/>
      </c:lineChart>
      <c:catAx>
        <c:axId val="140943872"/>
        <c:scaling>
          <c:orientation val="minMax"/>
        </c:scaling>
        <c:delete val="0"/>
        <c:axPos val="b"/>
        <c:numFmt formatCode="General" sourceLinked="1"/>
        <c:majorTickMark val="out"/>
        <c:minorTickMark val="none"/>
        <c:tickLblPos val="nextTo"/>
        <c:txPr>
          <a:bodyPr/>
          <a:lstStyle/>
          <a:p>
            <a:pPr>
              <a:defRPr b="1"/>
            </a:pPr>
            <a:endParaRPr lang="en-US"/>
          </a:p>
        </c:txPr>
        <c:crossAx val="139496832"/>
        <c:crosses val="autoZero"/>
        <c:auto val="1"/>
        <c:lblAlgn val="ctr"/>
        <c:lblOffset val="100"/>
        <c:noMultiLvlLbl val="0"/>
      </c:catAx>
      <c:valAx>
        <c:axId val="139496832"/>
        <c:scaling>
          <c:orientation val="minMax"/>
        </c:scaling>
        <c:delete val="0"/>
        <c:axPos val="l"/>
        <c:majorGridlines/>
        <c:numFmt formatCode="General" sourceLinked="1"/>
        <c:majorTickMark val="out"/>
        <c:minorTickMark val="none"/>
        <c:tickLblPos val="nextTo"/>
        <c:crossAx val="140943872"/>
        <c:crosses val="autoZero"/>
        <c:crossBetween val="between"/>
        <c:dispUnits>
          <c:builtInUnit val="millions"/>
          <c:dispUnitsLbl>
            <c:layout>
              <c:manualLayout>
                <c:xMode val="edge"/>
                <c:yMode val="edge"/>
                <c:x val="3.6281179138322052E-2"/>
                <c:y val="0.32906277340332524"/>
              </c:manualLayout>
            </c:layout>
            <c:tx>
              <c:rich>
                <a:bodyPr/>
                <a:lstStyle/>
                <a:p>
                  <a:pPr>
                    <a:defRPr/>
                  </a:pPr>
                  <a:r>
                    <a:rPr lang="en-US"/>
                    <a:t>Millions $</a:t>
                  </a:r>
                  <a:r>
                    <a:rPr lang="en-US" baseline="0"/>
                    <a:t> USD</a:t>
                  </a:r>
                  <a:endParaRPr lang="en-US"/>
                </a:p>
              </c:rich>
            </c:tx>
          </c:dispUnitsLbl>
        </c:dispUnits>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Executive </a:t>
            </a:r>
            <a:r>
              <a:rPr lang="en-US" dirty="0"/>
              <a:t>Bonuses</a:t>
            </a:r>
          </a:p>
        </c:rich>
      </c:tx>
      <c:layout/>
      <c:overlay val="0"/>
    </c:title>
    <c:autoTitleDeleted val="0"/>
    <c:plotArea>
      <c:layout/>
      <c:lineChart>
        <c:grouping val="standard"/>
        <c:varyColors val="0"/>
        <c:ser>
          <c:idx val="1"/>
          <c:order val="1"/>
          <c:tx>
            <c:strRef>
              <c:f>Sheet1!$A$3</c:f>
              <c:strCache>
                <c:ptCount val="1"/>
                <c:pt idx="0">
                  <c:v>Bonus</c:v>
                </c:pt>
              </c:strCache>
            </c:strRef>
          </c:tx>
          <c:marker>
            <c:symbol val="none"/>
          </c:marker>
          <c:cat>
            <c:numRef>
              <c:f>Sheet1!$B$1:$F$1</c:f>
              <c:numCache>
                <c:formatCode>General</c:formatCode>
                <c:ptCount val="5"/>
                <c:pt idx="0">
                  <c:v>2008</c:v>
                </c:pt>
                <c:pt idx="1">
                  <c:v>2009</c:v>
                </c:pt>
                <c:pt idx="2">
                  <c:v>2010</c:v>
                </c:pt>
                <c:pt idx="3">
                  <c:v>2011</c:v>
                </c:pt>
                <c:pt idx="4">
                  <c:v>2012</c:v>
                </c:pt>
              </c:numCache>
            </c:numRef>
          </c:cat>
          <c:val>
            <c:numRef>
              <c:f>Sheet1!$B$3:$F$3</c:f>
              <c:numCache>
                <c:formatCode>#,##0</c:formatCode>
                <c:ptCount val="5"/>
                <c:pt idx="0">
                  <c:v>380000</c:v>
                </c:pt>
                <c:pt idx="1">
                  <c:v>515000</c:v>
                </c:pt>
                <c:pt idx="2">
                  <c:v>720000</c:v>
                </c:pt>
                <c:pt idx="3">
                  <c:v>928000</c:v>
                </c:pt>
                <c:pt idx="4">
                  <c:v>1646437</c:v>
                </c:pt>
              </c:numCache>
            </c:numRef>
          </c:val>
          <c:smooth val="0"/>
        </c:ser>
        <c:ser>
          <c:idx val="0"/>
          <c:order val="0"/>
          <c:tx>
            <c:strRef>
              <c:f>Sheet1!$A$3</c:f>
              <c:strCache>
                <c:ptCount val="1"/>
                <c:pt idx="0">
                  <c:v>Bonus</c:v>
                </c:pt>
              </c:strCache>
            </c:strRef>
          </c:tx>
          <c:marker>
            <c:symbol val="none"/>
          </c:marker>
          <c:cat>
            <c:numRef>
              <c:f>Sheet1!$B$1:$F$1</c:f>
              <c:numCache>
                <c:formatCode>General</c:formatCode>
                <c:ptCount val="5"/>
                <c:pt idx="0">
                  <c:v>2008</c:v>
                </c:pt>
                <c:pt idx="1">
                  <c:v>2009</c:v>
                </c:pt>
                <c:pt idx="2">
                  <c:v>2010</c:v>
                </c:pt>
                <c:pt idx="3">
                  <c:v>2011</c:v>
                </c:pt>
                <c:pt idx="4">
                  <c:v>2012</c:v>
                </c:pt>
              </c:numCache>
            </c:numRef>
          </c:cat>
          <c:val>
            <c:numRef>
              <c:f>Sheet1!$B$3:$F$3</c:f>
              <c:numCache>
                <c:formatCode>#,##0</c:formatCode>
                <c:ptCount val="5"/>
                <c:pt idx="0">
                  <c:v>380000</c:v>
                </c:pt>
                <c:pt idx="1">
                  <c:v>515000</c:v>
                </c:pt>
                <c:pt idx="2">
                  <c:v>720000</c:v>
                </c:pt>
                <c:pt idx="3">
                  <c:v>928000</c:v>
                </c:pt>
                <c:pt idx="4">
                  <c:v>1646437</c:v>
                </c:pt>
              </c:numCache>
            </c:numRef>
          </c:val>
          <c:smooth val="0"/>
        </c:ser>
        <c:dLbls>
          <c:showLegendKey val="0"/>
          <c:showVal val="0"/>
          <c:showCatName val="0"/>
          <c:showSerName val="0"/>
          <c:showPercent val="0"/>
          <c:showBubbleSize val="0"/>
        </c:dLbls>
        <c:marker val="1"/>
        <c:smooth val="0"/>
        <c:axId val="140944896"/>
        <c:axId val="139498560"/>
      </c:lineChart>
      <c:catAx>
        <c:axId val="140944896"/>
        <c:scaling>
          <c:orientation val="minMax"/>
        </c:scaling>
        <c:delete val="0"/>
        <c:axPos val="b"/>
        <c:numFmt formatCode="General" sourceLinked="1"/>
        <c:majorTickMark val="out"/>
        <c:minorTickMark val="none"/>
        <c:tickLblPos val="nextTo"/>
        <c:txPr>
          <a:bodyPr/>
          <a:lstStyle/>
          <a:p>
            <a:pPr>
              <a:defRPr b="1"/>
            </a:pPr>
            <a:endParaRPr lang="en-US"/>
          </a:p>
        </c:txPr>
        <c:crossAx val="139498560"/>
        <c:crosses val="autoZero"/>
        <c:auto val="1"/>
        <c:lblAlgn val="ctr"/>
        <c:lblOffset val="100"/>
        <c:noMultiLvlLbl val="0"/>
      </c:catAx>
      <c:valAx>
        <c:axId val="139498560"/>
        <c:scaling>
          <c:orientation val="minMax"/>
        </c:scaling>
        <c:delete val="0"/>
        <c:axPos val="l"/>
        <c:majorGridlines/>
        <c:numFmt formatCode="#,##0.0" sourceLinked="0"/>
        <c:majorTickMark val="out"/>
        <c:minorTickMark val="none"/>
        <c:tickLblPos val="nextTo"/>
        <c:crossAx val="140944896"/>
        <c:crosses val="autoZero"/>
        <c:crossBetween val="between"/>
        <c:majorUnit val="500000"/>
        <c:dispUnits>
          <c:builtInUnit val="millions"/>
          <c:dispUnitsLbl>
            <c:layout>
              <c:manualLayout>
                <c:xMode val="edge"/>
                <c:yMode val="edge"/>
                <c:x val="3.6281179138322052E-2"/>
                <c:y val="0.32906277340332524"/>
              </c:manualLayout>
            </c:layout>
            <c:txPr>
              <a:bodyPr/>
              <a:lstStyle/>
              <a:p>
                <a:pPr>
                  <a:defRPr/>
                </a:pPr>
                <a:endParaRPr lang="en-US"/>
              </a:p>
            </c:txPr>
          </c:dispUnitsLbl>
        </c:dispUnits>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87275254E-2"/>
          <c:y val="4.2295313085864268E-2"/>
          <c:w val="0.8813084995391619"/>
          <c:h val="0.83314724476921109"/>
        </c:manualLayout>
      </c:layout>
      <c:scatterChart>
        <c:scatterStyle val="lineMarker"/>
        <c:varyColors val="0"/>
        <c:ser>
          <c:idx val="0"/>
          <c:order val="0"/>
          <c:tx>
            <c:v>123</c:v>
          </c:tx>
          <c:spPr>
            <a:ln w="28575">
              <a:noFill/>
            </a:ln>
          </c:spPr>
          <c:trendline>
            <c:trendlineType val="linear"/>
            <c:dispRSqr val="1"/>
            <c:dispEq val="1"/>
            <c:trendlineLbl>
              <c:layout>
                <c:manualLayout>
                  <c:x val="-0.47720259566484752"/>
                  <c:y val="-0.19066264531843538"/>
                </c:manualLayout>
              </c:layout>
              <c:tx>
                <c:rich>
                  <a:bodyPr/>
                  <a:lstStyle/>
                  <a:p>
                    <a:pPr>
                      <a:defRPr/>
                    </a:pPr>
                    <a:r>
                      <a:rPr lang="en-US" sz="1400" baseline="0"/>
                      <a:t>y = 1.0804x + 0.0037
R² = 0.4151</a:t>
                    </a:r>
                    <a:endParaRPr lang="en-US" sz="1400"/>
                  </a:p>
                </c:rich>
              </c:tx>
              <c:numFmt formatCode="General" sourceLinked="0"/>
              <c:spPr>
                <a:solidFill>
                  <a:schemeClr val="bg1"/>
                </a:solidFill>
                <a:ln w="12700">
                  <a:solidFill>
                    <a:sysClr val="windowText" lastClr="000000"/>
                  </a:solidFill>
                </a:ln>
              </c:spPr>
            </c:trendlineLbl>
          </c:trendline>
          <c:xVal>
            <c:numRef>
              <c:f>Sheet1!$I$187:$I$246</c:f>
              <c:numCache>
                <c:formatCode>0.00%</c:formatCode>
                <c:ptCount val="60"/>
                <c:pt idx="0">
                  <c:v>-7.7070745216515635E-2</c:v>
                </c:pt>
                <c:pt idx="1">
                  <c:v>-7.3584069287686883E-3</c:v>
                </c:pt>
                <c:pt idx="2">
                  <c:v>-1.2476297782296726E-2</c:v>
                </c:pt>
                <c:pt idx="3">
                  <c:v>4.9805203840267133E-2</c:v>
                </c:pt>
                <c:pt idx="4">
                  <c:v>1.109351287947568E-2</c:v>
                </c:pt>
                <c:pt idx="5">
                  <c:v>-8.1010401578260866E-2</c:v>
                </c:pt>
                <c:pt idx="6">
                  <c:v>-2.5268698337529375E-2</c:v>
                </c:pt>
                <c:pt idx="7">
                  <c:v>-1.5980098046389245E-2</c:v>
                </c:pt>
                <c:pt idx="8">
                  <c:v>-0.1207709352646372</c:v>
                </c:pt>
                <c:pt idx="9">
                  <c:v>-0.19044518115084103</c:v>
                </c:pt>
                <c:pt idx="10">
                  <c:v>-6.7192478453904539E-2</c:v>
                </c:pt>
                <c:pt idx="11">
                  <c:v>3.0573505201975635E-2</c:v>
                </c:pt>
                <c:pt idx="12">
                  <c:v>-8.8456146832857144E-2</c:v>
                </c:pt>
                <c:pt idx="13">
                  <c:v>-0.10487226255617967</c:v>
                </c:pt>
                <c:pt idx="14">
                  <c:v>7.2396984790773417E-2</c:v>
                </c:pt>
                <c:pt idx="15">
                  <c:v>0.10903852363329272</c:v>
                </c:pt>
                <c:pt idx="16">
                  <c:v>8.6201876777675754E-2</c:v>
                </c:pt>
                <c:pt idx="17">
                  <c:v>-6.1340206185567479E-3</c:v>
                </c:pt>
                <c:pt idx="18">
                  <c:v>8.3709351174731744E-2</c:v>
                </c:pt>
                <c:pt idx="19">
                  <c:v>3.9100263220866155E-2</c:v>
                </c:pt>
                <c:pt idx="20">
                  <c:v>3.8117170228445206E-2</c:v>
                </c:pt>
                <c:pt idx="21">
                  <c:v>-1.8465278886936741E-2</c:v>
                </c:pt>
                <c:pt idx="22">
                  <c:v>3.8728224413968844E-2</c:v>
                </c:pt>
                <c:pt idx="23">
                  <c:v>1.6936319092088026E-2</c:v>
                </c:pt>
                <c:pt idx="24">
                  <c:v>-4.1875272792626296E-2</c:v>
                </c:pt>
                <c:pt idx="25">
                  <c:v>1.2335423477499632E-2</c:v>
                </c:pt>
                <c:pt idx="26">
                  <c:v>5.9275598888251707E-2</c:v>
                </c:pt>
                <c:pt idx="27">
                  <c:v>-1.6409419173198741E-3</c:v>
                </c:pt>
                <c:pt idx="28">
                  <c:v>-9.9085569349886785E-2</c:v>
                </c:pt>
                <c:pt idx="29">
                  <c:v>-3.5636228931283591E-2</c:v>
                </c:pt>
                <c:pt idx="30">
                  <c:v>8.0196289325087544E-2</c:v>
                </c:pt>
                <c:pt idx="31">
                  <c:v>-3.9232595147711116E-2</c:v>
                </c:pt>
                <c:pt idx="32">
                  <c:v>9.1135375219765044E-2</c:v>
                </c:pt>
                <c:pt idx="33">
                  <c:v>3.649963110270607E-2</c:v>
                </c:pt>
                <c:pt idx="34">
                  <c:v>-2.3457123454668986E-2</c:v>
                </c:pt>
                <c:pt idx="35">
                  <c:v>7.2480646134253909E-2</c:v>
                </c:pt>
                <c:pt idx="36">
                  <c:v>2.1881615849133295E-2</c:v>
                </c:pt>
                <c:pt idx="37">
                  <c:v>3.3308360344933161E-2</c:v>
                </c:pt>
                <c:pt idx="38">
                  <c:v>-1.2370066215366423E-2</c:v>
                </c:pt>
                <c:pt idx="39">
                  <c:v>4.0219337343531045E-2</c:v>
                </c:pt>
                <c:pt idx="40">
                  <c:v>-2.4491941639901482E-2</c:v>
                </c:pt>
                <c:pt idx="41">
                  <c:v>-1.729649124102128E-2</c:v>
                </c:pt>
                <c:pt idx="42">
                  <c:v>-1.8877987950540197E-2</c:v>
                </c:pt>
                <c:pt idx="43">
                  <c:v>-7.2608246238658497E-2</c:v>
                </c:pt>
                <c:pt idx="44">
                  <c:v>-8.8472779511566943E-2</c:v>
                </c:pt>
                <c:pt idx="45">
                  <c:v>0.10256688948064428</c:v>
                </c:pt>
                <c:pt idx="46">
                  <c:v>-2.6862728990388583E-2</c:v>
                </c:pt>
                <c:pt idx="47">
                  <c:v>-1.6967752827958746E-3</c:v>
                </c:pt>
                <c:pt idx="48">
                  <c:v>4.9298573470095454E-2</c:v>
                </c:pt>
                <c:pt idx="49">
                  <c:v>4.6603647382120826E-2</c:v>
                </c:pt>
                <c:pt idx="50">
                  <c:v>1.023315264260192E-2</c:v>
                </c:pt>
                <c:pt idx="51">
                  <c:v>-1.3734651412717907E-2</c:v>
                </c:pt>
                <c:pt idx="52">
                  <c:v>-8.9915687138231282E-2</c:v>
                </c:pt>
                <c:pt idx="53">
                  <c:v>4.9318976936924795E-2</c:v>
                </c:pt>
                <c:pt idx="54">
                  <c:v>1.2017285469200069E-2</c:v>
                </c:pt>
                <c:pt idx="55">
                  <c:v>2.2901556890058197E-2</c:v>
                </c:pt>
                <c:pt idx="56">
                  <c:v>2.5242141634289891E-2</c:v>
                </c:pt>
                <c:pt idx="57">
                  <c:v>-7.6096073198627795E-3</c:v>
                </c:pt>
                <c:pt idx="58">
                  <c:v>1.0733603786342144E-2</c:v>
                </c:pt>
                <c:pt idx="59">
                  <c:v>1.7491581083854683E-2</c:v>
                </c:pt>
              </c:numCache>
            </c:numRef>
          </c:xVal>
          <c:yVal>
            <c:numRef>
              <c:f>Sheet1!$F$187:$F$246</c:f>
              <c:numCache>
                <c:formatCode>0.00%</c:formatCode>
                <c:ptCount val="60"/>
                <c:pt idx="0">
                  <c:v>1.3723329660422799E-2</c:v>
                </c:pt>
                <c:pt idx="1">
                  <c:v>0.10518624985028165</c:v>
                </c:pt>
                <c:pt idx="2">
                  <c:v>3.7362363447200155E-3</c:v>
                </c:pt>
                <c:pt idx="3">
                  <c:v>8.2911568371811725E-2</c:v>
                </c:pt>
                <c:pt idx="4">
                  <c:v>-3.7115231702240063E-3</c:v>
                </c:pt>
                <c:pt idx="5">
                  <c:v>-9.7407016367521179E-2</c:v>
                </c:pt>
                <c:pt idx="6">
                  <c:v>5.4113388087958694E-2</c:v>
                </c:pt>
                <c:pt idx="7">
                  <c:v>1.189114422679946E-2</c:v>
                </c:pt>
                <c:pt idx="8">
                  <c:v>-0.12553890931770628</c:v>
                </c:pt>
                <c:pt idx="9">
                  <c:v>-0.20534209814649224</c:v>
                </c:pt>
                <c:pt idx="10">
                  <c:v>-0.18586387434554968</c:v>
                </c:pt>
                <c:pt idx="11">
                  <c:v>0.23472668810289418</c:v>
                </c:pt>
                <c:pt idx="12">
                  <c:v>-1.6741071428571432E-2</c:v>
                </c:pt>
                <c:pt idx="13">
                  <c:v>-9.6859629209231898E-2</c:v>
                </c:pt>
                <c:pt idx="14">
                  <c:v>0.10850439882697956</c:v>
                </c:pt>
                <c:pt idx="15">
                  <c:v>7.1428571428571452E-2</c:v>
                </c:pt>
                <c:pt idx="16">
                  <c:v>-6.2081128747795464E-2</c:v>
                </c:pt>
                <c:pt idx="17">
                  <c:v>9.1763820985333061E-2</c:v>
                </c:pt>
                <c:pt idx="18">
                  <c:v>-6.4760592490527139E-2</c:v>
                </c:pt>
                <c:pt idx="19">
                  <c:v>-2.9465930018416162E-2</c:v>
                </c:pt>
                <c:pt idx="20">
                  <c:v>2.125237191650849E-2</c:v>
                </c:pt>
                <c:pt idx="21">
                  <c:v>-0.11817168338907469</c:v>
                </c:pt>
                <c:pt idx="22">
                  <c:v>-5.2675937631689852E-2</c:v>
                </c:pt>
                <c:pt idx="23">
                  <c:v>8.2740213523131503E-2</c:v>
                </c:pt>
                <c:pt idx="24">
                  <c:v>-3.9441248972884251E-2</c:v>
                </c:pt>
                <c:pt idx="25">
                  <c:v>8.982035928143739E-2</c:v>
                </c:pt>
                <c:pt idx="26">
                  <c:v>0.10792778649921517</c:v>
                </c:pt>
                <c:pt idx="27">
                  <c:v>-5.6677293659227822E-2</c:v>
                </c:pt>
                <c:pt idx="28">
                  <c:v>-0.14870446864438594</c:v>
                </c:pt>
                <c:pt idx="29">
                  <c:v>-0.16056462284958087</c:v>
                </c:pt>
                <c:pt idx="30">
                  <c:v>0.15081450341565933</c:v>
                </c:pt>
                <c:pt idx="31">
                  <c:v>-0.13835616438356155</c:v>
                </c:pt>
                <c:pt idx="32">
                  <c:v>0.21886592474827771</c:v>
                </c:pt>
                <c:pt idx="33">
                  <c:v>2.6086956521739212E-2</c:v>
                </c:pt>
                <c:pt idx="34">
                  <c:v>3.9830508474576247E-2</c:v>
                </c:pt>
                <c:pt idx="35">
                  <c:v>9.5354523227384011E-2</c:v>
                </c:pt>
                <c:pt idx="36">
                  <c:v>4.4642857142857505E-3</c:v>
                </c:pt>
                <c:pt idx="37">
                  <c:v>0.14333333333333359</c:v>
                </c:pt>
                <c:pt idx="38">
                  <c:v>7.2562358276643937E-2</c:v>
                </c:pt>
                <c:pt idx="39">
                  <c:v>-3.0202355783751629E-3</c:v>
                </c:pt>
                <c:pt idx="40">
                  <c:v>-9.8757952135716712E-2</c:v>
                </c:pt>
                <c:pt idx="41">
                  <c:v>2.6890756302520441E-3</c:v>
                </c:pt>
                <c:pt idx="42">
                  <c:v>3.3523298692596595E-4</c:v>
                </c:pt>
                <c:pt idx="43">
                  <c:v>-0.13873994638069731</c:v>
                </c:pt>
                <c:pt idx="44">
                  <c:v>-9.2996108949416539E-2</c:v>
                </c:pt>
                <c:pt idx="45">
                  <c:v>0.19219219219219258</c:v>
                </c:pt>
                <c:pt idx="46">
                  <c:v>-0.11406980928391502</c:v>
                </c:pt>
                <c:pt idx="47">
                  <c:v>9.1795288383428181E-2</c:v>
                </c:pt>
                <c:pt idx="48">
                  <c:v>4.8735119047619117E-2</c:v>
                </c:pt>
                <c:pt idx="49">
                  <c:v>-0.10429230223483518</c:v>
                </c:pt>
                <c:pt idx="50">
                  <c:v>-5.4653465346534681E-2</c:v>
                </c:pt>
                <c:pt idx="51">
                  <c:v>6.4097193129451197E-2</c:v>
                </c:pt>
                <c:pt idx="52">
                  <c:v>-0.10354330708661426</c:v>
                </c:pt>
                <c:pt idx="53">
                  <c:v>1.8006148440931079E-2</c:v>
                </c:pt>
                <c:pt idx="54">
                  <c:v>8.6281276962897223E-4</c:v>
                </c:pt>
                <c:pt idx="55">
                  <c:v>-4.0517241379310315E-2</c:v>
                </c:pt>
                <c:pt idx="56">
                  <c:v>0.15408805031446562</c:v>
                </c:pt>
                <c:pt idx="57">
                  <c:v>2.4133904242895972E-2</c:v>
                </c:pt>
                <c:pt idx="58">
                  <c:v>4.3709616115545524E-2</c:v>
                </c:pt>
                <c:pt idx="59">
                  <c:v>3.8965768390386027E-2</c:v>
                </c:pt>
              </c:numCache>
            </c:numRef>
          </c:yVal>
          <c:smooth val="0"/>
        </c:ser>
        <c:dLbls>
          <c:showLegendKey val="0"/>
          <c:showVal val="0"/>
          <c:showCatName val="0"/>
          <c:showSerName val="0"/>
          <c:showPercent val="0"/>
          <c:showBubbleSize val="0"/>
        </c:dLbls>
        <c:axId val="140247616"/>
        <c:axId val="140248192"/>
      </c:scatterChart>
      <c:valAx>
        <c:axId val="140247616"/>
        <c:scaling>
          <c:orientation val="minMax"/>
        </c:scaling>
        <c:delete val="0"/>
        <c:axPos val="b"/>
        <c:title>
          <c:tx>
            <c:rich>
              <a:bodyPr/>
              <a:lstStyle/>
              <a:p>
                <a:pPr>
                  <a:defRPr sz="1600"/>
                </a:pPr>
                <a:r>
                  <a:rPr lang="en-US" sz="1600" dirty="0"/>
                  <a:t>Monthly Returns on MSCI World Index</a:t>
                </a:r>
              </a:p>
            </c:rich>
          </c:tx>
          <c:layout>
            <c:manualLayout>
              <c:xMode val="edge"/>
              <c:yMode val="edge"/>
              <c:x val="0.20146176915051395"/>
              <c:y val="0.90286338886302353"/>
            </c:manualLayout>
          </c:layout>
          <c:overlay val="0"/>
        </c:title>
        <c:numFmt formatCode="0%" sourceLinked="0"/>
        <c:majorTickMark val="out"/>
        <c:minorTickMark val="none"/>
        <c:tickLblPos val="nextTo"/>
        <c:crossAx val="140248192"/>
        <c:crosses val="autoZero"/>
        <c:crossBetween val="midCat"/>
      </c:valAx>
      <c:valAx>
        <c:axId val="140248192"/>
        <c:scaling>
          <c:orientation val="minMax"/>
        </c:scaling>
        <c:delete val="0"/>
        <c:axPos val="l"/>
        <c:majorGridlines/>
        <c:title>
          <c:tx>
            <c:rich>
              <a:bodyPr rot="-5400000" vert="horz"/>
              <a:lstStyle/>
              <a:p>
                <a:pPr>
                  <a:defRPr/>
                </a:pPr>
                <a:r>
                  <a:rPr lang="en-US" sz="1600" dirty="0"/>
                  <a:t>Monthly Returns on</a:t>
                </a:r>
                <a:r>
                  <a:rPr lang="en-US" sz="1600" baseline="0" dirty="0"/>
                  <a:t> Brink's</a:t>
                </a:r>
                <a:endParaRPr lang="en-US" sz="1600" dirty="0"/>
              </a:p>
            </c:rich>
          </c:tx>
          <c:layout>
            <c:manualLayout>
              <c:xMode val="edge"/>
              <c:yMode val="edge"/>
              <c:x val="5.8105838374481284E-3"/>
              <c:y val="0.179220155321202"/>
            </c:manualLayout>
          </c:layout>
          <c:overlay val="0"/>
        </c:title>
        <c:numFmt formatCode="0%" sourceLinked="0"/>
        <c:majorTickMark val="out"/>
        <c:minorTickMark val="none"/>
        <c:tickLblPos val="nextTo"/>
        <c:crossAx val="140247616"/>
        <c:crosses val="autoZero"/>
        <c:crossBetween val="midCat"/>
      </c:valAx>
    </c:plotArea>
    <c:plotVisOnly val="1"/>
    <c:dispBlanksAs val="gap"/>
    <c:showDLblsOverMax val="0"/>
  </c:chart>
  <c:spPr>
    <a:solidFill>
      <a:srgbClr val="FFFFFF">
        <a:alpha val="0"/>
      </a:srgbClr>
    </a:solidFill>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sdf</c:v>
          </c:tx>
          <c:spPr>
            <a:ln w="28575">
              <a:noFill/>
            </a:ln>
          </c:spPr>
          <c:trendline>
            <c:spPr>
              <a:ln w="38100"/>
            </c:spPr>
            <c:trendlineType val="linear"/>
            <c:dispRSqr val="1"/>
            <c:dispEq val="1"/>
            <c:trendlineLbl>
              <c:layout>
                <c:manualLayout>
                  <c:x val="-0.22392336968618959"/>
                  <c:y val="-0.17032485693386687"/>
                </c:manualLayout>
              </c:layout>
              <c:tx>
                <c:rich>
                  <a:bodyPr/>
                  <a:lstStyle/>
                  <a:p>
                    <a:pPr>
                      <a:defRPr sz="1400"/>
                    </a:pPr>
                    <a:r>
                      <a:rPr lang="en-US" sz="2000" baseline="0" dirty="0"/>
                      <a:t>R² = 0.6812</a:t>
                    </a:r>
                  </a:p>
                  <a:p>
                    <a:pPr>
                      <a:defRPr sz="1400"/>
                    </a:pPr>
                    <a:r>
                      <a:rPr lang="en-US" sz="2000" baseline="0" dirty="0"/>
                      <a:t>R = 0.8253</a:t>
                    </a:r>
                    <a:endParaRPr lang="en-US" sz="2000" dirty="0"/>
                  </a:p>
                </c:rich>
              </c:tx>
              <c:numFmt formatCode="General" sourceLinked="0"/>
              <c:spPr>
                <a:solidFill>
                  <a:schemeClr val="bg1"/>
                </a:solidFill>
                <a:ln>
                  <a:solidFill>
                    <a:sysClr val="windowText" lastClr="000000"/>
                  </a:solidFill>
                </a:ln>
              </c:spPr>
            </c:trendlineLbl>
          </c:trendline>
          <c:xVal>
            <c:numRef>
              <c:f>Sheet1!$H$194:$H$246</c:f>
              <c:numCache>
                <c:formatCode>General</c:formatCode>
                <c:ptCount val="53"/>
                <c:pt idx="0">
                  <c:v>1344.86</c:v>
                </c:pt>
                <c:pt idx="1">
                  <c:v>1182.44</c:v>
                </c:pt>
                <c:pt idx="2">
                  <c:v>957.25</c:v>
                </c:pt>
                <c:pt idx="3">
                  <c:v>892.93</c:v>
                </c:pt>
                <c:pt idx="4">
                  <c:v>920.23</c:v>
                </c:pt>
                <c:pt idx="5">
                  <c:v>838.82999999999947</c:v>
                </c:pt>
                <c:pt idx="6">
                  <c:v>750.8599999999991</c:v>
                </c:pt>
                <c:pt idx="7">
                  <c:v>805.22</c:v>
                </c:pt>
                <c:pt idx="8">
                  <c:v>893.02</c:v>
                </c:pt>
                <c:pt idx="9">
                  <c:v>970</c:v>
                </c:pt>
                <c:pt idx="10">
                  <c:v>964.05</c:v>
                </c:pt>
                <c:pt idx="11">
                  <c:v>1044.75</c:v>
                </c:pt>
                <c:pt idx="12">
                  <c:v>1085.5999999999999</c:v>
                </c:pt>
                <c:pt idx="13">
                  <c:v>1126.98</c:v>
                </c:pt>
                <c:pt idx="14">
                  <c:v>1106.1699999999998</c:v>
                </c:pt>
                <c:pt idx="15">
                  <c:v>1149.01</c:v>
                </c:pt>
                <c:pt idx="16">
                  <c:v>1168.47</c:v>
                </c:pt>
                <c:pt idx="17">
                  <c:v>1119.54</c:v>
                </c:pt>
                <c:pt idx="18">
                  <c:v>1133.3499999999999</c:v>
                </c:pt>
                <c:pt idx="19">
                  <c:v>1200.53</c:v>
                </c:pt>
                <c:pt idx="20">
                  <c:v>1198.56</c:v>
                </c:pt>
                <c:pt idx="21">
                  <c:v>1079.8</c:v>
                </c:pt>
                <c:pt idx="22">
                  <c:v>1041.32</c:v>
                </c:pt>
                <c:pt idx="23">
                  <c:v>1124.83</c:v>
                </c:pt>
                <c:pt idx="24">
                  <c:v>1080.7</c:v>
                </c:pt>
                <c:pt idx="25">
                  <c:v>1179.1899999999998</c:v>
                </c:pt>
                <c:pt idx="26">
                  <c:v>1222.23</c:v>
                </c:pt>
                <c:pt idx="27">
                  <c:v>1193.56</c:v>
                </c:pt>
                <c:pt idx="28">
                  <c:v>1280.07</c:v>
                </c:pt>
                <c:pt idx="29">
                  <c:v>1308.08</c:v>
                </c:pt>
                <c:pt idx="30">
                  <c:v>1351.6499999999999</c:v>
                </c:pt>
                <c:pt idx="31">
                  <c:v>1334.93</c:v>
                </c:pt>
                <c:pt idx="32">
                  <c:v>1388.62</c:v>
                </c:pt>
                <c:pt idx="33">
                  <c:v>1354.61</c:v>
                </c:pt>
                <c:pt idx="34">
                  <c:v>1331.1799999999998</c:v>
                </c:pt>
                <c:pt idx="35">
                  <c:v>1306.05</c:v>
                </c:pt>
                <c:pt idx="36">
                  <c:v>1211.22</c:v>
                </c:pt>
                <c:pt idx="37">
                  <c:v>1104.06</c:v>
                </c:pt>
                <c:pt idx="38">
                  <c:v>1217.3</c:v>
                </c:pt>
                <c:pt idx="39">
                  <c:v>1184.5999999999999</c:v>
                </c:pt>
                <c:pt idx="40">
                  <c:v>1182.5899999999999</c:v>
                </c:pt>
                <c:pt idx="41">
                  <c:v>1240.8899999999999</c:v>
                </c:pt>
                <c:pt idx="42">
                  <c:v>1298.72</c:v>
                </c:pt>
                <c:pt idx="43">
                  <c:v>1312.01</c:v>
                </c:pt>
                <c:pt idx="44">
                  <c:v>1293.99</c:v>
                </c:pt>
                <c:pt idx="45">
                  <c:v>1177.6399999999999</c:v>
                </c:pt>
                <c:pt idx="46">
                  <c:v>1235.72</c:v>
                </c:pt>
                <c:pt idx="47">
                  <c:v>1250.57</c:v>
                </c:pt>
                <c:pt idx="48">
                  <c:v>1279.21</c:v>
                </c:pt>
                <c:pt idx="49">
                  <c:v>1311.5</c:v>
                </c:pt>
                <c:pt idx="50">
                  <c:v>1301.52</c:v>
                </c:pt>
                <c:pt idx="51">
                  <c:v>1315.49</c:v>
                </c:pt>
                <c:pt idx="52">
                  <c:v>1338.5</c:v>
                </c:pt>
              </c:numCache>
            </c:numRef>
          </c:xVal>
          <c:yVal>
            <c:numRef>
              <c:f>Sheet1!$K$194:$K$246</c:f>
              <c:numCache>
                <c:formatCode>General</c:formatCode>
                <c:ptCount val="53"/>
                <c:pt idx="0">
                  <c:v>100</c:v>
                </c:pt>
                <c:pt idx="1">
                  <c:v>90.59</c:v>
                </c:pt>
                <c:pt idx="2">
                  <c:v>70.709999999999994</c:v>
                </c:pt>
                <c:pt idx="3">
                  <c:v>63.93</c:v>
                </c:pt>
                <c:pt idx="4">
                  <c:v>62.87</c:v>
                </c:pt>
                <c:pt idx="5">
                  <c:v>55.03</c:v>
                </c:pt>
                <c:pt idx="6">
                  <c:v>44.94</c:v>
                </c:pt>
                <c:pt idx="7">
                  <c:v>51.94</c:v>
                </c:pt>
                <c:pt idx="8">
                  <c:v>58.39</c:v>
                </c:pt>
                <c:pt idx="9">
                  <c:v>59.34</c:v>
                </c:pt>
                <c:pt idx="10">
                  <c:v>65.8</c:v>
                </c:pt>
                <c:pt idx="11">
                  <c:v>64.58</c:v>
                </c:pt>
                <c:pt idx="12">
                  <c:v>69.11999999999999</c:v>
                </c:pt>
                <c:pt idx="13">
                  <c:v>76.22</c:v>
                </c:pt>
                <c:pt idx="14">
                  <c:v>77.069999999999993</c:v>
                </c:pt>
                <c:pt idx="15">
                  <c:v>77.010000000000005</c:v>
                </c:pt>
                <c:pt idx="16">
                  <c:v>79.19</c:v>
                </c:pt>
                <c:pt idx="17">
                  <c:v>65.36999999999999</c:v>
                </c:pt>
                <c:pt idx="18">
                  <c:v>72.739999999999995</c:v>
                </c:pt>
                <c:pt idx="19">
                  <c:v>72.06</c:v>
                </c:pt>
                <c:pt idx="20">
                  <c:v>73.5</c:v>
                </c:pt>
                <c:pt idx="21">
                  <c:v>69.05</c:v>
                </c:pt>
                <c:pt idx="22">
                  <c:v>64.59</c:v>
                </c:pt>
                <c:pt idx="23">
                  <c:v>68.28</c:v>
                </c:pt>
                <c:pt idx="24">
                  <c:v>71.149999999999991</c:v>
                </c:pt>
                <c:pt idx="25">
                  <c:v>79.13</c:v>
                </c:pt>
                <c:pt idx="26">
                  <c:v>83.39</c:v>
                </c:pt>
                <c:pt idx="27">
                  <c:v>80.05</c:v>
                </c:pt>
                <c:pt idx="28">
                  <c:v>83.72</c:v>
                </c:pt>
                <c:pt idx="29">
                  <c:v>82.53</c:v>
                </c:pt>
                <c:pt idx="30">
                  <c:v>86.86999999999999</c:v>
                </c:pt>
                <c:pt idx="31">
                  <c:v>87.89</c:v>
                </c:pt>
                <c:pt idx="32">
                  <c:v>89.63</c:v>
                </c:pt>
                <c:pt idx="33">
                  <c:v>82.240000000000023</c:v>
                </c:pt>
                <c:pt idx="34">
                  <c:v>78.59</c:v>
                </c:pt>
                <c:pt idx="35">
                  <c:v>76.099999999999994</c:v>
                </c:pt>
                <c:pt idx="36">
                  <c:v>75.84</c:v>
                </c:pt>
                <c:pt idx="37">
                  <c:v>71.3</c:v>
                </c:pt>
                <c:pt idx="38">
                  <c:v>73.400000000000006</c:v>
                </c:pt>
                <c:pt idx="39">
                  <c:v>68.64</c:v>
                </c:pt>
                <c:pt idx="40">
                  <c:v>68.34</c:v>
                </c:pt>
                <c:pt idx="41">
                  <c:v>75.09</c:v>
                </c:pt>
                <c:pt idx="42">
                  <c:v>75.349999999999994</c:v>
                </c:pt>
                <c:pt idx="43">
                  <c:v>79.23</c:v>
                </c:pt>
                <c:pt idx="44">
                  <c:v>84.5</c:v>
                </c:pt>
                <c:pt idx="45">
                  <c:v>79.11999999999999</c:v>
                </c:pt>
                <c:pt idx="46">
                  <c:v>85.679999999999978</c:v>
                </c:pt>
                <c:pt idx="47">
                  <c:v>88.649999999999991</c:v>
                </c:pt>
                <c:pt idx="48">
                  <c:v>94.56</c:v>
                </c:pt>
                <c:pt idx="49">
                  <c:v>98.649999999999991</c:v>
                </c:pt>
                <c:pt idx="50">
                  <c:v>102.14999999999999</c:v>
                </c:pt>
                <c:pt idx="51">
                  <c:v>108.69</c:v>
                </c:pt>
                <c:pt idx="52">
                  <c:v>112.69</c:v>
                </c:pt>
              </c:numCache>
            </c:numRef>
          </c:yVal>
          <c:smooth val="0"/>
        </c:ser>
        <c:dLbls>
          <c:showLegendKey val="0"/>
          <c:showVal val="0"/>
          <c:showCatName val="0"/>
          <c:showSerName val="0"/>
          <c:showPercent val="0"/>
          <c:showBubbleSize val="0"/>
        </c:dLbls>
        <c:axId val="141877248"/>
        <c:axId val="141877824"/>
      </c:scatterChart>
      <c:valAx>
        <c:axId val="141877248"/>
        <c:scaling>
          <c:orientation val="minMax"/>
          <c:min val="700"/>
        </c:scaling>
        <c:delete val="0"/>
        <c:axPos val="b"/>
        <c:title>
          <c:tx>
            <c:rich>
              <a:bodyPr/>
              <a:lstStyle/>
              <a:p>
                <a:pPr>
                  <a:defRPr/>
                </a:pPr>
                <a:r>
                  <a:rPr lang="en-US" sz="1400" dirty="0"/>
                  <a:t>MSCI World Index Price</a:t>
                </a:r>
              </a:p>
            </c:rich>
          </c:tx>
          <c:layout/>
          <c:overlay val="0"/>
        </c:title>
        <c:numFmt formatCode="General" sourceLinked="1"/>
        <c:majorTickMark val="out"/>
        <c:minorTickMark val="none"/>
        <c:tickLblPos val="nextTo"/>
        <c:txPr>
          <a:bodyPr/>
          <a:lstStyle/>
          <a:p>
            <a:pPr>
              <a:defRPr sz="1600" b="1"/>
            </a:pPr>
            <a:endParaRPr lang="en-US"/>
          </a:p>
        </c:txPr>
        <c:crossAx val="141877824"/>
        <c:crosses val="autoZero"/>
        <c:crossBetween val="midCat"/>
      </c:valAx>
      <c:valAx>
        <c:axId val="141877824"/>
        <c:scaling>
          <c:orientation val="minMax"/>
          <c:min val="40"/>
        </c:scaling>
        <c:delete val="0"/>
        <c:axPos val="l"/>
        <c:majorGridlines/>
        <c:title>
          <c:tx>
            <c:rich>
              <a:bodyPr rot="-5400000" vert="horz"/>
              <a:lstStyle/>
              <a:p>
                <a:pPr>
                  <a:defRPr/>
                </a:pPr>
                <a:r>
                  <a:rPr lang="en-US" sz="1600" dirty="0"/>
                  <a:t>S&amp;P Security &amp; Alarm Index Price</a:t>
                </a:r>
              </a:p>
            </c:rich>
          </c:tx>
          <c:layout>
            <c:manualLayout>
              <c:xMode val="edge"/>
              <c:yMode val="edge"/>
              <c:x val="2.529644898607555E-2"/>
              <c:y val="0.15868443698636081"/>
            </c:manualLayout>
          </c:layout>
          <c:overlay val="0"/>
        </c:title>
        <c:numFmt formatCode="General" sourceLinked="1"/>
        <c:majorTickMark val="out"/>
        <c:minorTickMark val="none"/>
        <c:tickLblPos val="nextTo"/>
        <c:txPr>
          <a:bodyPr/>
          <a:lstStyle/>
          <a:p>
            <a:pPr>
              <a:defRPr sz="1600" b="1"/>
            </a:pPr>
            <a:endParaRPr lang="en-US"/>
          </a:p>
        </c:txPr>
        <c:crossAx val="141877248"/>
        <c:crosses val="autoZero"/>
        <c:crossBetween val="midCat"/>
      </c:valAx>
    </c:plotArea>
    <c:plotVisOnly val="1"/>
    <c:dispBlanksAs val="gap"/>
    <c:showDLblsOverMax val="0"/>
  </c:chart>
  <c:spPr>
    <a:solidFill>
      <a:srgbClr val="DFECED"/>
    </a:solidFill>
    <a:ln w="19050">
      <a:solidFill>
        <a:schemeClr val="tx1"/>
      </a:solid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0181358959523075"/>
          <c:y val="0.26128665368441883"/>
          <c:w val="0.5037725843375005"/>
          <c:h val="0.75234188468377072"/>
        </c:manualLayout>
      </c:layout>
      <c:radarChart>
        <c:radarStyle val="marker"/>
        <c:varyColors val="0"/>
        <c:ser>
          <c:idx val="0"/>
          <c:order val="0"/>
          <c:marker>
            <c:symbol val="diamond"/>
            <c:size val="12"/>
            <c:spPr>
              <a:solidFill>
                <a:schemeClr val="tx2">
                  <a:lumMod val="60000"/>
                  <a:lumOff val="40000"/>
                </a:schemeClr>
              </a:solidFill>
            </c:spPr>
          </c:marker>
          <c:dLbls>
            <c:dLbl>
              <c:idx val="0"/>
              <c:layout>
                <c:manualLayout>
                  <c:x val="-6.2357556284179975E-17"/>
                  <c:y val="2.34070221066319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707482993197303E-2"/>
                  <c:y val="3.12093628088426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5034013605442358E-3"/>
                  <c:y val="-3.64109232769829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1020408163264695E-3"/>
                  <c:y val="-3.90117035110533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006802721088402E-2"/>
                  <c:y val="1.56046814044213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Sheet1!$B$9:$B$13</c:f>
              <c:strCache>
                <c:ptCount val="5"/>
                <c:pt idx="0">
                  <c:v>Bargaining Power of Customers</c:v>
                </c:pt>
                <c:pt idx="1">
                  <c:v>Bargaining Power of Suppliers</c:v>
                </c:pt>
                <c:pt idx="2">
                  <c:v>Threat of Substitute Products</c:v>
                </c:pt>
                <c:pt idx="3">
                  <c:v>Competitive Rivalry within Industry</c:v>
                </c:pt>
                <c:pt idx="4">
                  <c:v>Threats of New Entrants</c:v>
                </c:pt>
              </c:strCache>
            </c:strRef>
          </c:cat>
          <c:val>
            <c:numRef>
              <c:f>Sheet1!$C$9:$C$13</c:f>
              <c:numCache>
                <c:formatCode>General</c:formatCode>
                <c:ptCount val="5"/>
                <c:pt idx="0">
                  <c:v>2</c:v>
                </c:pt>
                <c:pt idx="1">
                  <c:v>3</c:v>
                </c:pt>
                <c:pt idx="2">
                  <c:v>1</c:v>
                </c:pt>
                <c:pt idx="3">
                  <c:v>1</c:v>
                </c:pt>
                <c:pt idx="4">
                  <c:v>3</c:v>
                </c:pt>
              </c:numCache>
            </c:numRef>
          </c:val>
        </c:ser>
        <c:dLbls>
          <c:showLegendKey val="0"/>
          <c:showVal val="0"/>
          <c:showCatName val="0"/>
          <c:showSerName val="0"/>
          <c:showPercent val="0"/>
          <c:showBubbleSize val="0"/>
        </c:dLbls>
        <c:axId val="153087488"/>
        <c:axId val="71842560"/>
      </c:radarChart>
      <c:catAx>
        <c:axId val="153087488"/>
        <c:scaling>
          <c:orientation val="minMax"/>
        </c:scaling>
        <c:delete val="0"/>
        <c:axPos val="b"/>
        <c:majorGridlines/>
        <c:numFmt formatCode="General" sourceLinked="0"/>
        <c:majorTickMark val="out"/>
        <c:minorTickMark val="none"/>
        <c:tickLblPos val="nextTo"/>
        <c:txPr>
          <a:bodyPr rot="0" vert="horz" lIns="0" anchor="b" anchorCtr="1">
            <a:noAutofit/>
          </a:bodyPr>
          <a:lstStyle/>
          <a:p>
            <a:pPr>
              <a:defRPr sz="1200" b="1" i="0" baseline="0"/>
            </a:pPr>
            <a:endParaRPr lang="en-US"/>
          </a:p>
        </c:txPr>
        <c:crossAx val="71842560"/>
        <c:crosses val="autoZero"/>
        <c:auto val="1"/>
        <c:lblAlgn val="ctr"/>
        <c:lblOffset val="100"/>
        <c:noMultiLvlLbl val="0"/>
      </c:catAx>
      <c:valAx>
        <c:axId val="71842560"/>
        <c:scaling>
          <c:orientation val="minMax"/>
          <c:max val="5"/>
        </c:scaling>
        <c:delete val="1"/>
        <c:axPos val="l"/>
        <c:majorGridlines/>
        <c:numFmt formatCode="General" sourceLinked="1"/>
        <c:majorTickMark val="none"/>
        <c:minorTickMark val="none"/>
        <c:tickLblPos val="none"/>
        <c:crossAx val="153087488"/>
        <c:crosses val="autoZero"/>
        <c:crossBetween val="between"/>
        <c:majorUnit val="1"/>
        <c:minorUnit val="0.2"/>
      </c:valAx>
      <c:spPr>
        <a:noFill/>
        <a:ln>
          <a:noFill/>
        </a:ln>
        <a:scene3d>
          <a:camera prst="orthographicFront"/>
          <a:lightRig rig="threePt" dir="t"/>
        </a:scene3d>
        <a:sp3d>
          <a:bevelT w="0" h="0" prst="relaxedInset"/>
          <a:bevelB w="0" h="0"/>
        </a:sp3d>
      </c:spPr>
    </c:plotArea>
    <c:plotVisOnly val="1"/>
    <c:dispBlanksAs val="gap"/>
    <c:showDLblsOverMax val="0"/>
  </c:chart>
  <c:spPr>
    <a:solidFill>
      <a:schemeClr val="bg1">
        <a:alpha val="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2007 Operating Profit</a:t>
            </a:r>
          </a:p>
        </c:rich>
      </c:tx>
      <c:layout/>
      <c:overlay val="0"/>
      <c:spPr>
        <a:solidFill>
          <a:srgbClr val="FFFFFF"/>
        </a:solidFill>
      </c:spPr>
    </c:title>
    <c:autoTitleDeleted val="0"/>
    <c:plotArea>
      <c:layout>
        <c:manualLayout>
          <c:layoutTarget val="inner"/>
          <c:xMode val="edge"/>
          <c:yMode val="edge"/>
          <c:x val="0.15880322251385245"/>
          <c:y val="0.1803384358736933"/>
          <c:w val="0.67313429571303585"/>
          <c:h val="0.71273015565456443"/>
        </c:manualLayout>
      </c:layout>
      <c:pieChart>
        <c:varyColors val="1"/>
        <c:ser>
          <c:idx val="0"/>
          <c:order val="0"/>
          <c:spPr>
            <a:scene3d>
              <a:camera prst="orthographicFront"/>
              <a:lightRig rig="threePt" dir="t"/>
            </a:scene3d>
            <a:sp3d>
              <a:bevelT w="190500" h="38100"/>
            </a:sp3d>
          </c:spPr>
          <c:dLbls>
            <c:dLbl>
              <c:idx val="0"/>
              <c:layout>
                <c:manualLayout>
                  <c:x val="-0.22429943625117696"/>
                  <c:y val="-0.2856336166561273"/>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3600779249893244"/>
                  <c:y val="0.11170657581565051"/>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Sheet1!$E$3:$E$4</c:f>
              <c:strCache>
                <c:ptCount val="2"/>
                <c:pt idx="0">
                  <c:v>Brink's</c:v>
                </c:pt>
                <c:pt idx="1">
                  <c:v>Brink's Home Security</c:v>
                </c:pt>
              </c:strCache>
            </c:strRef>
          </c:cat>
          <c:val>
            <c:numRef>
              <c:f>Sheet1!$F$3:$F$4</c:f>
              <c:numCache>
                <c:formatCode>General</c:formatCode>
                <c:ptCount val="2"/>
                <c:pt idx="0">
                  <c:v>223</c:v>
                </c:pt>
                <c:pt idx="1">
                  <c:v>114</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Operating Margins</a:t>
            </a:r>
          </a:p>
        </c:rich>
      </c:tx>
      <c:layout/>
      <c:overlay val="0"/>
    </c:title>
    <c:autoTitleDeleted val="0"/>
    <c:plotArea>
      <c:layout>
        <c:manualLayout>
          <c:layoutTarget val="inner"/>
          <c:xMode val="edge"/>
          <c:yMode val="edge"/>
          <c:x val="0.11971963956482841"/>
          <c:y val="8.7173438559770514E-2"/>
          <c:w val="0.85265951925500905"/>
          <c:h val="0.76970435601999121"/>
        </c:manualLayout>
      </c:layout>
      <c:barChart>
        <c:barDir val="col"/>
        <c:grouping val="clustered"/>
        <c:varyColors val="0"/>
        <c:ser>
          <c:idx val="0"/>
          <c:order val="0"/>
          <c:tx>
            <c:strRef>
              <c:f>'[Brinks_Operating_Model_V_2.0(1).xlsx]Comp Data ---&gt;'!$B$53</c:f>
              <c:strCache>
                <c:ptCount val="1"/>
                <c:pt idx="0">
                  <c:v>Prosegur</c:v>
                </c:pt>
              </c:strCache>
            </c:strRef>
          </c:tx>
          <c:spPr>
            <a:solidFill>
              <a:srgbClr val="FFC000"/>
            </a:solidFill>
            <a:ln w="12700">
              <a:noFill/>
            </a:ln>
            <a:scene3d>
              <a:camera prst="orthographicFront"/>
              <a:lightRig rig="threePt" dir="t"/>
            </a:scene3d>
            <a:sp3d prstMaterial="matte">
              <a:bevelT w="127000" h="63500"/>
            </a:sp3d>
          </c:spPr>
          <c:invertIfNegative val="0"/>
          <c:cat>
            <c:strRef>
              <c:f>'[Brinks_Operating_Model_V_2.0(1).xlsx]Comp Data ---&gt;'!$D$52:$G$52</c:f>
              <c:strCache>
                <c:ptCount val="4"/>
                <c:pt idx="0">
                  <c:v>2009</c:v>
                </c:pt>
                <c:pt idx="1">
                  <c:v>2010</c:v>
                </c:pt>
                <c:pt idx="2">
                  <c:v>2011</c:v>
                </c:pt>
                <c:pt idx="3">
                  <c:v>2012E</c:v>
                </c:pt>
              </c:strCache>
            </c:strRef>
          </c:cat>
          <c:val>
            <c:numRef>
              <c:f>'[Brinks_Operating_Model_V_2.0(1).xlsx]Comp Data ---&gt;'!$D$53:$G$53</c:f>
              <c:numCache>
                <c:formatCode>0.00%</c:formatCode>
                <c:ptCount val="4"/>
                <c:pt idx="0">
                  <c:v>0.10635441008814855</c:v>
                </c:pt>
                <c:pt idx="1">
                  <c:v>0.10270607237635444</c:v>
                </c:pt>
                <c:pt idx="2">
                  <c:v>0.10114837084848524</c:v>
                </c:pt>
                <c:pt idx="3">
                  <c:v>8.8859247985691531E-2</c:v>
                </c:pt>
              </c:numCache>
            </c:numRef>
          </c:val>
        </c:ser>
        <c:ser>
          <c:idx val="1"/>
          <c:order val="1"/>
          <c:tx>
            <c:strRef>
              <c:f>'[Brinks_Operating_Model_V_2.0(1).xlsx]Comp Data ---&gt;'!$B$54</c:f>
              <c:strCache>
                <c:ptCount val="1"/>
                <c:pt idx="0">
                  <c:v>Loomis</c:v>
                </c:pt>
              </c:strCache>
            </c:strRef>
          </c:tx>
          <c:spPr>
            <a:solidFill>
              <a:schemeClr val="tx1"/>
            </a:solidFill>
            <a:ln>
              <a:noFill/>
            </a:ln>
            <a:scene3d>
              <a:camera prst="orthographicFront"/>
              <a:lightRig rig="glow" dir="t">
                <a:rot lat="0" lon="0" rev="4800000"/>
              </a:lightRig>
            </a:scene3d>
            <a:sp3d prstMaterial="matte">
              <a:bevelT w="127000" h="63500"/>
            </a:sp3d>
          </c:spPr>
          <c:invertIfNegative val="0"/>
          <c:cat>
            <c:strRef>
              <c:f>'[Brinks_Operating_Model_V_2.0(1).xlsx]Comp Data ---&gt;'!$D$52:$G$52</c:f>
              <c:strCache>
                <c:ptCount val="4"/>
                <c:pt idx="0">
                  <c:v>2009</c:v>
                </c:pt>
                <c:pt idx="1">
                  <c:v>2010</c:v>
                </c:pt>
                <c:pt idx="2">
                  <c:v>2011</c:v>
                </c:pt>
                <c:pt idx="3">
                  <c:v>2012E</c:v>
                </c:pt>
              </c:strCache>
            </c:strRef>
          </c:cat>
          <c:val>
            <c:numRef>
              <c:f>'[Brinks_Operating_Model_V_2.0(1).xlsx]Comp Data ---&gt;'!$D$54:$G$54</c:f>
              <c:numCache>
                <c:formatCode>0.00%</c:formatCode>
                <c:ptCount val="4"/>
                <c:pt idx="0">
                  <c:v>6.8396029693886168E-2</c:v>
                </c:pt>
                <c:pt idx="1">
                  <c:v>7.8491797335266969E-2</c:v>
                </c:pt>
                <c:pt idx="2">
                  <c:v>8.1108174610407383E-2</c:v>
                </c:pt>
                <c:pt idx="3">
                  <c:v>8.3150408288699837E-2</c:v>
                </c:pt>
              </c:numCache>
            </c:numRef>
          </c:val>
        </c:ser>
        <c:ser>
          <c:idx val="2"/>
          <c:order val="2"/>
          <c:tx>
            <c:strRef>
              <c:f>'[Brinks_Operating_Model_V_2.0(1).xlsx]Comp Data ---&gt;'!$B$55</c:f>
              <c:strCache>
                <c:ptCount val="1"/>
                <c:pt idx="0">
                  <c:v>Garda</c:v>
                </c:pt>
              </c:strCache>
            </c:strRef>
          </c:tx>
          <c:spPr>
            <a:solidFill>
              <a:srgbClr val="C00000"/>
            </a:solidFill>
            <a:ln w="12700">
              <a:noFill/>
            </a:ln>
            <a:scene3d>
              <a:camera prst="orthographicFront"/>
              <a:lightRig rig="threePt" dir="t"/>
            </a:scene3d>
            <a:sp3d prstMaterial="matte">
              <a:bevelT w="127000" h="63500"/>
            </a:sp3d>
          </c:spPr>
          <c:invertIfNegative val="0"/>
          <c:cat>
            <c:strRef>
              <c:f>'[Brinks_Operating_Model_V_2.0(1).xlsx]Comp Data ---&gt;'!$D$52:$G$52</c:f>
              <c:strCache>
                <c:ptCount val="4"/>
                <c:pt idx="0">
                  <c:v>2009</c:v>
                </c:pt>
                <c:pt idx="1">
                  <c:v>2010</c:v>
                </c:pt>
                <c:pt idx="2">
                  <c:v>2011</c:v>
                </c:pt>
                <c:pt idx="3">
                  <c:v>2012E</c:v>
                </c:pt>
              </c:strCache>
            </c:strRef>
          </c:cat>
          <c:val>
            <c:numRef>
              <c:f>'[Brinks_Operating_Model_V_2.0(1).xlsx]Comp Data ---&gt;'!$D$55:$G$55</c:f>
              <c:numCache>
                <c:formatCode>0.00%</c:formatCode>
                <c:ptCount val="4"/>
                <c:pt idx="0">
                  <c:v>6.7833885920521725E-2</c:v>
                </c:pt>
                <c:pt idx="1">
                  <c:v>6.9476609541454223E-2</c:v>
                </c:pt>
                <c:pt idx="2">
                  <c:v>6.2684149639925899E-2</c:v>
                </c:pt>
                <c:pt idx="3">
                  <c:v>6.6172533694381197E-2</c:v>
                </c:pt>
              </c:numCache>
            </c:numRef>
          </c:val>
        </c:ser>
        <c:ser>
          <c:idx val="3"/>
          <c:order val="3"/>
          <c:tx>
            <c:strRef>
              <c:f>'[Brinks_Operating_Model_V_2.0(1).xlsx]Comp Data ---&gt;'!$B$56</c:f>
              <c:strCache>
                <c:ptCount val="1"/>
                <c:pt idx="0">
                  <c:v>G4S</c:v>
                </c:pt>
              </c:strCache>
            </c:strRef>
          </c:tx>
          <c:spPr>
            <a:solidFill>
              <a:schemeClr val="bg1"/>
            </a:solidFill>
            <a:ln>
              <a:noFill/>
            </a:ln>
            <a:scene3d>
              <a:camera prst="orthographicFront"/>
              <a:lightRig rig="threePt" dir="t"/>
            </a:scene3d>
            <a:sp3d prstMaterial="matte">
              <a:bevelT w="127000" h="63500"/>
            </a:sp3d>
          </c:spPr>
          <c:invertIfNegative val="0"/>
          <c:cat>
            <c:strRef>
              <c:f>'[Brinks_Operating_Model_V_2.0(1).xlsx]Comp Data ---&gt;'!$D$52:$G$52</c:f>
              <c:strCache>
                <c:ptCount val="4"/>
                <c:pt idx="0">
                  <c:v>2009</c:v>
                </c:pt>
                <c:pt idx="1">
                  <c:v>2010</c:v>
                </c:pt>
                <c:pt idx="2">
                  <c:v>2011</c:v>
                </c:pt>
                <c:pt idx="3">
                  <c:v>2012E</c:v>
                </c:pt>
              </c:strCache>
            </c:strRef>
          </c:cat>
          <c:val>
            <c:numRef>
              <c:f>'[Brinks_Operating_Model_V_2.0(1).xlsx]Comp Data ---&gt;'!$D$56:$G$56</c:f>
              <c:numCache>
                <c:formatCode>0.00%</c:formatCode>
                <c:ptCount val="4"/>
                <c:pt idx="0">
                  <c:v>5.6641460978741599E-2</c:v>
                </c:pt>
                <c:pt idx="1">
                  <c:v>5.9382750068889503E-2</c:v>
                </c:pt>
                <c:pt idx="2">
                  <c:v>5.9159797926083564E-2</c:v>
                </c:pt>
                <c:pt idx="3">
                  <c:v>5.6079596847137904E-2</c:v>
                </c:pt>
              </c:numCache>
            </c:numRef>
          </c:val>
        </c:ser>
        <c:ser>
          <c:idx val="4"/>
          <c:order val="4"/>
          <c:tx>
            <c:strRef>
              <c:f>'[Brinks_Operating_Model_V_2.0(1).xlsx]Comp Data ---&gt;'!$B$57</c:f>
              <c:strCache>
                <c:ptCount val="1"/>
                <c:pt idx="0">
                  <c:v>Brink's</c:v>
                </c:pt>
              </c:strCache>
            </c:strRef>
          </c:tx>
          <c:spPr>
            <a:solidFill>
              <a:schemeClr val="tx2"/>
            </a:solidFill>
            <a:ln>
              <a:noFill/>
            </a:ln>
            <a:scene3d>
              <a:camera prst="orthographicFront"/>
              <a:lightRig rig="threePt" dir="t"/>
            </a:scene3d>
            <a:sp3d prstMaterial="matte">
              <a:bevelT w="127000" h="63500"/>
            </a:sp3d>
          </c:spPr>
          <c:invertIfNegative val="0"/>
          <c:cat>
            <c:strRef>
              <c:f>'[Brinks_Operating_Model_V_2.0(1).xlsx]Comp Data ---&gt;'!$D$52:$G$52</c:f>
              <c:strCache>
                <c:ptCount val="4"/>
                <c:pt idx="0">
                  <c:v>2009</c:v>
                </c:pt>
                <c:pt idx="1">
                  <c:v>2010</c:v>
                </c:pt>
                <c:pt idx="2">
                  <c:v>2011</c:v>
                </c:pt>
                <c:pt idx="3">
                  <c:v>2012E</c:v>
                </c:pt>
              </c:strCache>
            </c:strRef>
          </c:cat>
          <c:val>
            <c:numRef>
              <c:f>'[Brinks_Operating_Model_V_2.0(1).xlsx]Comp Data ---&gt;'!$D$57:$G$57</c:f>
              <c:numCache>
                <c:formatCode>0.00%</c:formatCode>
                <c:ptCount val="4"/>
                <c:pt idx="0">
                  <c:v>5.8086124401913915E-2</c:v>
                </c:pt>
                <c:pt idx="1">
                  <c:v>5.3788242831971832E-2</c:v>
                </c:pt>
                <c:pt idx="2">
                  <c:v>4.4498777506112516E-2</c:v>
                </c:pt>
                <c:pt idx="3">
                  <c:v>3.9152644960581864E-2</c:v>
                </c:pt>
              </c:numCache>
            </c:numRef>
          </c:val>
        </c:ser>
        <c:dLbls>
          <c:showLegendKey val="0"/>
          <c:showVal val="0"/>
          <c:showCatName val="0"/>
          <c:showSerName val="0"/>
          <c:showPercent val="0"/>
          <c:showBubbleSize val="0"/>
        </c:dLbls>
        <c:gapWidth val="150"/>
        <c:axId val="96199168"/>
        <c:axId val="43447360"/>
      </c:barChart>
      <c:catAx>
        <c:axId val="96199168"/>
        <c:scaling>
          <c:orientation val="minMax"/>
        </c:scaling>
        <c:delete val="0"/>
        <c:axPos val="b"/>
        <c:numFmt formatCode="General" sourceLinked="1"/>
        <c:majorTickMark val="out"/>
        <c:minorTickMark val="none"/>
        <c:tickLblPos val="nextTo"/>
        <c:txPr>
          <a:bodyPr/>
          <a:lstStyle/>
          <a:p>
            <a:pPr>
              <a:defRPr sz="1100"/>
            </a:pPr>
            <a:endParaRPr lang="en-US"/>
          </a:p>
        </c:txPr>
        <c:crossAx val="43447360"/>
        <c:crosses val="autoZero"/>
        <c:auto val="1"/>
        <c:lblAlgn val="ctr"/>
        <c:lblOffset val="100"/>
        <c:noMultiLvlLbl val="0"/>
      </c:catAx>
      <c:valAx>
        <c:axId val="43447360"/>
        <c:scaling>
          <c:orientation val="minMax"/>
          <c:min val="3.0000000000000016E-2"/>
        </c:scaling>
        <c:delete val="0"/>
        <c:axPos val="l"/>
        <c:numFmt formatCode="0.00%" sourceLinked="1"/>
        <c:majorTickMark val="out"/>
        <c:minorTickMark val="none"/>
        <c:tickLblPos val="nextTo"/>
        <c:txPr>
          <a:bodyPr/>
          <a:lstStyle/>
          <a:p>
            <a:pPr>
              <a:defRPr sz="1050" b="1"/>
            </a:pPr>
            <a:endParaRPr lang="en-US"/>
          </a:p>
        </c:txPr>
        <c:crossAx val="96199168"/>
        <c:crosses val="autoZero"/>
        <c:crossBetween val="between"/>
      </c:valAx>
    </c:plotArea>
    <c:legend>
      <c:legendPos val="b"/>
      <c:layout/>
      <c:overlay val="0"/>
      <c:txPr>
        <a:bodyPr/>
        <a:lstStyle/>
        <a:p>
          <a:pPr>
            <a:defRPr sz="16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Brink's Revenue Growth</a:t>
            </a:r>
          </a:p>
        </c:rich>
      </c:tx>
      <c:layout/>
      <c:overlay val="0"/>
    </c:title>
    <c:autoTitleDeleted val="0"/>
    <c:plotArea>
      <c:layout/>
      <c:lineChart>
        <c:grouping val="standard"/>
        <c:varyColors val="0"/>
        <c:ser>
          <c:idx val="1"/>
          <c:order val="1"/>
          <c:tx>
            <c:strRef>
              <c:f>Sheet1!$A$2</c:f>
              <c:strCache>
                <c:ptCount val="1"/>
                <c:pt idx="0">
                  <c:v>Brink's</c:v>
                </c:pt>
              </c:strCache>
            </c:strRef>
          </c:tx>
          <c:marker>
            <c:symbol val="none"/>
          </c:marker>
          <c:cat>
            <c:strRef>
              <c:f>Sheet1!$B$1:$F$1</c:f>
              <c:strCache>
                <c:ptCount val="5"/>
                <c:pt idx="0">
                  <c:v>2008</c:v>
                </c:pt>
                <c:pt idx="1">
                  <c:v>2009</c:v>
                </c:pt>
                <c:pt idx="2">
                  <c:v>2010</c:v>
                </c:pt>
                <c:pt idx="3">
                  <c:v>2011</c:v>
                </c:pt>
                <c:pt idx="4">
                  <c:v>2012E</c:v>
                </c:pt>
              </c:strCache>
            </c:strRef>
          </c:cat>
          <c:val>
            <c:numRef>
              <c:f>Sheet1!$B$2:$F$2</c:f>
              <c:numCache>
                <c:formatCode>0.0%</c:formatCode>
                <c:ptCount val="5"/>
                <c:pt idx="0">
                  <c:v>0.15684195129086526</c:v>
                </c:pt>
                <c:pt idx="1">
                  <c:v>-9.0090090090090089E-3</c:v>
                </c:pt>
                <c:pt idx="2">
                  <c:v>-4.3062200956937796E-3</c:v>
                </c:pt>
                <c:pt idx="3">
                  <c:v>0.24475412461957391</c:v>
                </c:pt>
                <c:pt idx="4">
                  <c:v>8.4822046807927383E-3</c:v>
                </c:pt>
              </c:numCache>
            </c:numRef>
          </c:val>
          <c:smooth val="0"/>
        </c:ser>
        <c:ser>
          <c:idx val="0"/>
          <c:order val="0"/>
          <c:tx>
            <c:strRef>
              <c:f>Sheet1!$A$2</c:f>
              <c:strCache>
                <c:ptCount val="1"/>
                <c:pt idx="0">
                  <c:v>Brink's</c:v>
                </c:pt>
              </c:strCache>
            </c:strRef>
          </c:tx>
          <c:spPr>
            <a:ln w="57150"/>
          </c:spPr>
          <c:marker>
            <c:symbol val="none"/>
          </c:marker>
          <c:cat>
            <c:strRef>
              <c:f>Sheet1!$B$1:$F$1</c:f>
              <c:strCache>
                <c:ptCount val="5"/>
                <c:pt idx="0">
                  <c:v>2008</c:v>
                </c:pt>
                <c:pt idx="1">
                  <c:v>2009</c:v>
                </c:pt>
                <c:pt idx="2">
                  <c:v>2010</c:v>
                </c:pt>
                <c:pt idx="3">
                  <c:v>2011</c:v>
                </c:pt>
                <c:pt idx="4">
                  <c:v>2012E</c:v>
                </c:pt>
              </c:strCache>
            </c:strRef>
          </c:cat>
          <c:val>
            <c:numRef>
              <c:f>Sheet1!$B$2:$F$2</c:f>
              <c:numCache>
                <c:formatCode>0.0%</c:formatCode>
                <c:ptCount val="5"/>
                <c:pt idx="0">
                  <c:v>0.15684195129086526</c:v>
                </c:pt>
                <c:pt idx="1">
                  <c:v>-9.0090090090090089E-3</c:v>
                </c:pt>
                <c:pt idx="2">
                  <c:v>-4.3062200956937796E-3</c:v>
                </c:pt>
                <c:pt idx="3">
                  <c:v>0.24475412461957391</c:v>
                </c:pt>
                <c:pt idx="4">
                  <c:v>8.4822046807927383E-3</c:v>
                </c:pt>
              </c:numCache>
            </c:numRef>
          </c:val>
          <c:smooth val="0"/>
        </c:ser>
        <c:dLbls>
          <c:showLegendKey val="0"/>
          <c:showVal val="0"/>
          <c:showCatName val="0"/>
          <c:showSerName val="0"/>
          <c:showPercent val="0"/>
          <c:showBubbleSize val="0"/>
        </c:dLbls>
        <c:marker val="1"/>
        <c:smooth val="0"/>
        <c:axId val="99562496"/>
        <c:axId val="96226112"/>
      </c:lineChart>
      <c:catAx>
        <c:axId val="99562496"/>
        <c:scaling>
          <c:orientation val="minMax"/>
        </c:scaling>
        <c:delete val="0"/>
        <c:axPos val="b"/>
        <c:numFmt formatCode="General" sourceLinked="0"/>
        <c:majorTickMark val="out"/>
        <c:minorTickMark val="none"/>
        <c:tickLblPos val="nextTo"/>
        <c:txPr>
          <a:bodyPr/>
          <a:lstStyle/>
          <a:p>
            <a:pPr>
              <a:defRPr sz="1400" b="1"/>
            </a:pPr>
            <a:endParaRPr lang="en-US"/>
          </a:p>
        </c:txPr>
        <c:crossAx val="96226112"/>
        <c:crosses val="autoZero"/>
        <c:auto val="1"/>
        <c:lblAlgn val="ctr"/>
        <c:lblOffset val="100"/>
        <c:noMultiLvlLbl val="0"/>
      </c:catAx>
      <c:valAx>
        <c:axId val="96226112"/>
        <c:scaling>
          <c:orientation val="minMax"/>
        </c:scaling>
        <c:delete val="0"/>
        <c:axPos val="l"/>
        <c:majorGridlines/>
        <c:numFmt formatCode="0.0%" sourceLinked="1"/>
        <c:majorTickMark val="out"/>
        <c:minorTickMark val="none"/>
        <c:tickLblPos val="nextTo"/>
        <c:txPr>
          <a:bodyPr/>
          <a:lstStyle/>
          <a:p>
            <a:pPr>
              <a:defRPr sz="1400" b="1"/>
            </a:pPr>
            <a:endParaRPr lang="en-US"/>
          </a:p>
        </c:txPr>
        <c:crossAx val="99562496"/>
        <c:crosses val="autoZero"/>
        <c:crossBetween val="between"/>
      </c:valAx>
    </c:plotArea>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Brink's Adjusted Revenue Growth</a:t>
            </a:r>
          </a:p>
        </c:rich>
      </c:tx>
      <c:layout/>
      <c:overlay val="0"/>
      <c:spPr>
        <a:solidFill>
          <a:schemeClr val="bg1"/>
        </a:solidFill>
      </c:spPr>
    </c:title>
    <c:autoTitleDeleted val="0"/>
    <c:plotArea>
      <c:layout/>
      <c:lineChart>
        <c:grouping val="standard"/>
        <c:varyColors val="0"/>
        <c:ser>
          <c:idx val="0"/>
          <c:order val="0"/>
          <c:tx>
            <c:strRef>
              <c:f>Sheet1!$A$3</c:f>
              <c:strCache>
                <c:ptCount val="1"/>
                <c:pt idx="0">
                  <c:v>Brink's Adjusted</c:v>
                </c:pt>
              </c:strCache>
            </c:strRef>
          </c:tx>
          <c:spPr>
            <a:ln w="57150"/>
          </c:spPr>
          <c:marker>
            <c:symbol val="none"/>
          </c:marker>
          <c:cat>
            <c:strRef>
              <c:f>Sheet1!$B$1:$F$1</c:f>
              <c:strCache>
                <c:ptCount val="5"/>
                <c:pt idx="0">
                  <c:v>2008</c:v>
                </c:pt>
                <c:pt idx="1">
                  <c:v>2009</c:v>
                </c:pt>
                <c:pt idx="2">
                  <c:v>2010</c:v>
                </c:pt>
                <c:pt idx="3">
                  <c:v>2011</c:v>
                </c:pt>
                <c:pt idx="4">
                  <c:v>2012E</c:v>
                </c:pt>
              </c:strCache>
            </c:strRef>
          </c:cat>
          <c:val>
            <c:numRef>
              <c:f>Sheet1!$B$3:$F$3</c:f>
              <c:numCache>
                <c:formatCode>0.0%</c:formatCode>
                <c:ptCount val="5"/>
                <c:pt idx="0">
                  <c:v>0.15684195129086526</c:v>
                </c:pt>
                <c:pt idx="1">
                  <c:v>-9.0090090090090089E-3</c:v>
                </c:pt>
                <c:pt idx="2">
                  <c:v>-4.3062200956937796E-3</c:v>
                </c:pt>
                <c:pt idx="3" formatCode="0.00%">
                  <c:v>0.106</c:v>
                </c:pt>
                <c:pt idx="4">
                  <c:v>8.4822046807927383E-3</c:v>
                </c:pt>
              </c:numCache>
            </c:numRef>
          </c:val>
          <c:smooth val="0"/>
        </c:ser>
        <c:dLbls>
          <c:showLegendKey val="0"/>
          <c:showVal val="0"/>
          <c:showCatName val="0"/>
          <c:showSerName val="0"/>
          <c:showPercent val="0"/>
          <c:showBubbleSize val="0"/>
        </c:dLbls>
        <c:marker val="1"/>
        <c:smooth val="0"/>
        <c:axId val="99563008"/>
        <c:axId val="96227840"/>
      </c:lineChart>
      <c:catAx>
        <c:axId val="99563008"/>
        <c:scaling>
          <c:orientation val="minMax"/>
        </c:scaling>
        <c:delete val="0"/>
        <c:axPos val="b"/>
        <c:numFmt formatCode="General" sourceLinked="0"/>
        <c:majorTickMark val="out"/>
        <c:minorTickMark val="none"/>
        <c:tickLblPos val="nextTo"/>
        <c:txPr>
          <a:bodyPr/>
          <a:lstStyle/>
          <a:p>
            <a:pPr>
              <a:defRPr sz="1400" b="1"/>
            </a:pPr>
            <a:endParaRPr lang="en-US"/>
          </a:p>
        </c:txPr>
        <c:crossAx val="96227840"/>
        <c:crosses val="autoZero"/>
        <c:auto val="1"/>
        <c:lblAlgn val="ctr"/>
        <c:lblOffset val="100"/>
        <c:noMultiLvlLbl val="0"/>
      </c:catAx>
      <c:valAx>
        <c:axId val="96227840"/>
        <c:scaling>
          <c:orientation val="minMax"/>
          <c:max val="0.30000000000000016"/>
          <c:min val="-0.05"/>
        </c:scaling>
        <c:delete val="0"/>
        <c:axPos val="l"/>
        <c:majorGridlines/>
        <c:numFmt formatCode="0.0%" sourceLinked="1"/>
        <c:majorTickMark val="out"/>
        <c:minorTickMark val="none"/>
        <c:tickLblPos val="nextTo"/>
        <c:txPr>
          <a:bodyPr/>
          <a:lstStyle/>
          <a:p>
            <a:pPr>
              <a:defRPr sz="1400" b="1"/>
            </a:pPr>
            <a:endParaRPr lang="en-US"/>
          </a:p>
        </c:txPr>
        <c:crossAx val="99563008"/>
        <c:crosses val="autoZero"/>
        <c:crossBetween val="between"/>
        <c:majorUnit val="0.05"/>
      </c:valAx>
    </c:plotArea>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COGS</a:t>
            </a:r>
            <a:r>
              <a:rPr lang="en-US" sz="2400" baseline="0" dirty="0" smtClean="0"/>
              <a:t> as a % of Revenue</a:t>
            </a:r>
            <a:endParaRPr lang="en-US" sz="2400" dirty="0"/>
          </a:p>
        </c:rich>
      </c:tx>
      <c:layout>
        <c:manualLayout>
          <c:xMode val="edge"/>
          <c:yMode val="edge"/>
          <c:x val="0.29422414703924343"/>
          <c:y val="1.5625E-2"/>
        </c:manualLayout>
      </c:layout>
      <c:overlay val="0"/>
    </c:title>
    <c:autoTitleDeleted val="0"/>
    <c:plotArea>
      <c:layout/>
      <c:barChart>
        <c:barDir val="col"/>
        <c:grouping val="clustered"/>
        <c:varyColors val="0"/>
        <c:ser>
          <c:idx val="0"/>
          <c:order val="0"/>
          <c:spPr>
            <a:scene3d>
              <a:camera prst="orthographicFront"/>
              <a:lightRig rig="threePt" dir="t"/>
            </a:scene3d>
            <a:sp3d prstMaterial="matte">
              <a:bevelT w="127000" h="63500"/>
            </a:sp3d>
          </c:spPr>
          <c:invertIfNegative val="0"/>
          <c:cat>
            <c:numRef>
              <c:f>'Operating Model'!$D$6:$G$6</c:f>
              <c:numCache>
                <c:formatCode>General</c:formatCode>
                <c:ptCount val="4"/>
                <c:pt idx="0">
                  <c:v>2008</c:v>
                </c:pt>
                <c:pt idx="1">
                  <c:v>2009</c:v>
                </c:pt>
                <c:pt idx="2">
                  <c:v>2010</c:v>
                </c:pt>
                <c:pt idx="3">
                  <c:v>2011</c:v>
                </c:pt>
              </c:numCache>
            </c:numRef>
          </c:cat>
          <c:val>
            <c:numRef>
              <c:f>'Operating Model'!$D$26:$G$26</c:f>
              <c:numCache>
                <c:formatCode>0.00%</c:formatCode>
                <c:ptCount val="4"/>
                <c:pt idx="0">
                  <c:v>0.79187608661292852</c:v>
                </c:pt>
                <c:pt idx="1">
                  <c:v>0.80845295055821376</c:v>
                </c:pt>
                <c:pt idx="2">
                  <c:v>0.81255806503283656</c:v>
                </c:pt>
                <c:pt idx="3">
                  <c:v>0.81696049414489835</c:v>
                </c:pt>
              </c:numCache>
            </c:numRef>
          </c:val>
        </c:ser>
        <c:dLbls>
          <c:showLegendKey val="0"/>
          <c:showVal val="0"/>
          <c:showCatName val="0"/>
          <c:showSerName val="0"/>
          <c:showPercent val="0"/>
          <c:showBubbleSize val="0"/>
        </c:dLbls>
        <c:gapWidth val="150"/>
        <c:axId val="126816768"/>
        <c:axId val="90439680"/>
      </c:barChart>
      <c:catAx>
        <c:axId val="126816768"/>
        <c:scaling>
          <c:orientation val="minMax"/>
        </c:scaling>
        <c:delete val="0"/>
        <c:axPos val="b"/>
        <c:numFmt formatCode="General" sourceLinked="1"/>
        <c:majorTickMark val="out"/>
        <c:minorTickMark val="none"/>
        <c:tickLblPos val="nextTo"/>
        <c:txPr>
          <a:bodyPr/>
          <a:lstStyle/>
          <a:p>
            <a:pPr>
              <a:defRPr sz="1200" b="1"/>
            </a:pPr>
            <a:endParaRPr lang="en-US"/>
          </a:p>
        </c:txPr>
        <c:crossAx val="90439680"/>
        <c:crosses val="autoZero"/>
        <c:auto val="1"/>
        <c:lblAlgn val="ctr"/>
        <c:lblOffset val="100"/>
        <c:noMultiLvlLbl val="0"/>
      </c:catAx>
      <c:valAx>
        <c:axId val="90439680"/>
        <c:scaling>
          <c:orientation val="minMax"/>
        </c:scaling>
        <c:delete val="0"/>
        <c:axPos val="l"/>
        <c:majorGridlines/>
        <c:numFmt formatCode="0.00%" sourceLinked="1"/>
        <c:majorTickMark val="out"/>
        <c:minorTickMark val="none"/>
        <c:tickLblPos val="nextTo"/>
        <c:txPr>
          <a:bodyPr/>
          <a:lstStyle/>
          <a:p>
            <a:pPr>
              <a:defRPr sz="1200" b="1"/>
            </a:pPr>
            <a:endParaRPr lang="en-US"/>
          </a:p>
        </c:txPr>
        <c:crossAx val="12681676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430090306508332"/>
          <c:y val="1.8518518518518528E-2"/>
        </c:manualLayout>
      </c:layout>
      <c:overlay val="0"/>
      <c:txPr>
        <a:bodyPr/>
        <a:lstStyle/>
        <a:p>
          <a:pPr>
            <a:defRPr sz="2400"/>
          </a:pPr>
          <a:endParaRPr lang="en-US"/>
        </a:p>
      </c:txPr>
    </c:title>
    <c:autoTitleDeleted val="0"/>
    <c:plotArea>
      <c:layout>
        <c:manualLayout>
          <c:layoutTarget val="inner"/>
          <c:xMode val="edge"/>
          <c:yMode val="edge"/>
          <c:x val="0.12703018372703431"/>
          <c:y val="0.19480351414406533"/>
          <c:w val="0.83615958892985154"/>
          <c:h val="0.68921660834062359"/>
        </c:manualLayout>
      </c:layout>
      <c:lineChart>
        <c:grouping val="standard"/>
        <c:varyColors val="0"/>
        <c:ser>
          <c:idx val="0"/>
          <c:order val="0"/>
          <c:tx>
            <c:strRef>
              <c:f>'Operating Model'!$A$29</c:f>
              <c:strCache>
                <c:ptCount val="1"/>
                <c:pt idx="0">
                  <c:v>Gross Margin</c:v>
                </c:pt>
              </c:strCache>
            </c:strRef>
          </c:tx>
          <c:spPr>
            <a:ln w="57150"/>
          </c:spPr>
          <c:marker>
            <c:symbol val="none"/>
          </c:marker>
          <c:cat>
            <c:numRef>
              <c:f>'Operating Model'!$D$6:$G$6</c:f>
              <c:numCache>
                <c:formatCode>General</c:formatCode>
                <c:ptCount val="4"/>
                <c:pt idx="0">
                  <c:v>2008</c:v>
                </c:pt>
                <c:pt idx="1">
                  <c:v>2009</c:v>
                </c:pt>
                <c:pt idx="2">
                  <c:v>2010</c:v>
                </c:pt>
                <c:pt idx="3">
                  <c:v>2011</c:v>
                </c:pt>
              </c:numCache>
            </c:numRef>
          </c:cat>
          <c:val>
            <c:numRef>
              <c:f>'Operating Model'!$D$29:$G$29</c:f>
              <c:numCache>
                <c:formatCode>0.00%</c:formatCode>
                <c:ptCount val="4"/>
                <c:pt idx="0">
                  <c:v>0.20812391338707129</c:v>
                </c:pt>
                <c:pt idx="1">
                  <c:v>0.19154704944178641</c:v>
                </c:pt>
                <c:pt idx="2">
                  <c:v>0.1874419349671636</c:v>
                </c:pt>
                <c:pt idx="3">
                  <c:v>0.18303950585510248</c:v>
                </c:pt>
              </c:numCache>
            </c:numRef>
          </c:val>
          <c:smooth val="0"/>
        </c:ser>
        <c:dLbls>
          <c:showLegendKey val="0"/>
          <c:showVal val="0"/>
          <c:showCatName val="0"/>
          <c:showSerName val="0"/>
          <c:showPercent val="0"/>
          <c:showBubbleSize val="0"/>
        </c:dLbls>
        <c:marker val="1"/>
        <c:smooth val="0"/>
        <c:axId val="126817280"/>
        <c:axId val="90441408"/>
      </c:lineChart>
      <c:catAx>
        <c:axId val="126817280"/>
        <c:scaling>
          <c:orientation val="minMax"/>
        </c:scaling>
        <c:delete val="0"/>
        <c:axPos val="b"/>
        <c:numFmt formatCode="General" sourceLinked="1"/>
        <c:majorTickMark val="out"/>
        <c:minorTickMark val="none"/>
        <c:tickLblPos val="nextTo"/>
        <c:txPr>
          <a:bodyPr/>
          <a:lstStyle/>
          <a:p>
            <a:pPr>
              <a:defRPr sz="1200" b="1"/>
            </a:pPr>
            <a:endParaRPr lang="en-US"/>
          </a:p>
        </c:txPr>
        <c:crossAx val="90441408"/>
        <c:crosses val="autoZero"/>
        <c:auto val="1"/>
        <c:lblAlgn val="ctr"/>
        <c:lblOffset val="100"/>
        <c:noMultiLvlLbl val="0"/>
      </c:catAx>
      <c:valAx>
        <c:axId val="90441408"/>
        <c:scaling>
          <c:orientation val="minMax"/>
        </c:scaling>
        <c:delete val="0"/>
        <c:axPos val="l"/>
        <c:majorGridlines/>
        <c:numFmt formatCode="0.00%" sourceLinked="1"/>
        <c:majorTickMark val="out"/>
        <c:minorTickMark val="none"/>
        <c:tickLblPos val="nextTo"/>
        <c:txPr>
          <a:bodyPr/>
          <a:lstStyle/>
          <a:p>
            <a:pPr>
              <a:defRPr sz="1200" b="1"/>
            </a:pPr>
            <a:endParaRPr lang="en-US"/>
          </a:p>
        </c:txPr>
        <c:crossAx val="126817280"/>
        <c:crosses val="autoZero"/>
        <c:crossBetween val="between"/>
        <c:majorUnit val="1.0000000000000005E-2"/>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7874367068228"/>
          <c:y val="0"/>
        </c:manualLayout>
      </c:layout>
      <c:overlay val="0"/>
      <c:txPr>
        <a:bodyPr/>
        <a:lstStyle/>
        <a:p>
          <a:pPr>
            <a:defRPr sz="2400"/>
          </a:pPr>
          <a:endParaRPr lang="en-US"/>
        </a:p>
      </c:txPr>
    </c:title>
    <c:autoTitleDeleted val="0"/>
    <c:plotArea>
      <c:layout>
        <c:manualLayout>
          <c:layoutTarget val="inner"/>
          <c:xMode val="edge"/>
          <c:yMode val="edge"/>
          <c:x val="0.12703018372703431"/>
          <c:y val="0.19480351414406533"/>
          <c:w val="0.83615958892985154"/>
          <c:h val="0.68921660834062359"/>
        </c:manualLayout>
      </c:layout>
      <c:lineChart>
        <c:grouping val="standard"/>
        <c:varyColors val="0"/>
        <c:ser>
          <c:idx val="0"/>
          <c:order val="0"/>
          <c:tx>
            <c:strRef>
              <c:f>'Operating Model'!$A$47</c:f>
              <c:strCache>
                <c:ptCount val="1"/>
                <c:pt idx="0">
                  <c:v>EBIT Margin</c:v>
                </c:pt>
              </c:strCache>
            </c:strRef>
          </c:tx>
          <c:spPr>
            <a:ln w="57150"/>
          </c:spPr>
          <c:marker>
            <c:symbol val="none"/>
          </c:marker>
          <c:cat>
            <c:numRef>
              <c:f>'Operating Model'!$D$6:$G$6</c:f>
              <c:numCache>
                <c:formatCode>General</c:formatCode>
                <c:ptCount val="4"/>
                <c:pt idx="0">
                  <c:v>2008</c:v>
                </c:pt>
                <c:pt idx="1">
                  <c:v>2009</c:v>
                </c:pt>
                <c:pt idx="2">
                  <c:v>2010</c:v>
                </c:pt>
                <c:pt idx="3">
                  <c:v>2011</c:v>
                </c:pt>
              </c:numCache>
            </c:numRef>
          </c:cat>
          <c:val>
            <c:numRef>
              <c:f>'Operating Model'!$D$47:$G$47</c:f>
              <c:numCache>
                <c:formatCode>0.00%</c:formatCode>
                <c:ptCount val="4"/>
                <c:pt idx="0">
                  <c:v>7.3083609925715276E-2</c:v>
                </c:pt>
                <c:pt idx="1">
                  <c:v>5.8086124401913915E-2</c:v>
                </c:pt>
                <c:pt idx="2">
                  <c:v>5.3788242831971832E-2</c:v>
                </c:pt>
                <c:pt idx="3">
                  <c:v>4.4498777506112516E-2</c:v>
                </c:pt>
              </c:numCache>
            </c:numRef>
          </c:val>
          <c:smooth val="0"/>
        </c:ser>
        <c:dLbls>
          <c:showLegendKey val="0"/>
          <c:showVal val="0"/>
          <c:showCatName val="0"/>
          <c:showSerName val="0"/>
          <c:showPercent val="0"/>
          <c:showBubbleSize val="0"/>
        </c:dLbls>
        <c:marker val="1"/>
        <c:smooth val="0"/>
        <c:axId val="126817792"/>
        <c:axId val="90443136"/>
      </c:lineChart>
      <c:catAx>
        <c:axId val="126817792"/>
        <c:scaling>
          <c:orientation val="minMax"/>
        </c:scaling>
        <c:delete val="0"/>
        <c:axPos val="b"/>
        <c:numFmt formatCode="General" sourceLinked="1"/>
        <c:majorTickMark val="out"/>
        <c:minorTickMark val="none"/>
        <c:tickLblPos val="nextTo"/>
        <c:txPr>
          <a:bodyPr/>
          <a:lstStyle/>
          <a:p>
            <a:pPr>
              <a:defRPr sz="1200" b="1"/>
            </a:pPr>
            <a:endParaRPr lang="en-US"/>
          </a:p>
        </c:txPr>
        <c:crossAx val="90443136"/>
        <c:crosses val="autoZero"/>
        <c:auto val="1"/>
        <c:lblAlgn val="ctr"/>
        <c:lblOffset val="100"/>
        <c:noMultiLvlLbl val="0"/>
      </c:catAx>
      <c:valAx>
        <c:axId val="90443136"/>
        <c:scaling>
          <c:orientation val="minMax"/>
        </c:scaling>
        <c:delete val="0"/>
        <c:axPos val="l"/>
        <c:majorGridlines/>
        <c:numFmt formatCode="0.00%" sourceLinked="1"/>
        <c:majorTickMark val="out"/>
        <c:minorTickMark val="none"/>
        <c:tickLblPos val="nextTo"/>
        <c:txPr>
          <a:bodyPr/>
          <a:lstStyle/>
          <a:p>
            <a:pPr>
              <a:defRPr sz="1200" b="1"/>
            </a:pPr>
            <a:endParaRPr lang="en-US"/>
          </a:p>
        </c:txPr>
        <c:crossAx val="12681779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D551E8A9-9166-4538-A6C4-6453A5C8F5E3}">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Business Description</a:t>
          </a:r>
          <a:endParaRPr lang="en-US" sz="1200" b="1" dirty="0"/>
        </a:p>
      </dgm:t>
    </dgm:pt>
    <dgm:pt modelId="{4B1C2FF3-D958-4AC0-A382-67F016865869}" type="parTrans" cxnId="{56484FF6-DE8B-4D34-8B5F-0A85703A160F}">
      <dgm:prSet/>
      <dgm:spPr/>
      <dgm:t>
        <a:bodyPr/>
        <a:lstStyle/>
        <a:p>
          <a:endParaRPr lang="en-US"/>
        </a:p>
      </dgm:t>
    </dgm:pt>
    <dgm:pt modelId="{3D1ED198-33C9-424D-8180-882F744700A0}" type="sibTrans" cxnId="{56484FF6-DE8B-4D34-8B5F-0A85703A160F}">
      <dgm:prSet/>
      <dgm:spPr/>
      <dgm:t>
        <a:bodyPr/>
        <a:lstStyle/>
        <a:p>
          <a:endParaRPr lang="en-US" dirty="0"/>
        </a:p>
      </dgm:t>
    </dgm:pt>
    <dgm:pt modelId="{D52DAB43-7BF8-42B7-A11C-8C46E8AED051}">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Industry Overview</a:t>
          </a:r>
          <a:endParaRPr lang="en-US" sz="1200" dirty="0"/>
        </a:p>
      </dgm:t>
    </dgm:pt>
    <dgm:pt modelId="{CC0D1D00-7146-4FC1-835D-AF7384DFFF00}" type="parTrans" cxnId="{2CB4818F-7D11-4AFC-93F0-0A8DF7E64297}">
      <dgm:prSet/>
      <dgm:spPr/>
      <dgm:t>
        <a:bodyPr/>
        <a:lstStyle/>
        <a:p>
          <a:endParaRPr lang="en-US"/>
        </a:p>
      </dgm:t>
    </dgm:pt>
    <dgm:pt modelId="{B5C0B04C-6AB7-45D3-A949-035ADD0A0BDB}" type="sibTrans" cxnId="{2CB4818F-7D11-4AFC-93F0-0A8DF7E64297}">
      <dgm:prSet/>
      <dgm:spPr/>
      <dgm:t>
        <a:bodyPr/>
        <a:lstStyle/>
        <a:p>
          <a:endParaRPr lang="en-US" dirty="0"/>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Competitor Analysis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A6D3F4AE-1C58-4328-BF26-F3721618F704}" type="pres">
      <dgm:prSet presAssocID="{D551E8A9-9166-4538-A6C4-6453A5C8F5E3}" presName="node" presStyleLbl="node1" presStyleIdx="0" presStyleCnt="3">
        <dgm:presLayoutVars>
          <dgm:bulletEnabled val="1"/>
        </dgm:presLayoutVars>
      </dgm:prSet>
      <dgm:spPr/>
      <dgm:t>
        <a:bodyPr/>
        <a:lstStyle/>
        <a:p>
          <a:endParaRPr lang="en-US"/>
        </a:p>
      </dgm:t>
    </dgm:pt>
    <dgm:pt modelId="{938AD37E-9AF0-4001-A359-F65689569F2B}" type="pres">
      <dgm:prSet presAssocID="{3D1ED198-33C9-424D-8180-882F744700A0}" presName="sibTrans" presStyleLbl="sibTrans2D1" presStyleIdx="0" presStyleCnt="2"/>
      <dgm:spPr/>
      <dgm:t>
        <a:bodyPr/>
        <a:lstStyle/>
        <a:p>
          <a:endParaRPr lang="en-US"/>
        </a:p>
      </dgm:t>
    </dgm:pt>
    <dgm:pt modelId="{36686C85-FEB6-4516-B67C-B9A29F9EE269}" type="pres">
      <dgm:prSet presAssocID="{3D1ED198-33C9-424D-8180-882F744700A0}" presName="connectorText" presStyleLbl="sibTrans2D1" presStyleIdx="0" presStyleCnt="2"/>
      <dgm:spPr/>
      <dgm:t>
        <a:bodyPr/>
        <a:lstStyle/>
        <a:p>
          <a:endParaRPr lang="en-US"/>
        </a:p>
      </dgm:t>
    </dgm:pt>
    <dgm:pt modelId="{DBAA6D57-55AB-4259-811C-988E432B52C7}" type="pres">
      <dgm:prSet presAssocID="{D52DAB43-7BF8-42B7-A11C-8C46E8AED051}" presName="node" presStyleLbl="node1" presStyleIdx="1" presStyleCnt="3">
        <dgm:presLayoutVars>
          <dgm:bulletEnabled val="1"/>
        </dgm:presLayoutVars>
      </dgm:prSet>
      <dgm:spPr/>
      <dgm:t>
        <a:bodyPr/>
        <a:lstStyle/>
        <a:p>
          <a:endParaRPr lang="en-US"/>
        </a:p>
      </dgm:t>
    </dgm:pt>
    <dgm:pt modelId="{86505BAF-3CC0-4B22-8732-2A04FCE900E4}" type="pres">
      <dgm:prSet presAssocID="{B5C0B04C-6AB7-45D3-A949-035ADD0A0BDB}" presName="sibTrans" presStyleLbl="sibTrans2D1" presStyleIdx="1" presStyleCnt="2"/>
      <dgm:spPr/>
      <dgm:t>
        <a:bodyPr/>
        <a:lstStyle/>
        <a:p>
          <a:endParaRPr lang="en-US"/>
        </a:p>
      </dgm:t>
    </dgm:pt>
    <dgm:pt modelId="{93C55339-50A0-41AF-9C9C-969BC2DEF70A}" type="pres">
      <dgm:prSet presAssocID="{B5C0B04C-6AB7-45D3-A949-035ADD0A0BDB}" presName="connectorText" presStyleLbl="sibTrans2D1" presStyleIdx="1" presStyleCnt="2"/>
      <dgm:spPr/>
      <dgm:t>
        <a:bodyPr/>
        <a:lstStyle/>
        <a:p>
          <a:endParaRPr lang="en-US"/>
        </a:p>
      </dgm:t>
    </dgm:pt>
    <dgm:pt modelId="{622F3617-DCC8-492C-933E-5452D2F730D8}" type="pres">
      <dgm:prSet presAssocID="{E178F330-0236-4751-8914-96350DBD1852}" presName="node" presStyleLbl="node1" presStyleIdx="2" presStyleCnt="3">
        <dgm:presLayoutVars>
          <dgm:bulletEnabled val="1"/>
        </dgm:presLayoutVars>
      </dgm:prSet>
      <dgm:spPr/>
      <dgm:t>
        <a:bodyPr/>
        <a:lstStyle/>
        <a:p>
          <a:endParaRPr lang="en-US"/>
        </a:p>
      </dgm:t>
    </dgm:pt>
  </dgm:ptLst>
  <dgm:cxnLst>
    <dgm:cxn modelId="{BFDC4791-FAF9-4D92-8108-CE75AC6CBD15}" type="presOf" srcId="{B5C0B04C-6AB7-45D3-A949-035ADD0A0BDB}" destId="{93C55339-50A0-41AF-9C9C-969BC2DEF70A}" srcOrd="1" destOrd="0" presId="urn:microsoft.com/office/officeart/2005/8/layout/process1"/>
    <dgm:cxn modelId="{272873E1-4683-4D53-802F-7D2CC8F0BB46}" type="presOf" srcId="{D551E8A9-9166-4538-A6C4-6453A5C8F5E3}" destId="{A6D3F4AE-1C58-4328-BF26-F3721618F704}" srcOrd="0" destOrd="0" presId="urn:microsoft.com/office/officeart/2005/8/layout/process1"/>
    <dgm:cxn modelId="{7346F8CD-9BAD-466B-8506-DC70E1B87B01}" type="presOf" srcId="{B5C0B04C-6AB7-45D3-A949-035ADD0A0BDB}" destId="{86505BAF-3CC0-4B22-8732-2A04FCE900E4}" srcOrd="0" destOrd="0" presId="urn:microsoft.com/office/officeart/2005/8/layout/process1"/>
    <dgm:cxn modelId="{F7FBEB52-AF87-48B6-83FE-6557A4C9DBDA}" srcId="{0E501B49-7B2E-4190-A317-4E816AB7F048}" destId="{E178F330-0236-4751-8914-96350DBD1852}" srcOrd="2" destOrd="0" parTransId="{F1EF3242-590D-4419-93EF-DAC15E2D3D02}" sibTransId="{42C04D36-2155-4FAC-A748-2992688EA110}"/>
    <dgm:cxn modelId="{A3CEC67C-D5A8-40C1-8C56-797F0DC4E4A8}" type="presOf" srcId="{3D1ED198-33C9-424D-8180-882F744700A0}" destId="{36686C85-FEB6-4516-B67C-B9A29F9EE269}" srcOrd="1" destOrd="0" presId="urn:microsoft.com/office/officeart/2005/8/layout/process1"/>
    <dgm:cxn modelId="{56484FF6-DE8B-4D34-8B5F-0A85703A160F}" srcId="{0E501B49-7B2E-4190-A317-4E816AB7F048}" destId="{D551E8A9-9166-4538-A6C4-6453A5C8F5E3}" srcOrd="0" destOrd="0" parTransId="{4B1C2FF3-D958-4AC0-A382-67F016865869}" sibTransId="{3D1ED198-33C9-424D-8180-882F744700A0}"/>
    <dgm:cxn modelId="{C8134138-B96E-4990-A6C8-BB75A8480DA0}" type="presOf" srcId="{D52DAB43-7BF8-42B7-A11C-8C46E8AED051}" destId="{DBAA6D57-55AB-4259-811C-988E432B52C7}" srcOrd="0" destOrd="0" presId="urn:microsoft.com/office/officeart/2005/8/layout/process1"/>
    <dgm:cxn modelId="{3D338649-9CBC-40E2-B399-0DC4E414AF0A}" type="presOf" srcId="{0E501B49-7B2E-4190-A317-4E816AB7F048}" destId="{8BCCF54B-C383-46EC-8A34-65869ABBE2D6}" srcOrd="0" destOrd="0" presId="urn:microsoft.com/office/officeart/2005/8/layout/process1"/>
    <dgm:cxn modelId="{2CB4818F-7D11-4AFC-93F0-0A8DF7E64297}" srcId="{0E501B49-7B2E-4190-A317-4E816AB7F048}" destId="{D52DAB43-7BF8-42B7-A11C-8C46E8AED051}" srcOrd="1" destOrd="0" parTransId="{CC0D1D00-7146-4FC1-835D-AF7384DFFF00}" sibTransId="{B5C0B04C-6AB7-45D3-A949-035ADD0A0BDB}"/>
    <dgm:cxn modelId="{A4605FD3-7667-42EE-B794-D57E3011298E}" type="presOf" srcId="{E178F330-0236-4751-8914-96350DBD1852}" destId="{622F3617-DCC8-492C-933E-5452D2F730D8}" srcOrd="0" destOrd="0" presId="urn:microsoft.com/office/officeart/2005/8/layout/process1"/>
    <dgm:cxn modelId="{A6EAF513-32FE-41AE-8E0A-5AC23C4961DA}" type="presOf" srcId="{3D1ED198-33C9-424D-8180-882F744700A0}" destId="{938AD37E-9AF0-4001-A359-F65689569F2B}" srcOrd="0" destOrd="0" presId="urn:microsoft.com/office/officeart/2005/8/layout/process1"/>
    <dgm:cxn modelId="{727810CE-7935-4741-8C25-FE84A6EAD89B}" type="presParOf" srcId="{8BCCF54B-C383-46EC-8A34-65869ABBE2D6}" destId="{A6D3F4AE-1C58-4328-BF26-F3721618F704}" srcOrd="0" destOrd="0" presId="urn:microsoft.com/office/officeart/2005/8/layout/process1"/>
    <dgm:cxn modelId="{9EED3874-30BD-4CDD-9A7E-0B70A075C71C}" type="presParOf" srcId="{8BCCF54B-C383-46EC-8A34-65869ABBE2D6}" destId="{938AD37E-9AF0-4001-A359-F65689569F2B}" srcOrd="1" destOrd="0" presId="urn:microsoft.com/office/officeart/2005/8/layout/process1"/>
    <dgm:cxn modelId="{5A49106C-20BA-4358-A0FD-8AFD526C1A64}" type="presParOf" srcId="{938AD37E-9AF0-4001-A359-F65689569F2B}" destId="{36686C85-FEB6-4516-B67C-B9A29F9EE269}" srcOrd="0" destOrd="0" presId="urn:microsoft.com/office/officeart/2005/8/layout/process1"/>
    <dgm:cxn modelId="{E47813DB-3275-4321-B2B3-6D0FB5BB69CC}" type="presParOf" srcId="{8BCCF54B-C383-46EC-8A34-65869ABBE2D6}" destId="{DBAA6D57-55AB-4259-811C-988E432B52C7}" srcOrd="2" destOrd="0" presId="urn:microsoft.com/office/officeart/2005/8/layout/process1"/>
    <dgm:cxn modelId="{9DEA548D-A03F-4080-A485-22CB613C7C8F}" type="presParOf" srcId="{8BCCF54B-C383-46EC-8A34-65869ABBE2D6}" destId="{86505BAF-3CC0-4B22-8732-2A04FCE900E4}" srcOrd="3" destOrd="0" presId="urn:microsoft.com/office/officeart/2005/8/layout/process1"/>
    <dgm:cxn modelId="{1D840CA8-5F62-4E0E-B7D2-F3E2F5C77D84}" type="presParOf" srcId="{86505BAF-3CC0-4B22-8732-2A04FCE900E4}" destId="{93C55339-50A0-41AF-9C9C-969BC2DEF70A}" srcOrd="0" destOrd="0" presId="urn:microsoft.com/office/officeart/2005/8/layout/process1"/>
    <dgm:cxn modelId="{0D8B2FF6-DAAB-40F8-B676-1204639EFED1}" type="presParOf" srcId="{8BCCF54B-C383-46EC-8A34-65869ABBE2D6}" destId="{622F3617-DCC8-492C-933E-5452D2F730D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Financial Statements</a:t>
          </a:r>
          <a:endParaRPr lang="en-US" sz="1200" b="1"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Valuation</a:t>
          </a:r>
          <a:endParaRPr lang="en-US" sz="1200" b="0"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0DF4D720-4A02-47A8-AD96-E6DCD2A00D85}" type="presOf" srcId="{0E501B49-7B2E-4190-A317-4E816AB7F048}" destId="{8BCCF54B-C383-46EC-8A34-65869ABBE2D6}" srcOrd="0" destOrd="0" presId="urn:microsoft.com/office/officeart/2005/8/layout/process1"/>
    <dgm:cxn modelId="{F7FBEB52-AF87-48B6-83FE-6557A4C9DBDA}" srcId="{0E501B49-7B2E-4190-A317-4E816AB7F048}" destId="{E178F330-0236-4751-8914-96350DBD1852}" srcOrd="0" destOrd="0" parTransId="{F1EF3242-590D-4419-93EF-DAC15E2D3D02}" sibTransId="{42C04D36-2155-4FAC-A748-2992688EA110}"/>
    <dgm:cxn modelId="{150F5175-0E23-49E9-9358-451843DAD56D}" type="presOf" srcId="{42C04D36-2155-4FAC-A748-2992688EA110}" destId="{E084E0BC-F2D0-40B7-9244-4FDEE8B32444}" srcOrd="1" destOrd="0" presId="urn:microsoft.com/office/officeart/2005/8/layout/process1"/>
    <dgm:cxn modelId="{C4122F73-F3C4-4A49-8135-AD16A2505146}" type="presOf" srcId="{E178F330-0236-4751-8914-96350DBD1852}" destId="{622F3617-DCC8-492C-933E-5452D2F730D8}" srcOrd="0" destOrd="0" presId="urn:microsoft.com/office/officeart/2005/8/layout/process1"/>
    <dgm:cxn modelId="{55C69F78-AA2C-42E2-A653-1AC13E30F4D6}" type="presOf" srcId="{42C04D36-2155-4FAC-A748-2992688EA110}" destId="{E6F8EA14-6F5C-4C2F-A174-CC29A28F8AFD}" srcOrd="0" destOrd="0" presId="urn:microsoft.com/office/officeart/2005/8/layout/process1"/>
    <dgm:cxn modelId="{72BF4772-D9C7-4730-9813-E96B8E1CC533}" type="presOf" srcId="{77AF7858-1AC1-43E3-A8C8-A642385C0316}" destId="{616998CB-74C8-41A1-95AA-4B8908EBA96A}" srcOrd="0"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A9138246-0E43-4185-B500-BACBFFEF4049}" type="presParOf" srcId="{8BCCF54B-C383-46EC-8A34-65869ABBE2D6}" destId="{622F3617-DCC8-492C-933E-5452D2F730D8}" srcOrd="0" destOrd="0" presId="urn:microsoft.com/office/officeart/2005/8/layout/process1"/>
    <dgm:cxn modelId="{727D4CE5-E42D-442A-AAF6-1DAF7B7B6FA8}" type="presParOf" srcId="{8BCCF54B-C383-46EC-8A34-65869ABBE2D6}" destId="{E6F8EA14-6F5C-4C2F-A174-CC29A28F8AFD}" srcOrd="1" destOrd="0" presId="urn:microsoft.com/office/officeart/2005/8/layout/process1"/>
    <dgm:cxn modelId="{A7E2AF18-939F-45F6-986A-350B67175AA4}" type="presParOf" srcId="{E6F8EA14-6F5C-4C2F-A174-CC29A28F8AFD}" destId="{E084E0BC-F2D0-40B7-9244-4FDEE8B32444}" srcOrd="0" destOrd="0" presId="urn:microsoft.com/office/officeart/2005/8/layout/process1"/>
    <dgm:cxn modelId="{A94405E2-EC19-4665-AAA1-5A1EE9FDBCCF}"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Financial Statements</a:t>
          </a:r>
          <a:endParaRPr lang="en-US" sz="1200" b="1"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Valuation</a:t>
          </a:r>
          <a:endParaRPr lang="en-US" sz="1200" b="0"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0" destOrd="0" parTransId="{F1EF3242-590D-4419-93EF-DAC15E2D3D02}" sibTransId="{42C04D36-2155-4FAC-A748-2992688EA110}"/>
    <dgm:cxn modelId="{BCDC72DB-FACD-4F21-B814-16BE56A25EF9}" type="presOf" srcId="{77AF7858-1AC1-43E3-A8C8-A642385C0316}" destId="{616998CB-74C8-41A1-95AA-4B8908EBA96A}" srcOrd="0" destOrd="0" presId="urn:microsoft.com/office/officeart/2005/8/layout/process1"/>
    <dgm:cxn modelId="{B1634FF1-A437-4C55-85F9-A1694754B5EC}" type="presOf" srcId="{E178F330-0236-4751-8914-96350DBD1852}" destId="{622F3617-DCC8-492C-933E-5452D2F730D8}" srcOrd="0" destOrd="0" presId="urn:microsoft.com/office/officeart/2005/8/layout/process1"/>
    <dgm:cxn modelId="{D4A60E4A-12EB-4A64-A266-10AD232CBDDF}" type="presOf" srcId="{42C04D36-2155-4FAC-A748-2992688EA110}" destId="{E084E0BC-F2D0-40B7-9244-4FDEE8B32444}" srcOrd="1" destOrd="0" presId="urn:microsoft.com/office/officeart/2005/8/layout/process1"/>
    <dgm:cxn modelId="{07D2E30D-2AD8-4259-AC80-868828C92C40}" type="presOf" srcId="{0E501B49-7B2E-4190-A317-4E816AB7F048}" destId="{8BCCF54B-C383-46EC-8A34-65869ABBE2D6}" srcOrd="0" destOrd="0" presId="urn:microsoft.com/office/officeart/2005/8/layout/process1"/>
    <dgm:cxn modelId="{5303780A-6D25-4CBD-BAF0-9F28BDBEE0A0}" type="presOf" srcId="{42C04D36-2155-4FAC-A748-2992688EA110}" destId="{E6F8EA14-6F5C-4C2F-A174-CC29A28F8AFD}" srcOrd="0"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E5A465D3-B4F6-484D-AD24-F912963E6271}" type="presParOf" srcId="{8BCCF54B-C383-46EC-8A34-65869ABBE2D6}" destId="{622F3617-DCC8-492C-933E-5452D2F730D8}" srcOrd="0" destOrd="0" presId="urn:microsoft.com/office/officeart/2005/8/layout/process1"/>
    <dgm:cxn modelId="{552E66A4-698C-4512-AD70-8AC09273F6B7}" type="presParOf" srcId="{8BCCF54B-C383-46EC-8A34-65869ABBE2D6}" destId="{E6F8EA14-6F5C-4C2F-A174-CC29A28F8AFD}" srcOrd="1" destOrd="0" presId="urn:microsoft.com/office/officeart/2005/8/layout/process1"/>
    <dgm:cxn modelId="{AB25B743-5812-4D6D-97C2-D45F9F4F1871}" type="presParOf" srcId="{E6F8EA14-6F5C-4C2F-A174-CC29A28F8AFD}" destId="{E084E0BC-F2D0-40B7-9244-4FDEE8B32444}" srcOrd="0" destOrd="0" presId="urn:microsoft.com/office/officeart/2005/8/layout/process1"/>
    <dgm:cxn modelId="{8163F8CD-671A-4339-84E4-9DB31D77843D}"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Financial Statements</a:t>
          </a:r>
          <a:endParaRPr lang="en-US" sz="1200" b="1"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Valuation</a:t>
          </a:r>
          <a:endParaRPr lang="en-US" sz="1200" b="0"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0" destOrd="0" parTransId="{F1EF3242-590D-4419-93EF-DAC15E2D3D02}" sibTransId="{42C04D36-2155-4FAC-A748-2992688EA110}"/>
    <dgm:cxn modelId="{928FF200-70D2-48CA-B4E6-A41D64D36C6F}" type="presOf" srcId="{E178F330-0236-4751-8914-96350DBD1852}" destId="{622F3617-DCC8-492C-933E-5452D2F730D8}" srcOrd="0" destOrd="0" presId="urn:microsoft.com/office/officeart/2005/8/layout/process1"/>
    <dgm:cxn modelId="{5B78E783-35F6-4872-9F2D-D971A148E9EA}" type="presOf" srcId="{0E501B49-7B2E-4190-A317-4E816AB7F048}" destId="{8BCCF54B-C383-46EC-8A34-65869ABBE2D6}" srcOrd="0" destOrd="0" presId="urn:microsoft.com/office/officeart/2005/8/layout/process1"/>
    <dgm:cxn modelId="{C4F18C95-1519-4597-B830-139C213C27C4}" type="presOf" srcId="{77AF7858-1AC1-43E3-A8C8-A642385C0316}" destId="{616998CB-74C8-41A1-95AA-4B8908EBA96A}" srcOrd="0" destOrd="0" presId="urn:microsoft.com/office/officeart/2005/8/layout/process1"/>
    <dgm:cxn modelId="{6272CD53-BAE4-485B-A2BF-545930F48F83}" type="presOf" srcId="{42C04D36-2155-4FAC-A748-2992688EA110}" destId="{E6F8EA14-6F5C-4C2F-A174-CC29A28F8AFD}" srcOrd="0" destOrd="0" presId="urn:microsoft.com/office/officeart/2005/8/layout/process1"/>
    <dgm:cxn modelId="{401F4EB0-DDB5-4865-9D89-9A797C74EB03}" type="presOf" srcId="{42C04D36-2155-4FAC-A748-2992688EA110}" destId="{E084E0BC-F2D0-40B7-9244-4FDEE8B32444}" srcOrd="1"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6EE88E08-F58B-4373-B440-0D78B098D244}" type="presParOf" srcId="{8BCCF54B-C383-46EC-8A34-65869ABBE2D6}" destId="{622F3617-DCC8-492C-933E-5452D2F730D8}" srcOrd="0" destOrd="0" presId="urn:microsoft.com/office/officeart/2005/8/layout/process1"/>
    <dgm:cxn modelId="{C1F0C615-EE91-4882-9005-4704469AD971}" type="presParOf" srcId="{8BCCF54B-C383-46EC-8A34-65869ABBE2D6}" destId="{E6F8EA14-6F5C-4C2F-A174-CC29A28F8AFD}" srcOrd="1" destOrd="0" presId="urn:microsoft.com/office/officeart/2005/8/layout/process1"/>
    <dgm:cxn modelId="{BF6D618A-4E1C-4BEB-8CFE-2AF872291FC8}" type="presParOf" srcId="{E6F8EA14-6F5C-4C2F-A174-CC29A28F8AFD}" destId="{E084E0BC-F2D0-40B7-9244-4FDEE8B32444}" srcOrd="0" destOrd="0" presId="urn:microsoft.com/office/officeart/2005/8/layout/process1"/>
    <dgm:cxn modelId="{C8685649-B3D0-444A-882F-EDFF147C116D}"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Financial Statements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Valuation</a:t>
          </a:r>
          <a:endParaRPr lang="en-US" sz="1200" b="1"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0" destOrd="0" parTransId="{F1EF3242-590D-4419-93EF-DAC15E2D3D02}" sibTransId="{42C04D36-2155-4FAC-A748-2992688EA110}"/>
    <dgm:cxn modelId="{2F2E9B14-E680-44A8-A1F0-9A68A9F0AFAB}" type="presOf" srcId="{42C04D36-2155-4FAC-A748-2992688EA110}" destId="{E084E0BC-F2D0-40B7-9244-4FDEE8B32444}" srcOrd="1" destOrd="0" presId="urn:microsoft.com/office/officeart/2005/8/layout/process1"/>
    <dgm:cxn modelId="{EC46A476-DB14-4022-A0FC-33EE4EC94601}" type="presOf" srcId="{42C04D36-2155-4FAC-A748-2992688EA110}" destId="{E6F8EA14-6F5C-4C2F-A174-CC29A28F8AFD}" srcOrd="0" destOrd="0" presId="urn:microsoft.com/office/officeart/2005/8/layout/process1"/>
    <dgm:cxn modelId="{E0573A26-F996-44A0-A8AF-F4568D762472}" type="presOf" srcId="{77AF7858-1AC1-43E3-A8C8-A642385C0316}" destId="{616998CB-74C8-41A1-95AA-4B8908EBA96A}" srcOrd="0" destOrd="0" presId="urn:microsoft.com/office/officeart/2005/8/layout/process1"/>
    <dgm:cxn modelId="{E3333622-8165-4105-98D4-23E22BD8D35F}" type="presOf" srcId="{E178F330-0236-4751-8914-96350DBD1852}" destId="{622F3617-DCC8-492C-933E-5452D2F730D8}" srcOrd="0"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58B06FD6-BB1E-447A-AF06-AA13ED8F706E}" type="presOf" srcId="{0E501B49-7B2E-4190-A317-4E816AB7F048}" destId="{8BCCF54B-C383-46EC-8A34-65869ABBE2D6}" srcOrd="0" destOrd="0" presId="urn:microsoft.com/office/officeart/2005/8/layout/process1"/>
    <dgm:cxn modelId="{B506A6B1-62EB-4068-863A-7C03C27CFFCA}" type="presParOf" srcId="{8BCCF54B-C383-46EC-8A34-65869ABBE2D6}" destId="{622F3617-DCC8-492C-933E-5452D2F730D8}" srcOrd="0" destOrd="0" presId="urn:microsoft.com/office/officeart/2005/8/layout/process1"/>
    <dgm:cxn modelId="{8284BC73-36E9-44C5-90D8-4096D487819F}" type="presParOf" srcId="{8BCCF54B-C383-46EC-8A34-65869ABBE2D6}" destId="{E6F8EA14-6F5C-4C2F-A174-CC29A28F8AFD}" srcOrd="1" destOrd="0" presId="urn:microsoft.com/office/officeart/2005/8/layout/process1"/>
    <dgm:cxn modelId="{6A54D26C-7AC7-4032-815E-7F9056BCDDFB}" type="presParOf" srcId="{E6F8EA14-6F5C-4C2F-A174-CC29A28F8AFD}" destId="{E084E0BC-F2D0-40B7-9244-4FDEE8B32444}" srcOrd="0" destOrd="0" presId="urn:microsoft.com/office/officeart/2005/8/layout/process1"/>
    <dgm:cxn modelId="{2A237A91-E7F2-4BDF-9B6D-D97F24BC6EC9}"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Financial Statements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Valuation</a:t>
          </a:r>
          <a:endParaRPr lang="en-US" sz="1200" b="1"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0" destOrd="0" parTransId="{F1EF3242-590D-4419-93EF-DAC15E2D3D02}" sibTransId="{42C04D36-2155-4FAC-A748-2992688EA110}"/>
    <dgm:cxn modelId="{D1DF0F67-E1CF-4DF0-B198-C38F37FBFA9E}" srcId="{0E501B49-7B2E-4190-A317-4E816AB7F048}" destId="{77AF7858-1AC1-43E3-A8C8-A642385C0316}" srcOrd="1" destOrd="0" parTransId="{25D67BF6-B694-4B0F-983A-00F17210E7A4}" sibTransId="{2DBA2463-21E7-4DA6-ACA9-6F36912D4E0D}"/>
    <dgm:cxn modelId="{A9BB9FED-5B7B-46CE-A637-89FDE239A086}" type="presOf" srcId="{0E501B49-7B2E-4190-A317-4E816AB7F048}" destId="{8BCCF54B-C383-46EC-8A34-65869ABBE2D6}" srcOrd="0" destOrd="0" presId="urn:microsoft.com/office/officeart/2005/8/layout/process1"/>
    <dgm:cxn modelId="{4F6E0F39-C462-4666-8FEA-7317E99B09EA}" type="presOf" srcId="{E178F330-0236-4751-8914-96350DBD1852}" destId="{622F3617-DCC8-492C-933E-5452D2F730D8}" srcOrd="0" destOrd="0" presId="urn:microsoft.com/office/officeart/2005/8/layout/process1"/>
    <dgm:cxn modelId="{F1E88DE4-1E64-46B0-9A84-37DF819F050D}" type="presOf" srcId="{77AF7858-1AC1-43E3-A8C8-A642385C0316}" destId="{616998CB-74C8-41A1-95AA-4B8908EBA96A}" srcOrd="0" destOrd="0" presId="urn:microsoft.com/office/officeart/2005/8/layout/process1"/>
    <dgm:cxn modelId="{5E9A4919-45FA-458D-B7CD-354910221065}" type="presOf" srcId="{42C04D36-2155-4FAC-A748-2992688EA110}" destId="{E084E0BC-F2D0-40B7-9244-4FDEE8B32444}" srcOrd="1" destOrd="0" presId="urn:microsoft.com/office/officeart/2005/8/layout/process1"/>
    <dgm:cxn modelId="{105BD970-8A9E-4D64-B5C5-A68E279CB9B9}" type="presOf" srcId="{42C04D36-2155-4FAC-A748-2992688EA110}" destId="{E6F8EA14-6F5C-4C2F-A174-CC29A28F8AFD}" srcOrd="0" destOrd="0" presId="urn:microsoft.com/office/officeart/2005/8/layout/process1"/>
    <dgm:cxn modelId="{393F54B1-2426-419F-91E6-3AA210C087B2}" type="presParOf" srcId="{8BCCF54B-C383-46EC-8A34-65869ABBE2D6}" destId="{622F3617-DCC8-492C-933E-5452D2F730D8}" srcOrd="0" destOrd="0" presId="urn:microsoft.com/office/officeart/2005/8/layout/process1"/>
    <dgm:cxn modelId="{AB7FFC7B-155B-448F-8AC4-509D03BE62A7}" type="presParOf" srcId="{8BCCF54B-C383-46EC-8A34-65869ABBE2D6}" destId="{E6F8EA14-6F5C-4C2F-A174-CC29A28F8AFD}" srcOrd="1" destOrd="0" presId="urn:microsoft.com/office/officeart/2005/8/layout/process1"/>
    <dgm:cxn modelId="{81CDE563-9108-4B24-B44E-DBC50D625140}" type="presParOf" srcId="{E6F8EA14-6F5C-4C2F-A174-CC29A28F8AFD}" destId="{E084E0BC-F2D0-40B7-9244-4FDEE8B32444}" srcOrd="0" destOrd="0" presId="urn:microsoft.com/office/officeart/2005/8/layout/process1"/>
    <dgm:cxn modelId="{A8E34EB1-F462-4DFB-AFB2-CBEF6D7CD7F1}"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77AF7858-1AC1-43E3-A8C8-A642385C0316}">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Valuation</a:t>
          </a:r>
          <a:endParaRPr lang="en-US" sz="1200" b="1"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Financial Statements</a:t>
          </a:r>
          <a:endParaRPr lang="en-US" sz="1200" dirty="0"/>
        </a:p>
      </dgm:t>
    </dgm:pt>
    <dgm:pt modelId="{42C04D36-2155-4FAC-A748-2992688EA110}" type="sibTrans" cxnId="{F7FBEB52-AF87-48B6-83FE-6557A4C9DBDA}">
      <dgm:prSet/>
      <dgm:spPr/>
      <dgm:t>
        <a:bodyPr/>
        <a:lstStyle/>
        <a:p>
          <a:endParaRPr lang="en-US" dirty="0"/>
        </a:p>
      </dgm:t>
    </dgm:pt>
    <dgm:pt modelId="{F1EF3242-590D-4419-93EF-DAC15E2D3D02}" type="parTrans" cxnId="{F7FBEB52-AF87-48B6-83FE-6557A4C9DBDA}">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0" destOrd="0" parTransId="{F1EF3242-590D-4419-93EF-DAC15E2D3D02}" sibTransId="{42C04D36-2155-4FAC-A748-2992688EA110}"/>
    <dgm:cxn modelId="{223A03C4-FFBB-48F7-8FE1-16B71A279F3B}" type="presOf" srcId="{42C04D36-2155-4FAC-A748-2992688EA110}" destId="{E6F8EA14-6F5C-4C2F-A174-CC29A28F8AFD}" srcOrd="0" destOrd="0" presId="urn:microsoft.com/office/officeart/2005/8/layout/process1"/>
    <dgm:cxn modelId="{3B10011A-B15C-4164-8B8F-72D4501E4B5E}" type="presOf" srcId="{42C04D36-2155-4FAC-A748-2992688EA110}" destId="{E084E0BC-F2D0-40B7-9244-4FDEE8B32444}" srcOrd="1" destOrd="0" presId="urn:microsoft.com/office/officeart/2005/8/layout/process1"/>
    <dgm:cxn modelId="{8C13DBFC-5B6C-4E23-A902-3E724B9ECF4C}" type="presOf" srcId="{E178F330-0236-4751-8914-96350DBD1852}" destId="{622F3617-DCC8-492C-933E-5452D2F730D8}" srcOrd="0" destOrd="0" presId="urn:microsoft.com/office/officeart/2005/8/layout/process1"/>
    <dgm:cxn modelId="{446CE28B-CE54-4065-829D-929515734650}" type="presOf" srcId="{0E501B49-7B2E-4190-A317-4E816AB7F048}" destId="{8BCCF54B-C383-46EC-8A34-65869ABBE2D6}" srcOrd="0"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17D724F2-7828-4BAD-AE31-FC127E2B8C5E}" type="presOf" srcId="{77AF7858-1AC1-43E3-A8C8-A642385C0316}" destId="{616998CB-74C8-41A1-95AA-4B8908EBA96A}" srcOrd="0" destOrd="0" presId="urn:microsoft.com/office/officeart/2005/8/layout/process1"/>
    <dgm:cxn modelId="{C047F1B8-7A7E-467B-8FE0-0B43BDAF3816}" type="presParOf" srcId="{8BCCF54B-C383-46EC-8A34-65869ABBE2D6}" destId="{622F3617-DCC8-492C-933E-5452D2F730D8}" srcOrd="0" destOrd="0" presId="urn:microsoft.com/office/officeart/2005/8/layout/process1"/>
    <dgm:cxn modelId="{2056B818-191D-4C96-BEB2-9FA7665F71AB}" type="presParOf" srcId="{8BCCF54B-C383-46EC-8A34-65869ABBE2D6}" destId="{E6F8EA14-6F5C-4C2F-A174-CC29A28F8AFD}" srcOrd="1" destOrd="0" presId="urn:microsoft.com/office/officeart/2005/8/layout/process1"/>
    <dgm:cxn modelId="{F087B2F0-CAF0-4B29-AFD1-6E1ADADB66A8}" type="presParOf" srcId="{E6F8EA14-6F5C-4C2F-A174-CC29A28F8AFD}" destId="{E084E0BC-F2D0-40B7-9244-4FDEE8B32444}" srcOrd="0" destOrd="0" presId="urn:microsoft.com/office/officeart/2005/8/layout/process1"/>
    <dgm:cxn modelId="{2D5F5C3C-64F4-40B3-91A5-25D60DF410B6}"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Financial Statements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Valuation</a:t>
          </a:r>
          <a:endParaRPr lang="en-US" sz="1200" b="1"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E9F30390-B033-482F-9D52-5A833790AB3B}" type="presOf" srcId="{77AF7858-1AC1-43E3-A8C8-A642385C0316}" destId="{616998CB-74C8-41A1-95AA-4B8908EBA96A}" srcOrd="0" destOrd="0" presId="urn:microsoft.com/office/officeart/2005/8/layout/process1"/>
    <dgm:cxn modelId="{CCF6FF14-3B6C-4E07-9816-B2CAC13EF1D5}" type="presOf" srcId="{E178F330-0236-4751-8914-96350DBD1852}" destId="{622F3617-DCC8-492C-933E-5452D2F730D8}" srcOrd="0" destOrd="0" presId="urn:microsoft.com/office/officeart/2005/8/layout/process1"/>
    <dgm:cxn modelId="{D3BACB59-6319-4BE1-B35A-062EA7D5C26B}" type="presOf" srcId="{42C04D36-2155-4FAC-A748-2992688EA110}" destId="{E6F8EA14-6F5C-4C2F-A174-CC29A28F8AFD}" srcOrd="0" destOrd="0" presId="urn:microsoft.com/office/officeart/2005/8/layout/process1"/>
    <dgm:cxn modelId="{B4BBD999-E72D-4A98-8223-E9FD42771568}" type="presOf" srcId="{0E501B49-7B2E-4190-A317-4E816AB7F048}" destId="{8BCCF54B-C383-46EC-8A34-65869ABBE2D6}" srcOrd="0" destOrd="0" presId="urn:microsoft.com/office/officeart/2005/8/layout/process1"/>
    <dgm:cxn modelId="{F7FBEB52-AF87-48B6-83FE-6557A4C9DBDA}" srcId="{0E501B49-7B2E-4190-A317-4E816AB7F048}" destId="{E178F330-0236-4751-8914-96350DBD1852}" srcOrd="0" destOrd="0" parTransId="{F1EF3242-590D-4419-93EF-DAC15E2D3D02}" sibTransId="{42C04D36-2155-4FAC-A748-2992688EA110}"/>
    <dgm:cxn modelId="{8C9A0152-0979-4893-8961-F70EC92A08E0}" type="presOf" srcId="{42C04D36-2155-4FAC-A748-2992688EA110}" destId="{E084E0BC-F2D0-40B7-9244-4FDEE8B32444}" srcOrd="1"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D84B8105-3D7E-4224-BC66-59F7822F47BB}" type="presParOf" srcId="{8BCCF54B-C383-46EC-8A34-65869ABBE2D6}" destId="{622F3617-DCC8-492C-933E-5452D2F730D8}" srcOrd="0" destOrd="0" presId="urn:microsoft.com/office/officeart/2005/8/layout/process1"/>
    <dgm:cxn modelId="{A2AC9E75-884C-4BAC-BA9F-7480C674D7AE}" type="presParOf" srcId="{8BCCF54B-C383-46EC-8A34-65869ABBE2D6}" destId="{E6F8EA14-6F5C-4C2F-A174-CC29A28F8AFD}" srcOrd="1" destOrd="0" presId="urn:microsoft.com/office/officeart/2005/8/layout/process1"/>
    <dgm:cxn modelId="{32F74779-0426-4851-8518-DEBB3EFFAF0F}" type="presParOf" srcId="{E6F8EA14-6F5C-4C2F-A174-CC29A28F8AFD}" destId="{E084E0BC-F2D0-40B7-9244-4FDEE8B32444}" srcOrd="0" destOrd="0" presId="urn:microsoft.com/office/officeart/2005/8/layout/process1"/>
    <dgm:cxn modelId="{314F3071-C508-4472-932B-04B972929452}"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Financial Statements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Valuation</a:t>
          </a:r>
          <a:endParaRPr lang="en-US" sz="1200" b="1"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0" destOrd="0" parTransId="{F1EF3242-590D-4419-93EF-DAC15E2D3D02}" sibTransId="{42C04D36-2155-4FAC-A748-2992688EA110}"/>
    <dgm:cxn modelId="{5A0C8281-3AE8-4031-A0AB-B79A4D9E2B09}" type="presOf" srcId="{42C04D36-2155-4FAC-A748-2992688EA110}" destId="{E6F8EA14-6F5C-4C2F-A174-CC29A28F8AFD}" srcOrd="0" destOrd="0" presId="urn:microsoft.com/office/officeart/2005/8/layout/process1"/>
    <dgm:cxn modelId="{856AE4BC-781F-4001-81DB-B9F4B2438D7A}" type="presOf" srcId="{E178F330-0236-4751-8914-96350DBD1852}" destId="{622F3617-DCC8-492C-933E-5452D2F730D8}" srcOrd="0" destOrd="0" presId="urn:microsoft.com/office/officeart/2005/8/layout/process1"/>
    <dgm:cxn modelId="{A4073DF6-7FFA-43D3-848F-9EB71CEB1D08}" type="presOf" srcId="{0E501B49-7B2E-4190-A317-4E816AB7F048}" destId="{8BCCF54B-C383-46EC-8A34-65869ABBE2D6}" srcOrd="0" destOrd="0" presId="urn:microsoft.com/office/officeart/2005/8/layout/process1"/>
    <dgm:cxn modelId="{AB48EF77-6305-46B6-A839-49724CC59B73}" type="presOf" srcId="{77AF7858-1AC1-43E3-A8C8-A642385C0316}" destId="{616998CB-74C8-41A1-95AA-4B8908EBA96A}" srcOrd="0"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85113A3E-8BE1-4929-A1B8-7CC4E8FF96DD}" type="presOf" srcId="{42C04D36-2155-4FAC-A748-2992688EA110}" destId="{E084E0BC-F2D0-40B7-9244-4FDEE8B32444}" srcOrd="1" destOrd="0" presId="urn:microsoft.com/office/officeart/2005/8/layout/process1"/>
    <dgm:cxn modelId="{07D2AC11-27E6-47B4-BF1A-ECC6ECAB481C}" type="presParOf" srcId="{8BCCF54B-C383-46EC-8A34-65869ABBE2D6}" destId="{622F3617-DCC8-492C-933E-5452D2F730D8}" srcOrd="0" destOrd="0" presId="urn:microsoft.com/office/officeart/2005/8/layout/process1"/>
    <dgm:cxn modelId="{2C2F1836-C2FE-4083-B2DA-6B418AC75674}" type="presParOf" srcId="{8BCCF54B-C383-46EC-8A34-65869ABBE2D6}" destId="{E6F8EA14-6F5C-4C2F-A174-CC29A28F8AFD}" srcOrd="1" destOrd="0" presId="urn:microsoft.com/office/officeart/2005/8/layout/process1"/>
    <dgm:cxn modelId="{CA33E1C2-B89E-4893-9B9D-B6B5012D01C5}" type="presParOf" srcId="{E6F8EA14-6F5C-4C2F-A174-CC29A28F8AFD}" destId="{E084E0BC-F2D0-40B7-9244-4FDEE8B32444}" srcOrd="0" destOrd="0" presId="urn:microsoft.com/office/officeart/2005/8/layout/process1"/>
    <dgm:cxn modelId="{261070F6-22D5-4EF2-8B64-9887E06A893C}"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D551E8A9-9166-4538-A6C4-6453A5C8F5E3}">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Business Description</a:t>
          </a:r>
          <a:endParaRPr lang="en-US" sz="1200" b="1" dirty="0"/>
        </a:p>
      </dgm:t>
    </dgm:pt>
    <dgm:pt modelId="{4B1C2FF3-D958-4AC0-A382-67F016865869}" type="parTrans" cxnId="{56484FF6-DE8B-4D34-8B5F-0A85703A160F}">
      <dgm:prSet/>
      <dgm:spPr/>
      <dgm:t>
        <a:bodyPr/>
        <a:lstStyle/>
        <a:p>
          <a:endParaRPr lang="en-US"/>
        </a:p>
      </dgm:t>
    </dgm:pt>
    <dgm:pt modelId="{3D1ED198-33C9-424D-8180-882F744700A0}" type="sibTrans" cxnId="{56484FF6-DE8B-4D34-8B5F-0A85703A160F}">
      <dgm:prSet/>
      <dgm:spPr/>
      <dgm:t>
        <a:bodyPr/>
        <a:lstStyle/>
        <a:p>
          <a:endParaRPr lang="en-US" dirty="0"/>
        </a:p>
      </dgm:t>
    </dgm:pt>
    <dgm:pt modelId="{D52DAB43-7BF8-42B7-A11C-8C46E8AED051}">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Industry Overview</a:t>
          </a:r>
          <a:endParaRPr lang="en-US" sz="1200" dirty="0"/>
        </a:p>
      </dgm:t>
    </dgm:pt>
    <dgm:pt modelId="{CC0D1D00-7146-4FC1-835D-AF7384DFFF00}" type="parTrans" cxnId="{2CB4818F-7D11-4AFC-93F0-0A8DF7E64297}">
      <dgm:prSet/>
      <dgm:spPr/>
      <dgm:t>
        <a:bodyPr/>
        <a:lstStyle/>
        <a:p>
          <a:endParaRPr lang="en-US"/>
        </a:p>
      </dgm:t>
    </dgm:pt>
    <dgm:pt modelId="{B5C0B04C-6AB7-45D3-A949-035ADD0A0BDB}" type="sibTrans" cxnId="{2CB4818F-7D11-4AFC-93F0-0A8DF7E64297}">
      <dgm:prSet/>
      <dgm:spPr/>
      <dgm:t>
        <a:bodyPr/>
        <a:lstStyle/>
        <a:p>
          <a:endParaRPr lang="en-US" dirty="0"/>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Competitor Analysis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A6D3F4AE-1C58-4328-BF26-F3721618F704}" type="pres">
      <dgm:prSet presAssocID="{D551E8A9-9166-4538-A6C4-6453A5C8F5E3}" presName="node" presStyleLbl="node1" presStyleIdx="0" presStyleCnt="3">
        <dgm:presLayoutVars>
          <dgm:bulletEnabled val="1"/>
        </dgm:presLayoutVars>
      </dgm:prSet>
      <dgm:spPr/>
      <dgm:t>
        <a:bodyPr/>
        <a:lstStyle/>
        <a:p>
          <a:endParaRPr lang="en-US"/>
        </a:p>
      </dgm:t>
    </dgm:pt>
    <dgm:pt modelId="{938AD37E-9AF0-4001-A359-F65689569F2B}" type="pres">
      <dgm:prSet presAssocID="{3D1ED198-33C9-424D-8180-882F744700A0}" presName="sibTrans" presStyleLbl="sibTrans2D1" presStyleIdx="0" presStyleCnt="2"/>
      <dgm:spPr/>
      <dgm:t>
        <a:bodyPr/>
        <a:lstStyle/>
        <a:p>
          <a:endParaRPr lang="en-US"/>
        </a:p>
      </dgm:t>
    </dgm:pt>
    <dgm:pt modelId="{36686C85-FEB6-4516-B67C-B9A29F9EE269}" type="pres">
      <dgm:prSet presAssocID="{3D1ED198-33C9-424D-8180-882F744700A0}" presName="connectorText" presStyleLbl="sibTrans2D1" presStyleIdx="0" presStyleCnt="2"/>
      <dgm:spPr/>
      <dgm:t>
        <a:bodyPr/>
        <a:lstStyle/>
        <a:p>
          <a:endParaRPr lang="en-US"/>
        </a:p>
      </dgm:t>
    </dgm:pt>
    <dgm:pt modelId="{DBAA6D57-55AB-4259-811C-988E432B52C7}" type="pres">
      <dgm:prSet presAssocID="{D52DAB43-7BF8-42B7-A11C-8C46E8AED051}" presName="node" presStyleLbl="node1" presStyleIdx="1" presStyleCnt="3">
        <dgm:presLayoutVars>
          <dgm:bulletEnabled val="1"/>
        </dgm:presLayoutVars>
      </dgm:prSet>
      <dgm:spPr/>
      <dgm:t>
        <a:bodyPr/>
        <a:lstStyle/>
        <a:p>
          <a:endParaRPr lang="en-US"/>
        </a:p>
      </dgm:t>
    </dgm:pt>
    <dgm:pt modelId="{86505BAF-3CC0-4B22-8732-2A04FCE900E4}" type="pres">
      <dgm:prSet presAssocID="{B5C0B04C-6AB7-45D3-A949-035ADD0A0BDB}" presName="sibTrans" presStyleLbl="sibTrans2D1" presStyleIdx="1" presStyleCnt="2"/>
      <dgm:spPr/>
      <dgm:t>
        <a:bodyPr/>
        <a:lstStyle/>
        <a:p>
          <a:endParaRPr lang="en-US"/>
        </a:p>
      </dgm:t>
    </dgm:pt>
    <dgm:pt modelId="{93C55339-50A0-41AF-9C9C-969BC2DEF70A}" type="pres">
      <dgm:prSet presAssocID="{B5C0B04C-6AB7-45D3-A949-035ADD0A0BDB}" presName="connectorText" presStyleLbl="sibTrans2D1" presStyleIdx="1" presStyleCnt="2"/>
      <dgm:spPr/>
      <dgm:t>
        <a:bodyPr/>
        <a:lstStyle/>
        <a:p>
          <a:endParaRPr lang="en-US"/>
        </a:p>
      </dgm:t>
    </dgm:pt>
    <dgm:pt modelId="{622F3617-DCC8-492C-933E-5452D2F730D8}" type="pres">
      <dgm:prSet presAssocID="{E178F330-0236-4751-8914-96350DBD1852}" presName="node" presStyleLbl="node1" presStyleIdx="2" presStyleCnt="3">
        <dgm:presLayoutVars>
          <dgm:bulletEnabled val="1"/>
        </dgm:presLayoutVars>
      </dgm:prSet>
      <dgm:spPr/>
      <dgm:t>
        <a:bodyPr/>
        <a:lstStyle/>
        <a:p>
          <a:endParaRPr lang="en-US"/>
        </a:p>
      </dgm:t>
    </dgm:pt>
  </dgm:ptLst>
  <dgm:cxnLst>
    <dgm:cxn modelId="{8ECF4770-3256-441C-94E6-749E5A588394}" type="presOf" srcId="{D52DAB43-7BF8-42B7-A11C-8C46E8AED051}" destId="{DBAA6D57-55AB-4259-811C-988E432B52C7}" srcOrd="0" destOrd="0" presId="urn:microsoft.com/office/officeart/2005/8/layout/process1"/>
    <dgm:cxn modelId="{F7FBEB52-AF87-48B6-83FE-6557A4C9DBDA}" srcId="{0E501B49-7B2E-4190-A317-4E816AB7F048}" destId="{E178F330-0236-4751-8914-96350DBD1852}" srcOrd="2" destOrd="0" parTransId="{F1EF3242-590D-4419-93EF-DAC15E2D3D02}" sibTransId="{42C04D36-2155-4FAC-A748-2992688EA110}"/>
    <dgm:cxn modelId="{44BAEEE6-D08E-4D07-9C20-2CD1DDC231FC}" type="presOf" srcId="{3D1ED198-33C9-424D-8180-882F744700A0}" destId="{36686C85-FEB6-4516-B67C-B9A29F9EE269}" srcOrd="1" destOrd="0" presId="urn:microsoft.com/office/officeart/2005/8/layout/process1"/>
    <dgm:cxn modelId="{70F7832F-652F-40E2-AB6E-4886402F54E7}" type="presOf" srcId="{B5C0B04C-6AB7-45D3-A949-035ADD0A0BDB}" destId="{93C55339-50A0-41AF-9C9C-969BC2DEF70A}" srcOrd="1" destOrd="0" presId="urn:microsoft.com/office/officeart/2005/8/layout/process1"/>
    <dgm:cxn modelId="{2CB4818F-7D11-4AFC-93F0-0A8DF7E64297}" srcId="{0E501B49-7B2E-4190-A317-4E816AB7F048}" destId="{D52DAB43-7BF8-42B7-A11C-8C46E8AED051}" srcOrd="1" destOrd="0" parTransId="{CC0D1D00-7146-4FC1-835D-AF7384DFFF00}" sibTransId="{B5C0B04C-6AB7-45D3-A949-035ADD0A0BDB}"/>
    <dgm:cxn modelId="{56484FF6-DE8B-4D34-8B5F-0A85703A160F}" srcId="{0E501B49-7B2E-4190-A317-4E816AB7F048}" destId="{D551E8A9-9166-4538-A6C4-6453A5C8F5E3}" srcOrd="0" destOrd="0" parTransId="{4B1C2FF3-D958-4AC0-A382-67F016865869}" sibTransId="{3D1ED198-33C9-424D-8180-882F744700A0}"/>
    <dgm:cxn modelId="{882FE801-2884-4A34-99D9-D80F5E15D1FD}" type="presOf" srcId="{3D1ED198-33C9-424D-8180-882F744700A0}" destId="{938AD37E-9AF0-4001-A359-F65689569F2B}" srcOrd="0" destOrd="0" presId="urn:microsoft.com/office/officeart/2005/8/layout/process1"/>
    <dgm:cxn modelId="{EE407816-73D4-432A-A4EC-FB15A074F330}" type="presOf" srcId="{E178F330-0236-4751-8914-96350DBD1852}" destId="{622F3617-DCC8-492C-933E-5452D2F730D8}" srcOrd="0" destOrd="0" presId="urn:microsoft.com/office/officeart/2005/8/layout/process1"/>
    <dgm:cxn modelId="{37C7C931-AD92-4CB4-85C7-613066770FEE}" type="presOf" srcId="{D551E8A9-9166-4538-A6C4-6453A5C8F5E3}" destId="{A6D3F4AE-1C58-4328-BF26-F3721618F704}" srcOrd="0" destOrd="0" presId="urn:microsoft.com/office/officeart/2005/8/layout/process1"/>
    <dgm:cxn modelId="{7E5618DF-232B-4050-87AC-2F5AA86E4454}" type="presOf" srcId="{0E501B49-7B2E-4190-A317-4E816AB7F048}" destId="{8BCCF54B-C383-46EC-8A34-65869ABBE2D6}" srcOrd="0" destOrd="0" presId="urn:microsoft.com/office/officeart/2005/8/layout/process1"/>
    <dgm:cxn modelId="{B5710CFE-C7BC-4B49-A555-B4E80CA27F11}" type="presOf" srcId="{B5C0B04C-6AB7-45D3-A949-035ADD0A0BDB}" destId="{86505BAF-3CC0-4B22-8732-2A04FCE900E4}" srcOrd="0" destOrd="0" presId="urn:microsoft.com/office/officeart/2005/8/layout/process1"/>
    <dgm:cxn modelId="{1F7125BD-6264-41A2-965A-52F7570983C9}" type="presParOf" srcId="{8BCCF54B-C383-46EC-8A34-65869ABBE2D6}" destId="{A6D3F4AE-1C58-4328-BF26-F3721618F704}" srcOrd="0" destOrd="0" presId="urn:microsoft.com/office/officeart/2005/8/layout/process1"/>
    <dgm:cxn modelId="{22C05726-92E6-42D6-8B26-B07DE4B2839B}" type="presParOf" srcId="{8BCCF54B-C383-46EC-8A34-65869ABBE2D6}" destId="{938AD37E-9AF0-4001-A359-F65689569F2B}" srcOrd="1" destOrd="0" presId="urn:microsoft.com/office/officeart/2005/8/layout/process1"/>
    <dgm:cxn modelId="{7459EBA2-DAB0-4B17-AFAD-4941C03B3CE5}" type="presParOf" srcId="{938AD37E-9AF0-4001-A359-F65689569F2B}" destId="{36686C85-FEB6-4516-B67C-B9A29F9EE269}" srcOrd="0" destOrd="0" presId="urn:microsoft.com/office/officeart/2005/8/layout/process1"/>
    <dgm:cxn modelId="{533AE070-4FDA-453C-B1AC-D2263C9E1A73}" type="presParOf" srcId="{8BCCF54B-C383-46EC-8A34-65869ABBE2D6}" destId="{DBAA6D57-55AB-4259-811C-988E432B52C7}" srcOrd="2" destOrd="0" presId="urn:microsoft.com/office/officeart/2005/8/layout/process1"/>
    <dgm:cxn modelId="{EF02943A-2A88-4452-B322-B8F0383BFB9D}" type="presParOf" srcId="{8BCCF54B-C383-46EC-8A34-65869ABBE2D6}" destId="{86505BAF-3CC0-4B22-8732-2A04FCE900E4}" srcOrd="3" destOrd="0" presId="urn:microsoft.com/office/officeart/2005/8/layout/process1"/>
    <dgm:cxn modelId="{0E9E5F9C-FD3B-4578-A085-043806A821B0}" type="presParOf" srcId="{86505BAF-3CC0-4B22-8732-2A04FCE900E4}" destId="{93C55339-50A0-41AF-9C9C-969BC2DEF70A}" srcOrd="0" destOrd="0" presId="urn:microsoft.com/office/officeart/2005/8/layout/process1"/>
    <dgm:cxn modelId="{F0DD8BC6-3C57-4CA5-93D1-4B460013B7B9}" type="presParOf" srcId="{8BCCF54B-C383-46EC-8A34-65869ABBE2D6}" destId="{622F3617-DCC8-492C-933E-5452D2F730D8}"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D551E8A9-9166-4538-A6C4-6453A5C8F5E3}">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Business Description</a:t>
          </a:r>
          <a:endParaRPr lang="en-US" sz="1200" b="1" dirty="0"/>
        </a:p>
      </dgm:t>
    </dgm:pt>
    <dgm:pt modelId="{4B1C2FF3-D958-4AC0-A382-67F016865869}" type="parTrans" cxnId="{56484FF6-DE8B-4D34-8B5F-0A85703A160F}">
      <dgm:prSet/>
      <dgm:spPr/>
      <dgm:t>
        <a:bodyPr/>
        <a:lstStyle/>
        <a:p>
          <a:endParaRPr lang="en-US"/>
        </a:p>
      </dgm:t>
    </dgm:pt>
    <dgm:pt modelId="{3D1ED198-33C9-424D-8180-882F744700A0}" type="sibTrans" cxnId="{56484FF6-DE8B-4D34-8B5F-0A85703A160F}">
      <dgm:prSet/>
      <dgm:spPr/>
      <dgm:t>
        <a:bodyPr/>
        <a:lstStyle/>
        <a:p>
          <a:endParaRPr lang="en-US" dirty="0"/>
        </a:p>
      </dgm:t>
    </dgm:pt>
    <dgm:pt modelId="{D52DAB43-7BF8-42B7-A11C-8C46E8AED051}">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Industry Overview</a:t>
          </a:r>
          <a:endParaRPr lang="en-US" sz="1200" dirty="0"/>
        </a:p>
      </dgm:t>
    </dgm:pt>
    <dgm:pt modelId="{CC0D1D00-7146-4FC1-835D-AF7384DFFF00}" type="parTrans" cxnId="{2CB4818F-7D11-4AFC-93F0-0A8DF7E64297}">
      <dgm:prSet/>
      <dgm:spPr/>
      <dgm:t>
        <a:bodyPr/>
        <a:lstStyle/>
        <a:p>
          <a:endParaRPr lang="en-US"/>
        </a:p>
      </dgm:t>
    </dgm:pt>
    <dgm:pt modelId="{B5C0B04C-6AB7-45D3-A949-035ADD0A0BDB}" type="sibTrans" cxnId="{2CB4818F-7D11-4AFC-93F0-0A8DF7E64297}">
      <dgm:prSet/>
      <dgm:spPr/>
      <dgm:t>
        <a:bodyPr/>
        <a:lstStyle/>
        <a:p>
          <a:endParaRPr lang="en-US" dirty="0"/>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Competitor Analysis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A6D3F4AE-1C58-4328-BF26-F3721618F704}" type="pres">
      <dgm:prSet presAssocID="{D551E8A9-9166-4538-A6C4-6453A5C8F5E3}" presName="node" presStyleLbl="node1" presStyleIdx="0" presStyleCnt="3">
        <dgm:presLayoutVars>
          <dgm:bulletEnabled val="1"/>
        </dgm:presLayoutVars>
      </dgm:prSet>
      <dgm:spPr/>
      <dgm:t>
        <a:bodyPr/>
        <a:lstStyle/>
        <a:p>
          <a:endParaRPr lang="en-US"/>
        </a:p>
      </dgm:t>
    </dgm:pt>
    <dgm:pt modelId="{938AD37E-9AF0-4001-A359-F65689569F2B}" type="pres">
      <dgm:prSet presAssocID="{3D1ED198-33C9-424D-8180-882F744700A0}" presName="sibTrans" presStyleLbl="sibTrans2D1" presStyleIdx="0" presStyleCnt="2"/>
      <dgm:spPr/>
      <dgm:t>
        <a:bodyPr/>
        <a:lstStyle/>
        <a:p>
          <a:endParaRPr lang="en-US"/>
        </a:p>
      </dgm:t>
    </dgm:pt>
    <dgm:pt modelId="{36686C85-FEB6-4516-B67C-B9A29F9EE269}" type="pres">
      <dgm:prSet presAssocID="{3D1ED198-33C9-424D-8180-882F744700A0}" presName="connectorText" presStyleLbl="sibTrans2D1" presStyleIdx="0" presStyleCnt="2"/>
      <dgm:spPr/>
      <dgm:t>
        <a:bodyPr/>
        <a:lstStyle/>
        <a:p>
          <a:endParaRPr lang="en-US"/>
        </a:p>
      </dgm:t>
    </dgm:pt>
    <dgm:pt modelId="{DBAA6D57-55AB-4259-811C-988E432B52C7}" type="pres">
      <dgm:prSet presAssocID="{D52DAB43-7BF8-42B7-A11C-8C46E8AED051}" presName="node" presStyleLbl="node1" presStyleIdx="1" presStyleCnt="3">
        <dgm:presLayoutVars>
          <dgm:bulletEnabled val="1"/>
        </dgm:presLayoutVars>
      </dgm:prSet>
      <dgm:spPr/>
      <dgm:t>
        <a:bodyPr/>
        <a:lstStyle/>
        <a:p>
          <a:endParaRPr lang="en-US"/>
        </a:p>
      </dgm:t>
    </dgm:pt>
    <dgm:pt modelId="{86505BAF-3CC0-4B22-8732-2A04FCE900E4}" type="pres">
      <dgm:prSet presAssocID="{B5C0B04C-6AB7-45D3-A949-035ADD0A0BDB}" presName="sibTrans" presStyleLbl="sibTrans2D1" presStyleIdx="1" presStyleCnt="2"/>
      <dgm:spPr/>
      <dgm:t>
        <a:bodyPr/>
        <a:lstStyle/>
        <a:p>
          <a:endParaRPr lang="en-US"/>
        </a:p>
      </dgm:t>
    </dgm:pt>
    <dgm:pt modelId="{93C55339-50A0-41AF-9C9C-969BC2DEF70A}" type="pres">
      <dgm:prSet presAssocID="{B5C0B04C-6AB7-45D3-A949-035ADD0A0BDB}" presName="connectorText" presStyleLbl="sibTrans2D1" presStyleIdx="1" presStyleCnt="2"/>
      <dgm:spPr/>
      <dgm:t>
        <a:bodyPr/>
        <a:lstStyle/>
        <a:p>
          <a:endParaRPr lang="en-US"/>
        </a:p>
      </dgm:t>
    </dgm:pt>
    <dgm:pt modelId="{622F3617-DCC8-492C-933E-5452D2F730D8}" type="pres">
      <dgm:prSet presAssocID="{E178F330-0236-4751-8914-96350DBD1852}" presName="node" presStyleLbl="node1" presStyleIdx="2" presStyleCnt="3">
        <dgm:presLayoutVars>
          <dgm:bulletEnabled val="1"/>
        </dgm:presLayoutVars>
      </dgm:prSet>
      <dgm:spPr/>
      <dgm:t>
        <a:bodyPr/>
        <a:lstStyle/>
        <a:p>
          <a:endParaRPr lang="en-US"/>
        </a:p>
      </dgm:t>
    </dgm:pt>
  </dgm:ptLst>
  <dgm:cxnLst>
    <dgm:cxn modelId="{4E41EA69-39CC-4872-8F27-18B6817E8F1B}" type="presOf" srcId="{3D1ED198-33C9-424D-8180-882F744700A0}" destId="{938AD37E-9AF0-4001-A359-F65689569F2B}" srcOrd="0" destOrd="0" presId="urn:microsoft.com/office/officeart/2005/8/layout/process1"/>
    <dgm:cxn modelId="{F7FBEB52-AF87-48B6-83FE-6557A4C9DBDA}" srcId="{0E501B49-7B2E-4190-A317-4E816AB7F048}" destId="{E178F330-0236-4751-8914-96350DBD1852}" srcOrd="2" destOrd="0" parTransId="{F1EF3242-590D-4419-93EF-DAC15E2D3D02}" sibTransId="{42C04D36-2155-4FAC-A748-2992688EA110}"/>
    <dgm:cxn modelId="{D4179EAD-BA41-42F5-BAE2-D28A234869E9}" type="presOf" srcId="{3D1ED198-33C9-424D-8180-882F744700A0}" destId="{36686C85-FEB6-4516-B67C-B9A29F9EE269}" srcOrd="1" destOrd="0" presId="urn:microsoft.com/office/officeart/2005/8/layout/process1"/>
    <dgm:cxn modelId="{9C6D5C48-52C2-4643-A6AF-CF5121043D78}" type="presOf" srcId="{B5C0B04C-6AB7-45D3-A949-035ADD0A0BDB}" destId="{86505BAF-3CC0-4B22-8732-2A04FCE900E4}" srcOrd="0" destOrd="0" presId="urn:microsoft.com/office/officeart/2005/8/layout/process1"/>
    <dgm:cxn modelId="{A8AE1F2F-EB35-4CA7-A2DA-6156D65B55B1}" type="presOf" srcId="{D551E8A9-9166-4538-A6C4-6453A5C8F5E3}" destId="{A6D3F4AE-1C58-4328-BF26-F3721618F704}" srcOrd="0" destOrd="0" presId="urn:microsoft.com/office/officeart/2005/8/layout/process1"/>
    <dgm:cxn modelId="{D749EE50-572B-4108-A6C9-7D1F4935B60C}" type="presOf" srcId="{0E501B49-7B2E-4190-A317-4E816AB7F048}" destId="{8BCCF54B-C383-46EC-8A34-65869ABBE2D6}" srcOrd="0" destOrd="0" presId="urn:microsoft.com/office/officeart/2005/8/layout/process1"/>
    <dgm:cxn modelId="{F804DE20-74FC-4C00-B613-A97DFA411107}" type="presOf" srcId="{E178F330-0236-4751-8914-96350DBD1852}" destId="{622F3617-DCC8-492C-933E-5452D2F730D8}" srcOrd="0" destOrd="0" presId="urn:microsoft.com/office/officeart/2005/8/layout/process1"/>
    <dgm:cxn modelId="{56484FF6-DE8B-4D34-8B5F-0A85703A160F}" srcId="{0E501B49-7B2E-4190-A317-4E816AB7F048}" destId="{D551E8A9-9166-4538-A6C4-6453A5C8F5E3}" srcOrd="0" destOrd="0" parTransId="{4B1C2FF3-D958-4AC0-A382-67F016865869}" sibTransId="{3D1ED198-33C9-424D-8180-882F744700A0}"/>
    <dgm:cxn modelId="{42068D85-E52C-4320-8C46-7C14ADA63E04}" type="presOf" srcId="{D52DAB43-7BF8-42B7-A11C-8C46E8AED051}" destId="{DBAA6D57-55AB-4259-811C-988E432B52C7}" srcOrd="0" destOrd="0" presId="urn:microsoft.com/office/officeart/2005/8/layout/process1"/>
    <dgm:cxn modelId="{B6FB9639-EF8C-4A71-9FC7-C6D54C2404B7}" type="presOf" srcId="{B5C0B04C-6AB7-45D3-A949-035ADD0A0BDB}" destId="{93C55339-50A0-41AF-9C9C-969BC2DEF70A}" srcOrd="1" destOrd="0" presId="urn:microsoft.com/office/officeart/2005/8/layout/process1"/>
    <dgm:cxn modelId="{2CB4818F-7D11-4AFC-93F0-0A8DF7E64297}" srcId="{0E501B49-7B2E-4190-A317-4E816AB7F048}" destId="{D52DAB43-7BF8-42B7-A11C-8C46E8AED051}" srcOrd="1" destOrd="0" parTransId="{CC0D1D00-7146-4FC1-835D-AF7384DFFF00}" sibTransId="{B5C0B04C-6AB7-45D3-A949-035ADD0A0BDB}"/>
    <dgm:cxn modelId="{C5ED98C6-BD22-4BC3-BEC8-55CD31C0B381}" type="presParOf" srcId="{8BCCF54B-C383-46EC-8A34-65869ABBE2D6}" destId="{A6D3F4AE-1C58-4328-BF26-F3721618F704}" srcOrd="0" destOrd="0" presId="urn:microsoft.com/office/officeart/2005/8/layout/process1"/>
    <dgm:cxn modelId="{24654FAF-FED7-44BF-B06A-D58A79930E2D}" type="presParOf" srcId="{8BCCF54B-C383-46EC-8A34-65869ABBE2D6}" destId="{938AD37E-9AF0-4001-A359-F65689569F2B}" srcOrd="1" destOrd="0" presId="urn:microsoft.com/office/officeart/2005/8/layout/process1"/>
    <dgm:cxn modelId="{7D5386DE-A745-4189-816D-4C073545EB90}" type="presParOf" srcId="{938AD37E-9AF0-4001-A359-F65689569F2B}" destId="{36686C85-FEB6-4516-B67C-B9A29F9EE269}" srcOrd="0" destOrd="0" presId="urn:microsoft.com/office/officeart/2005/8/layout/process1"/>
    <dgm:cxn modelId="{F949E006-C4B1-41E1-87CD-C6A248795E36}" type="presParOf" srcId="{8BCCF54B-C383-46EC-8A34-65869ABBE2D6}" destId="{DBAA6D57-55AB-4259-811C-988E432B52C7}" srcOrd="2" destOrd="0" presId="urn:microsoft.com/office/officeart/2005/8/layout/process1"/>
    <dgm:cxn modelId="{134E4DC1-30BC-4A54-B3F6-5C82A77CA35C}" type="presParOf" srcId="{8BCCF54B-C383-46EC-8A34-65869ABBE2D6}" destId="{86505BAF-3CC0-4B22-8732-2A04FCE900E4}" srcOrd="3" destOrd="0" presId="urn:microsoft.com/office/officeart/2005/8/layout/process1"/>
    <dgm:cxn modelId="{747A835E-A185-4665-A8E9-58417078C866}" type="presParOf" srcId="{86505BAF-3CC0-4B22-8732-2A04FCE900E4}" destId="{93C55339-50A0-41AF-9C9C-969BC2DEF70A}" srcOrd="0" destOrd="0" presId="urn:microsoft.com/office/officeart/2005/8/layout/process1"/>
    <dgm:cxn modelId="{F296C71A-71BA-487C-858C-40FEDF8DFA59}" type="presParOf" srcId="{8BCCF54B-C383-46EC-8A34-65869ABBE2D6}" destId="{622F3617-DCC8-492C-933E-5452D2F730D8}"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Industry Overview</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49475AFD-3903-40D0-ABF0-90B48748AFC1}">
      <dgm:prSet phldrT="[Text]"/>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t>Business Description</a:t>
          </a:r>
          <a:endParaRPr lang="en-US" b="1" dirty="0"/>
        </a:p>
      </dgm:t>
    </dgm:pt>
    <dgm:pt modelId="{673F5C95-185D-4E8A-958F-DE7639E4C190}" type="parTrans" cxnId="{4E8D1D8B-AD9A-4551-9A95-3D55ED51A6F2}">
      <dgm:prSet/>
      <dgm:spPr/>
      <dgm:t>
        <a:bodyPr/>
        <a:lstStyle/>
        <a:p>
          <a:endParaRPr lang="en-US"/>
        </a:p>
      </dgm:t>
    </dgm:pt>
    <dgm:pt modelId="{F6CA911A-BF33-46F3-9FD3-B08E5A4F051A}" type="sibTrans" cxnId="{4E8D1D8B-AD9A-4551-9A95-3D55ED51A6F2}">
      <dgm:prSet/>
      <dgm:spPr/>
      <dgm:t>
        <a:bodyPr/>
        <a:lstStyle/>
        <a:p>
          <a:endParaRPr lang="en-US" dirty="0"/>
        </a:p>
      </dgm:t>
    </dgm:pt>
    <dgm:pt modelId="{0093855B-0BC1-41BB-8967-5281D7C56308}">
      <dgm:prSet phldrT="[Text]"/>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Competitor Analysis</a:t>
          </a:r>
          <a:endParaRPr lang="en-US" dirty="0"/>
        </a:p>
      </dgm:t>
    </dgm:pt>
    <dgm:pt modelId="{B7BBFF86-F1C1-4E33-BEAB-FEF01C2F0D2B}" type="parTrans" cxnId="{C86EC6D7-DC74-4D71-A312-73A6169FC113}">
      <dgm:prSet/>
      <dgm:spPr/>
      <dgm:t>
        <a:bodyPr/>
        <a:lstStyle/>
        <a:p>
          <a:endParaRPr lang="en-US"/>
        </a:p>
      </dgm:t>
    </dgm:pt>
    <dgm:pt modelId="{180482A0-D62D-4EF5-B6E1-A1C67AE32B9B}" type="sibTrans" cxnId="{C86EC6D7-DC74-4D71-A312-73A6169FC113}">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t>
        <a:bodyPr/>
        <a:lstStyle/>
        <a:p>
          <a:endParaRPr lang="en-US"/>
        </a:p>
      </dgm:t>
    </dgm:pt>
    <dgm:pt modelId="{9DD2B566-FFD8-4739-94DE-7A8C6BE16745}" type="pres">
      <dgm:prSet presAssocID="{49475AFD-3903-40D0-ABF0-90B48748AFC1}" presName="node" presStyleLbl="node1" presStyleIdx="0" presStyleCnt="3">
        <dgm:presLayoutVars>
          <dgm:bulletEnabled val="1"/>
        </dgm:presLayoutVars>
      </dgm:prSet>
      <dgm:spPr/>
      <dgm:t>
        <a:bodyPr/>
        <a:lstStyle/>
        <a:p>
          <a:endParaRPr lang="en-US"/>
        </a:p>
      </dgm:t>
    </dgm:pt>
    <dgm:pt modelId="{3D905DA9-A308-419C-9FE9-96866EE6A5FE}" type="pres">
      <dgm:prSet presAssocID="{F6CA911A-BF33-46F3-9FD3-B08E5A4F051A}" presName="sibTrans" presStyleLbl="sibTrans2D1" presStyleIdx="0" presStyleCnt="2"/>
      <dgm:spPr/>
      <dgm:t>
        <a:bodyPr/>
        <a:lstStyle/>
        <a:p>
          <a:endParaRPr lang="en-US"/>
        </a:p>
      </dgm:t>
    </dgm:pt>
    <dgm:pt modelId="{451397EA-221E-4030-98C5-CA71D0A59EA0}" type="pres">
      <dgm:prSet presAssocID="{F6CA911A-BF33-46F3-9FD3-B08E5A4F051A}" presName="connectorText" presStyleLbl="sibTrans2D1" presStyleIdx="0" presStyleCnt="2"/>
      <dgm:spPr/>
      <dgm:t>
        <a:bodyPr/>
        <a:lstStyle/>
        <a:p>
          <a:endParaRPr lang="en-US"/>
        </a:p>
      </dgm:t>
    </dgm:pt>
    <dgm:pt modelId="{622F3617-DCC8-492C-933E-5452D2F730D8}" type="pres">
      <dgm:prSet presAssocID="{E178F330-0236-4751-8914-96350DBD1852}" presName="node" presStyleLbl="node1" presStyleIdx="1" presStyleCnt="3">
        <dgm:presLayoutVars>
          <dgm:bulletEnabled val="1"/>
        </dgm:presLayoutVars>
      </dgm:prSet>
      <dgm:spPr/>
      <dgm:t>
        <a:bodyPr/>
        <a:lstStyle/>
        <a:p>
          <a:endParaRPr lang="en-US"/>
        </a:p>
      </dgm:t>
    </dgm:pt>
    <dgm:pt modelId="{4FE57AFA-B279-43D9-930C-154C800A8AB8}" type="pres">
      <dgm:prSet presAssocID="{42C04D36-2155-4FAC-A748-2992688EA110}" presName="sibTrans" presStyleLbl="sibTrans2D1" presStyleIdx="1" presStyleCnt="2"/>
      <dgm:spPr/>
      <dgm:t>
        <a:bodyPr/>
        <a:lstStyle/>
        <a:p>
          <a:endParaRPr lang="en-US"/>
        </a:p>
      </dgm:t>
    </dgm:pt>
    <dgm:pt modelId="{3E71D7A0-E2E1-420B-8FEB-4B5B187F4AB1}" type="pres">
      <dgm:prSet presAssocID="{42C04D36-2155-4FAC-A748-2992688EA110}" presName="connectorText" presStyleLbl="sibTrans2D1" presStyleIdx="1" presStyleCnt="2"/>
      <dgm:spPr/>
      <dgm:t>
        <a:bodyPr/>
        <a:lstStyle/>
        <a:p>
          <a:endParaRPr lang="en-US"/>
        </a:p>
      </dgm:t>
    </dgm:pt>
    <dgm:pt modelId="{0B042CCD-870B-4C3A-AD46-D6ADD8A1EDB4}" type="pres">
      <dgm:prSet presAssocID="{0093855B-0BC1-41BB-8967-5281D7C56308}" presName="node" presStyleLbl="node1" presStyleIdx="2" presStyleCnt="3">
        <dgm:presLayoutVars>
          <dgm:bulletEnabled val="1"/>
        </dgm:presLayoutVars>
      </dgm:prSet>
      <dgm:spPr/>
      <dgm:t>
        <a:bodyPr/>
        <a:lstStyle/>
        <a:p>
          <a:endParaRPr lang="en-US"/>
        </a:p>
      </dgm:t>
    </dgm:pt>
  </dgm:ptLst>
  <dgm:cxnLst>
    <dgm:cxn modelId="{0C4E6B2E-88F0-44D9-8AF4-23DBAE9DD057}" type="presOf" srcId="{0093855B-0BC1-41BB-8967-5281D7C56308}" destId="{0B042CCD-870B-4C3A-AD46-D6ADD8A1EDB4}" srcOrd="0" destOrd="0" presId="urn:microsoft.com/office/officeart/2005/8/layout/process1"/>
    <dgm:cxn modelId="{6CE1E076-39F0-48E7-9E80-CBE7D17503B9}" type="presOf" srcId="{0E501B49-7B2E-4190-A317-4E816AB7F048}" destId="{8BCCF54B-C383-46EC-8A34-65869ABBE2D6}" srcOrd="0" destOrd="0" presId="urn:microsoft.com/office/officeart/2005/8/layout/process1"/>
    <dgm:cxn modelId="{6EC052F2-04B4-4D77-8DC6-A9C2A6846C89}" type="presOf" srcId="{E178F330-0236-4751-8914-96350DBD1852}" destId="{622F3617-DCC8-492C-933E-5452D2F730D8}" srcOrd="0" destOrd="0" presId="urn:microsoft.com/office/officeart/2005/8/layout/process1"/>
    <dgm:cxn modelId="{F6E65C54-0F03-4794-9C93-FC7C85BDF2C1}" type="presOf" srcId="{42C04D36-2155-4FAC-A748-2992688EA110}" destId="{4FE57AFA-B279-43D9-930C-154C800A8AB8}" srcOrd="0" destOrd="0" presId="urn:microsoft.com/office/officeart/2005/8/layout/process1"/>
    <dgm:cxn modelId="{F7FBEB52-AF87-48B6-83FE-6557A4C9DBDA}" srcId="{0E501B49-7B2E-4190-A317-4E816AB7F048}" destId="{E178F330-0236-4751-8914-96350DBD1852}" srcOrd="1" destOrd="0" parTransId="{F1EF3242-590D-4419-93EF-DAC15E2D3D02}" sibTransId="{42C04D36-2155-4FAC-A748-2992688EA110}"/>
    <dgm:cxn modelId="{4E8D1D8B-AD9A-4551-9A95-3D55ED51A6F2}" srcId="{0E501B49-7B2E-4190-A317-4E816AB7F048}" destId="{49475AFD-3903-40D0-ABF0-90B48748AFC1}" srcOrd="0" destOrd="0" parTransId="{673F5C95-185D-4E8A-958F-DE7639E4C190}" sibTransId="{F6CA911A-BF33-46F3-9FD3-B08E5A4F051A}"/>
    <dgm:cxn modelId="{7AB5D083-14F1-4B16-B8BE-7B57CD420517}" type="presOf" srcId="{49475AFD-3903-40D0-ABF0-90B48748AFC1}" destId="{9DD2B566-FFD8-4739-94DE-7A8C6BE16745}" srcOrd="0" destOrd="0" presId="urn:microsoft.com/office/officeart/2005/8/layout/process1"/>
    <dgm:cxn modelId="{D0308E14-0A8B-4CA1-8D8D-15DCAF7A6306}" type="presOf" srcId="{F6CA911A-BF33-46F3-9FD3-B08E5A4F051A}" destId="{451397EA-221E-4030-98C5-CA71D0A59EA0}" srcOrd="1" destOrd="0" presId="urn:microsoft.com/office/officeart/2005/8/layout/process1"/>
    <dgm:cxn modelId="{29D1F35E-8298-4AA5-8CAD-7DCC6FAE7327}" type="presOf" srcId="{42C04D36-2155-4FAC-A748-2992688EA110}" destId="{3E71D7A0-E2E1-420B-8FEB-4B5B187F4AB1}" srcOrd="1" destOrd="0" presId="urn:microsoft.com/office/officeart/2005/8/layout/process1"/>
    <dgm:cxn modelId="{C86EC6D7-DC74-4D71-A312-73A6169FC113}" srcId="{0E501B49-7B2E-4190-A317-4E816AB7F048}" destId="{0093855B-0BC1-41BB-8967-5281D7C56308}" srcOrd="2" destOrd="0" parTransId="{B7BBFF86-F1C1-4E33-BEAB-FEF01C2F0D2B}" sibTransId="{180482A0-D62D-4EF5-B6E1-A1C67AE32B9B}"/>
    <dgm:cxn modelId="{78399852-848F-4C9C-A831-512245D5C9F4}" type="presOf" srcId="{F6CA911A-BF33-46F3-9FD3-B08E5A4F051A}" destId="{3D905DA9-A308-419C-9FE9-96866EE6A5FE}" srcOrd="0" destOrd="0" presId="urn:microsoft.com/office/officeart/2005/8/layout/process1"/>
    <dgm:cxn modelId="{AC220223-388A-49F6-B26D-BF56C126DC23}" type="presParOf" srcId="{8BCCF54B-C383-46EC-8A34-65869ABBE2D6}" destId="{9DD2B566-FFD8-4739-94DE-7A8C6BE16745}" srcOrd="0" destOrd="0" presId="urn:microsoft.com/office/officeart/2005/8/layout/process1"/>
    <dgm:cxn modelId="{1669933A-25AC-4225-9EE4-3A32BAB40F7C}" type="presParOf" srcId="{8BCCF54B-C383-46EC-8A34-65869ABBE2D6}" destId="{3D905DA9-A308-419C-9FE9-96866EE6A5FE}" srcOrd="1" destOrd="0" presId="urn:microsoft.com/office/officeart/2005/8/layout/process1"/>
    <dgm:cxn modelId="{3AD40127-FB53-48AA-A4CA-6A04F0F423F7}" type="presParOf" srcId="{3D905DA9-A308-419C-9FE9-96866EE6A5FE}" destId="{451397EA-221E-4030-98C5-CA71D0A59EA0}" srcOrd="0" destOrd="0" presId="urn:microsoft.com/office/officeart/2005/8/layout/process1"/>
    <dgm:cxn modelId="{EC8F8DC3-B2F1-4F27-B817-31DEC7ADD545}" type="presParOf" srcId="{8BCCF54B-C383-46EC-8A34-65869ABBE2D6}" destId="{622F3617-DCC8-492C-933E-5452D2F730D8}" srcOrd="2" destOrd="0" presId="urn:microsoft.com/office/officeart/2005/8/layout/process1"/>
    <dgm:cxn modelId="{D7E08D39-987E-4128-9774-5284BF463BB1}" type="presParOf" srcId="{8BCCF54B-C383-46EC-8A34-65869ABBE2D6}" destId="{4FE57AFA-B279-43D9-930C-154C800A8AB8}" srcOrd="3" destOrd="0" presId="urn:microsoft.com/office/officeart/2005/8/layout/process1"/>
    <dgm:cxn modelId="{21F2D603-6A2A-496E-B503-801583AF7F16}" type="presParOf" srcId="{4FE57AFA-B279-43D9-930C-154C800A8AB8}" destId="{3E71D7A0-E2E1-420B-8FEB-4B5B187F4AB1}" srcOrd="0" destOrd="0" presId="urn:microsoft.com/office/officeart/2005/8/layout/process1"/>
    <dgm:cxn modelId="{EA0E52F5-C292-4A91-8BB4-A4130ECE3960}" type="presParOf" srcId="{8BCCF54B-C383-46EC-8A34-65869ABBE2D6}" destId="{0B042CCD-870B-4C3A-AD46-D6ADD8A1EDB4}"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D551E8A9-9166-4538-A6C4-6453A5C8F5E3}">
      <dgm:prSet phldrT="[Text]" custT="1"/>
      <dgm:spPr>
        <a:solidFill>
          <a:srgbClr val="3E56A4">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Business Description</a:t>
          </a:r>
          <a:endParaRPr lang="en-US" sz="1200" b="0" dirty="0"/>
        </a:p>
      </dgm:t>
    </dgm:pt>
    <dgm:pt modelId="{4B1C2FF3-D958-4AC0-A382-67F016865869}" type="parTrans" cxnId="{56484FF6-DE8B-4D34-8B5F-0A85703A160F}">
      <dgm:prSet/>
      <dgm:spPr/>
      <dgm:t>
        <a:bodyPr/>
        <a:lstStyle/>
        <a:p>
          <a:endParaRPr lang="en-US"/>
        </a:p>
      </dgm:t>
    </dgm:pt>
    <dgm:pt modelId="{3D1ED198-33C9-424D-8180-882F744700A0}" type="sibTrans" cxnId="{56484FF6-DE8B-4D34-8B5F-0A85703A160F}">
      <dgm:prSet/>
      <dgm:spPr/>
      <dgm:t>
        <a:bodyPr/>
        <a:lstStyle/>
        <a:p>
          <a:endParaRPr lang="en-US" dirty="0"/>
        </a:p>
      </dgm:t>
    </dgm:pt>
    <dgm:pt modelId="{D52DAB43-7BF8-42B7-A11C-8C46E8AED051}">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Industry Overview</a:t>
          </a:r>
          <a:endParaRPr lang="en-US" sz="1200" b="1" dirty="0"/>
        </a:p>
      </dgm:t>
    </dgm:pt>
    <dgm:pt modelId="{CC0D1D00-7146-4FC1-835D-AF7384DFFF00}" type="parTrans" cxnId="{2CB4818F-7D11-4AFC-93F0-0A8DF7E64297}">
      <dgm:prSet/>
      <dgm:spPr/>
      <dgm:t>
        <a:bodyPr/>
        <a:lstStyle/>
        <a:p>
          <a:endParaRPr lang="en-US"/>
        </a:p>
      </dgm:t>
    </dgm:pt>
    <dgm:pt modelId="{B5C0B04C-6AB7-45D3-A949-035ADD0A0BDB}" type="sibTrans" cxnId="{2CB4818F-7D11-4AFC-93F0-0A8DF7E64297}">
      <dgm:prSet/>
      <dgm:spPr/>
      <dgm:t>
        <a:bodyPr/>
        <a:lstStyle/>
        <a:p>
          <a:endParaRPr lang="en-US" dirty="0"/>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Competitor Analysis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A6D3F4AE-1C58-4328-BF26-F3721618F704}" type="pres">
      <dgm:prSet presAssocID="{D551E8A9-9166-4538-A6C4-6453A5C8F5E3}" presName="node" presStyleLbl="node1" presStyleIdx="0" presStyleCnt="3">
        <dgm:presLayoutVars>
          <dgm:bulletEnabled val="1"/>
        </dgm:presLayoutVars>
      </dgm:prSet>
      <dgm:spPr/>
      <dgm:t>
        <a:bodyPr/>
        <a:lstStyle/>
        <a:p>
          <a:endParaRPr lang="en-US"/>
        </a:p>
      </dgm:t>
    </dgm:pt>
    <dgm:pt modelId="{938AD37E-9AF0-4001-A359-F65689569F2B}" type="pres">
      <dgm:prSet presAssocID="{3D1ED198-33C9-424D-8180-882F744700A0}" presName="sibTrans" presStyleLbl="sibTrans2D1" presStyleIdx="0" presStyleCnt="2"/>
      <dgm:spPr/>
      <dgm:t>
        <a:bodyPr/>
        <a:lstStyle/>
        <a:p>
          <a:endParaRPr lang="en-US"/>
        </a:p>
      </dgm:t>
    </dgm:pt>
    <dgm:pt modelId="{36686C85-FEB6-4516-B67C-B9A29F9EE269}" type="pres">
      <dgm:prSet presAssocID="{3D1ED198-33C9-424D-8180-882F744700A0}" presName="connectorText" presStyleLbl="sibTrans2D1" presStyleIdx="0" presStyleCnt="2"/>
      <dgm:spPr/>
      <dgm:t>
        <a:bodyPr/>
        <a:lstStyle/>
        <a:p>
          <a:endParaRPr lang="en-US"/>
        </a:p>
      </dgm:t>
    </dgm:pt>
    <dgm:pt modelId="{DBAA6D57-55AB-4259-811C-988E432B52C7}" type="pres">
      <dgm:prSet presAssocID="{D52DAB43-7BF8-42B7-A11C-8C46E8AED051}" presName="node" presStyleLbl="node1" presStyleIdx="1" presStyleCnt="3">
        <dgm:presLayoutVars>
          <dgm:bulletEnabled val="1"/>
        </dgm:presLayoutVars>
      </dgm:prSet>
      <dgm:spPr/>
      <dgm:t>
        <a:bodyPr/>
        <a:lstStyle/>
        <a:p>
          <a:endParaRPr lang="en-US"/>
        </a:p>
      </dgm:t>
    </dgm:pt>
    <dgm:pt modelId="{86505BAF-3CC0-4B22-8732-2A04FCE900E4}" type="pres">
      <dgm:prSet presAssocID="{B5C0B04C-6AB7-45D3-A949-035ADD0A0BDB}" presName="sibTrans" presStyleLbl="sibTrans2D1" presStyleIdx="1" presStyleCnt="2"/>
      <dgm:spPr/>
      <dgm:t>
        <a:bodyPr/>
        <a:lstStyle/>
        <a:p>
          <a:endParaRPr lang="en-US"/>
        </a:p>
      </dgm:t>
    </dgm:pt>
    <dgm:pt modelId="{93C55339-50A0-41AF-9C9C-969BC2DEF70A}" type="pres">
      <dgm:prSet presAssocID="{B5C0B04C-6AB7-45D3-A949-035ADD0A0BDB}" presName="connectorText" presStyleLbl="sibTrans2D1" presStyleIdx="1" presStyleCnt="2"/>
      <dgm:spPr/>
      <dgm:t>
        <a:bodyPr/>
        <a:lstStyle/>
        <a:p>
          <a:endParaRPr lang="en-US"/>
        </a:p>
      </dgm:t>
    </dgm:pt>
    <dgm:pt modelId="{622F3617-DCC8-492C-933E-5452D2F730D8}" type="pres">
      <dgm:prSet presAssocID="{E178F330-0236-4751-8914-96350DBD1852}" presName="node" presStyleLbl="node1" presStyleIdx="2" presStyleCnt="3">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2" destOrd="0" parTransId="{F1EF3242-590D-4419-93EF-DAC15E2D3D02}" sibTransId="{42C04D36-2155-4FAC-A748-2992688EA110}"/>
    <dgm:cxn modelId="{B810FB8A-6D0E-4925-8DF3-46DB5C16972E}" type="presOf" srcId="{D52DAB43-7BF8-42B7-A11C-8C46E8AED051}" destId="{DBAA6D57-55AB-4259-811C-988E432B52C7}" srcOrd="0" destOrd="0" presId="urn:microsoft.com/office/officeart/2005/8/layout/process1"/>
    <dgm:cxn modelId="{2CB4818F-7D11-4AFC-93F0-0A8DF7E64297}" srcId="{0E501B49-7B2E-4190-A317-4E816AB7F048}" destId="{D52DAB43-7BF8-42B7-A11C-8C46E8AED051}" srcOrd="1" destOrd="0" parTransId="{CC0D1D00-7146-4FC1-835D-AF7384DFFF00}" sibTransId="{B5C0B04C-6AB7-45D3-A949-035ADD0A0BDB}"/>
    <dgm:cxn modelId="{56484FF6-DE8B-4D34-8B5F-0A85703A160F}" srcId="{0E501B49-7B2E-4190-A317-4E816AB7F048}" destId="{D551E8A9-9166-4538-A6C4-6453A5C8F5E3}" srcOrd="0" destOrd="0" parTransId="{4B1C2FF3-D958-4AC0-A382-67F016865869}" sibTransId="{3D1ED198-33C9-424D-8180-882F744700A0}"/>
    <dgm:cxn modelId="{CEF4D925-9740-4C71-BCA8-DD2C152559A1}" type="presOf" srcId="{B5C0B04C-6AB7-45D3-A949-035ADD0A0BDB}" destId="{86505BAF-3CC0-4B22-8732-2A04FCE900E4}" srcOrd="0" destOrd="0" presId="urn:microsoft.com/office/officeart/2005/8/layout/process1"/>
    <dgm:cxn modelId="{10FCCB5A-C358-4CFA-B520-8E4B3A3ACCB4}" type="presOf" srcId="{E178F330-0236-4751-8914-96350DBD1852}" destId="{622F3617-DCC8-492C-933E-5452D2F730D8}" srcOrd="0" destOrd="0" presId="urn:microsoft.com/office/officeart/2005/8/layout/process1"/>
    <dgm:cxn modelId="{73ADD0A9-B526-4DF5-A6C6-2703D640D9A2}" type="presOf" srcId="{3D1ED198-33C9-424D-8180-882F744700A0}" destId="{938AD37E-9AF0-4001-A359-F65689569F2B}" srcOrd="0" destOrd="0" presId="urn:microsoft.com/office/officeart/2005/8/layout/process1"/>
    <dgm:cxn modelId="{0923BC67-47A3-45D2-9461-6CF1EE57A14E}" type="presOf" srcId="{B5C0B04C-6AB7-45D3-A949-035ADD0A0BDB}" destId="{93C55339-50A0-41AF-9C9C-969BC2DEF70A}" srcOrd="1" destOrd="0" presId="urn:microsoft.com/office/officeart/2005/8/layout/process1"/>
    <dgm:cxn modelId="{80FB108A-C281-4852-A79A-57A2DACD25DB}" type="presOf" srcId="{D551E8A9-9166-4538-A6C4-6453A5C8F5E3}" destId="{A6D3F4AE-1C58-4328-BF26-F3721618F704}" srcOrd="0" destOrd="0" presId="urn:microsoft.com/office/officeart/2005/8/layout/process1"/>
    <dgm:cxn modelId="{857E7FD6-8B04-4066-B9C4-B7FBD4CAB230}" type="presOf" srcId="{3D1ED198-33C9-424D-8180-882F744700A0}" destId="{36686C85-FEB6-4516-B67C-B9A29F9EE269}" srcOrd="1" destOrd="0" presId="urn:microsoft.com/office/officeart/2005/8/layout/process1"/>
    <dgm:cxn modelId="{9DAD12A1-530B-4086-878D-40F6CB98BBB5}" type="presOf" srcId="{0E501B49-7B2E-4190-A317-4E816AB7F048}" destId="{8BCCF54B-C383-46EC-8A34-65869ABBE2D6}" srcOrd="0" destOrd="0" presId="urn:microsoft.com/office/officeart/2005/8/layout/process1"/>
    <dgm:cxn modelId="{CE7F2C9B-4E06-4B14-8443-BFE04F6D71AA}" type="presParOf" srcId="{8BCCF54B-C383-46EC-8A34-65869ABBE2D6}" destId="{A6D3F4AE-1C58-4328-BF26-F3721618F704}" srcOrd="0" destOrd="0" presId="urn:microsoft.com/office/officeart/2005/8/layout/process1"/>
    <dgm:cxn modelId="{1B58ACFD-9383-4AD0-8F8E-5289BF5AFB12}" type="presParOf" srcId="{8BCCF54B-C383-46EC-8A34-65869ABBE2D6}" destId="{938AD37E-9AF0-4001-A359-F65689569F2B}" srcOrd="1" destOrd="0" presId="urn:microsoft.com/office/officeart/2005/8/layout/process1"/>
    <dgm:cxn modelId="{07CF6812-71A8-433C-8617-53B82DFE3731}" type="presParOf" srcId="{938AD37E-9AF0-4001-A359-F65689569F2B}" destId="{36686C85-FEB6-4516-B67C-B9A29F9EE269}" srcOrd="0" destOrd="0" presId="urn:microsoft.com/office/officeart/2005/8/layout/process1"/>
    <dgm:cxn modelId="{39B1BF5E-F31A-4F1A-8BCE-F688396191EC}" type="presParOf" srcId="{8BCCF54B-C383-46EC-8A34-65869ABBE2D6}" destId="{DBAA6D57-55AB-4259-811C-988E432B52C7}" srcOrd="2" destOrd="0" presId="urn:microsoft.com/office/officeart/2005/8/layout/process1"/>
    <dgm:cxn modelId="{9CF443B7-A7F6-4EC8-9906-1E3262D6E8FA}" type="presParOf" srcId="{8BCCF54B-C383-46EC-8A34-65869ABBE2D6}" destId="{86505BAF-3CC0-4B22-8732-2A04FCE900E4}" srcOrd="3" destOrd="0" presId="urn:microsoft.com/office/officeart/2005/8/layout/process1"/>
    <dgm:cxn modelId="{7119AA02-E920-4562-8FF5-9DF8A1636257}" type="presParOf" srcId="{86505BAF-3CC0-4B22-8732-2A04FCE900E4}" destId="{93C55339-50A0-41AF-9C9C-969BC2DEF70A}" srcOrd="0" destOrd="0" presId="urn:microsoft.com/office/officeart/2005/8/layout/process1"/>
    <dgm:cxn modelId="{850F33F7-0E20-43F0-B131-D247BC0105AD}" type="presParOf" srcId="{8BCCF54B-C383-46EC-8A34-65869ABBE2D6}" destId="{622F3617-DCC8-492C-933E-5452D2F730D8}"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D551E8A9-9166-4538-A6C4-6453A5C8F5E3}">
      <dgm:prSet phldrT="[Text]" custT="1"/>
      <dgm:spPr>
        <a:solidFill>
          <a:srgbClr val="3E56A4">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Business Description</a:t>
          </a:r>
          <a:endParaRPr lang="en-US" sz="1200" b="0" dirty="0"/>
        </a:p>
      </dgm:t>
    </dgm:pt>
    <dgm:pt modelId="{4B1C2FF3-D958-4AC0-A382-67F016865869}" type="parTrans" cxnId="{56484FF6-DE8B-4D34-8B5F-0A85703A160F}">
      <dgm:prSet/>
      <dgm:spPr/>
      <dgm:t>
        <a:bodyPr/>
        <a:lstStyle/>
        <a:p>
          <a:endParaRPr lang="en-US"/>
        </a:p>
      </dgm:t>
    </dgm:pt>
    <dgm:pt modelId="{3D1ED198-33C9-424D-8180-882F744700A0}" type="sibTrans" cxnId="{56484FF6-DE8B-4D34-8B5F-0A85703A160F}">
      <dgm:prSet/>
      <dgm:spPr/>
      <dgm:t>
        <a:bodyPr/>
        <a:lstStyle/>
        <a:p>
          <a:endParaRPr lang="en-US" dirty="0"/>
        </a:p>
      </dgm:t>
    </dgm:pt>
    <dgm:pt modelId="{D52DAB43-7BF8-42B7-A11C-8C46E8AED051}">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Industry Overview</a:t>
          </a:r>
          <a:endParaRPr lang="en-US" sz="1200" b="1" dirty="0"/>
        </a:p>
      </dgm:t>
    </dgm:pt>
    <dgm:pt modelId="{CC0D1D00-7146-4FC1-835D-AF7384DFFF00}" type="parTrans" cxnId="{2CB4818F-7D11-4AFC-93F0-0A8DF7E64297}">
      <dgm:prSet/>
      <dgm:spPr/>
      <dgm:t>
        <a:bodyPr/>
        <a:lstStyle/>
        <a:p>
          <a:endParaRPr lang="en-US"/>
        </a:p>
      </dgm:t>
    </dgm:pt>
    <dgm:pt modelId="{B5C0B04C-6AB7-45D3-A949-035ADD0A0BDB}" type="sibTrans" cxnId="{2CB4818F-7D11-4AFC-93F0-0A8DF7E64297}">
      <dgm:prSet/>
      <dgm:spPr/>
      <dgm:t>
        <a:bodyPr/>
        <a:lstStyle/>
        <a:p>
          <a:endParaRPr lang="en-US" dirty="0"/>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Competitor Analysis</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A6D3F4AE-1C58-4328-BF26-F3721618F704}" type="pres">
      <dgm:prSet presAssocID="{D551E8A9-9166-4538-A6C4-6453A5C8F5E3}" presName="node" presStyleLbl="node1" presStyleIdx="0" presStyleCnt="3">
        <dgm:presLayoutVars>
          <dgm:bulletEnabled val="1"/>
        </dgm:presLayoutVars>
      </dgm:prSet>
      <dgm:spPr/>
      <dgm:t>
        <a:bodyPr/>
        <a:lstStyle/>
        <a:p>
          <a:endParaRPr lang="en-US"/>
        </a:p>
      </dgm:t>
    </dgm:pt>
    <dgm:pt modelId="{938AD37E-9AF0-4001-A359-F65689569F2B}" type="pres">
      <dgm:prSet presAssocID="{3D1ED198-33C9-424D-8180-882F744700A0}" presName="sibTrans" presStyleLbl="sibTrans2D1" presStyleIdx="0" presStyleCnt="2"/>
      <dgm:spPr/>
      <dgm:t>
        <a:bodyPr/>
        <a:lstStyle/>
        <a:p>
          <a:endParaRPr lang="en-US"/>
        </a:p>
      </dgm:t>
    </dgm:pt>
    <dgm:pt modelId="{36686C85-FEB6-4516-B67C-B9A29F9EE269}" type="pres">
      <dgm:prSet presAssocID="{3D1ED198-33C9-424D-8180-882F744700A0}" presName="connectorText" presStyleLbl="sibTrans2D1" presStyleIdx="0" presStyleCnt="2"/>
      <dgm:spPr/>
      <dgm:t>
        <a:bodyPr/>
        <a:lstStyle/>
        <a:p>
          <a:endParaRPr lang="en-US"/>
        </a:p>
      </dgm:t>
    </dgm:pt>
    <dgm:pt modelId="{DBAA6D57-55AB-4259-811C-988E432B52C7}" type="pres">
      <dgm:prSet presAssocID="{D52DAB43-7BF8-42B7-A11C-8C46E8AED051}" presName="node" presStyleLbl="node1" presStyleIdx="1" presStyleCnt="3">
        <dgm:presLayoutVars>
          <dgm:bulletEnabled val="1"/>
        </dgm:presLayoutVars>
      </dgm:prSet>
      <dgm:spPr/>
      <dgm:t>
        <a:bodyPr/>
        <a:lstStyle/>
        <a:p>
          <a:endParaRPr lang="en-US"/>
        </a:p>
      </dgm:t>
    </dgm:pt>
    <dgm:pt modelId="{86505BAF-3CC0-4B22-8732-2A04FCE900E4}" type="pres">
      <dgm:prSet presAssocID="{B5C0B04C-6AB7-45D3-A949-035ADD0A0BDB}" presName="sibTrans" presStyleLbl="sibTrans2D1" presStyleIdx="1" presStyleCnt="2"/>
      <dgm:spPr/>
      <dgm:t>
        <a:bodyPr/>
        <a:lstStyle/>
        <a:p>
          <a:endParaRPr lang="en-US"/>
        </a:p>
      </dgm:t>
    </dgm:pt>
    <dgm:pt modelId="{93C55339-50A0-41AF-9C9C-969BC2DEF70A}" type="pres">
      <dgm:prSet presAssocID="{B5C0B04C-6AB7-45D3-A949-035ADD0A0BDB}" presName="connectorText" presStyleLbl="sibTrans2D1" presStyleIdx="1" presStyleCnt="2"/>
      <dgm:spPr/>
      <dgm:t>
        <a:bodyPr/>
        <a:lstStyle/>
        <a:p>
          <a:endParaRPr lang="en-US"/>
        </a:p>
      </dgm:t>
    </dgm:pt>
    <dgm:pt modelId="{622F3617-DCC8-492C-933E-5452D2F730D8}" type="pres">
      <dgm:prSet presAssocID="{E178F330-0236-4751-8914-96350DBD1852}" presName="node" presStyleLbl="node1" presStyleIdx="2" presStyleCnt="3">
        <dgm:presLayoutVars>
          <dgm:bulletEnabled val="1"/>
        </dgm:presLayoutVars>
      </dgm:prSet>
      <dgm:spPr/>
      <dgm:t>
        <a:bodyPr/>
        <a:lstStyle/>
        <a:p>
          <a:endParaRPr lang="en-US"/>
        </a:p>
      </dgm:t>
    </dgm:pt>
  </dgm:ptLst>
  <dgm:cxnLst>
    <dgm:cxn modelId="{F3DCBFA5-14D3-486C-806A-1E0C21A7C4A9}" type="presOf" srcId="{0E501B49-7B2E-4190-A317-4E816AB7F048}" destId="{8BCCF54B-C383-46EC-8A34-65869ABBE2D6}" srcOrd="0" destOrd="0" presId="urn:microsoft.com/office/officeart/2005/8/layout/process1"/>
    <dgm:cxn modelId="{2EC68775-2889-4E16-A9F2-97CC47483C95}" type="presOf" srcId="{B5C0B04C-6AB7-45D3-A949-035ADD0A0BDB}" destId="{93C55339-50A0-41AF-9C9C-969BC2DEF70A}" srcOrd="1" destOrd="0" presId="urn:microsoft.com/office/officeart/2005/8/layout/process1"/>
    <dgm:cxn modelId="{C2008571-EBBD-46BB-9A17-682E06F8F028}" type="presOf" srcId="{3D1ED198-33C9-424D-8180-882F744700A0}" destId="{938AD37E-9AF0-4001-A359-F65689569F2B}" srcOrd="0" destOrd="0" presId="urn:microsoft.com/office/officeart/2005/8/layout/process1"/>
    <dgm:cxn modelId="{F7FBEB52-AF87-48B6-83FE-6557A4C9DBDA}" srcId="{0E501B49-7B2E-4190-A317-4E816AB7F048}" destId="{E178F330-0236-4751-8914-96350DBD1852}" srcOrd="2" destOrd="0" parTransId="{F1EF3242-590D-4419-93EF-DAC15E2D3D02}" sibTransId="{42C04D36-2155-4FAC-A748-2992688EA110}"/>
    <dgm:cxn modelId="{601B3E47-C721-4FE5-9F80-6BD2746BD0A0}" type="presOf" srcId="{D551E8A9-9166-4538-A6C4-6453A5C8F5E3}" destId="{A6D3F4AE-1C58-4328-BF26-F3721618F704}" srcOrd="0" destOrd="0" presId="urn:microsoft.com/office/officeart/2005/8/layout/process1"/>
    <dgm:cxn modelId="{11C1E9F5-A08D-4DD9-A8DB-C1871B4F8102}" type="presOf" srcId="{3D1ED198-33C9-424D-8180-882F744700A0}" destId="{36686C85-FEB6-4516-B67C-B9A29F9EE269}" srcOrd="1" destOrd="0" presId="urn:microsoft.com/office/officeart/2005/8/layout/process1"/>
    <dgm:cxn modelId="{655E9C01-09B8-45BF-BE7A-BB102EF183DB}" type="presOf" srcId="{E178F330-0236-4751-8914-96350DBD1852}" destId="{622F3617-DCC8-492C-933E-5452D2F730D8}" srcOrd="0" destOrd="0" presId="urn:microsoft.com/office/officeart/2005/8/layout/process1"/>
    <dgm:cxn modelId="{56484FF6-DE8B-4D34-8B5F-0A85703A160F}" srcId="{0E501B49-7B2E-4190-A317-4E816AB7F048}" destId="{D551E8A9-9166-4538-A6C4-6453A5C8F5E3}" srcOrd="0" destOrd="0" parTransId="{4B1C2FF3-D958-4AC0-A382-67F016865869}" sibTransId="{3D1ED198-33C9-424D-8180-882F744700A0}"/>
    <dgm:cxn modelId="{2CB4818F-7D11-4AFC-93F0-0A8DF7E64297}" srcId="{0E501B49-7B2E-4190-A317-4E816AB7F048}" destId="{D52DAB43-7BF8-42B7-A11C-8C46E8AED051}" srcOrd="1" destOrd="0" parTransId="{CC0D1D00-7146-4FC1-835D-AF7384DFFF00}" sibTransId="{B5C0B04C-6AB7-45D3-A949-035ADD0A0BDB}"/>
    <dgm:cxn modelId="{B4D384A9-509D-4F94-965B-4EE547D9F08E}" type="presOf" srcId="{B5C0B04C-6AB7-45D3-A949-035ADD0A0BDB}" destId="{86505BAF-3CC0-4B22-8732-2A04FCE900E4}" srcOrd="0" destOrd="0" presId="urn:microsoft.com/office/officeart/2005/8/layout/process1"/>
    <dgm:cxn modelId="{99228CF8-39E2-4B67-A888-EEBD20C7317C}" type="presOf" srcId="{D52DAB43-7BF8-42B7-A11C-8C46E8AED051}" destId="{DBAA6D57-55AB-4259-811C-988E432B52C7}" srcOrd="0" destOrd="0" presId="urn:microsoft.com/office/officeart/2005/8/layout/process1"/>
    <dgm:cxn modelId="{73FB6F4D-BDAB-4E90-8DE2-3EC035B3BA00}" type="presParOf" srcId="{8BCCF54B-C383-46EC-8A34-65869ABBE2D6}" destId="{A6D3F4AE-1C58-4328-BF26-F3721618F704}" srcOrd="0" destOrd="0" presId="urn:microsoft.com/office/officeart/2005/8/layout/process1"/>
    <dgm:cxn modelId="{74A08A14-1519-4946-82F3-05BAC9B8ACFB}" type="presParOf" srcId="{8BCCF54B-C383-46EC-8A34-65869ABBE2D6}" destId="{938AD37E-9AF0-4001-A359-F65689569F2B}" srcOrd="1" destOrd="0" presId="urn:microsoft.com/office/officeart/2005/8/layout/process1"/>
    <dgm:cxn modelId="{E71F9350-D1FE-4168-B925-EC3B8F2A5851}" type="presParOf" srcId="{938AD37E-9AF0-4001-A359-F65689569F2B}" destId="{36686C85-FEB6-4516-B67C-B9A29F9EE269}" srcOrd="0" destOrd="0" presId="urn:microsoft.com/office/officeart/2005/8/layout/process1"/>
    <dgm:cxn modelId="{E728DC79-59B5-456E-97EC-518A542706EB}" type="presParOf" srcId="{8BCCF54B-C383-46EC-8A34-65869ABBE2D6}" destId="{DBAA6D57-55AB-4259-811C-988E432B52C7}" srcOrd="2" destOrd="0" presId="urn:microsoft.com/office/officeart/2005/8/layout/process1"/>
    <dgm:cxn modelId="{D60FE90A-2C82-475C-AFBD-6AFC874074AC}" type="presParOf" srcId="{8BCCF54B-C383-46EC-8A34-65869ABBE2D6}" destId="{86505BAF-3CC0-4B22-8732-2A04FCE900E4}" srcOrd="3" destOrd="0" presId="urn:microsoft.com/office/officeart/2005/8/layout/process1"/>
    <dgm:cxn modelId="{5088803C-CCF2-4975-89E3-E4559EB51B27}" type="presParOf" srcId="{86505BAF-3CC0-4B22-8732-2A04FCE900E4}" destId="{93C55339-50A0-41AF-9C9C-969BC2DEF70A}" srcOrd="0" destOrd="0" presId="urn:microsoft.com/office/officeart/2005/8/layout/process1"/>
    <dgm:cxn modelId="{A6BDB617-5810-4477-9C3A-D6D40533E596}" type="presParOf" srcId="{8BCCF54B-C383-46EC-8A34-65869ABBE2D6}" destId="{622F3617-DCC8-492C-933E-5452D2F730D8}"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D551E8A9-9166-4538-A6C4-6453A5C8F5E3}">
      <dgm:prSet phldrT="[Text]" custT="1"/>
      <dgm:spPr>
        <a:solidFill>
          <a:srgbClr val="3E56A4">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Business Description</a:t>
          </a:r>
          <a:endParaRPr lang="en-US" sz="1200" b="0" dirty="0"/>
        </a:p>
      </dgm:t>
    </dgm:pt>
    <dgm:pt modelId="{4B1C2FF3-D958-4AC0-A382-67F016865869}" type="parTrans" cxnId="{56484FF6-DE8B-4D34-8B5F-0A85703A160F}">
      <dgm:prSet/>
      <dgm:spPr/>
      <dgm:t>
        <a:bodyPr/>
        <a:lstStyle/>
        <a:p>
          <a:endParaRPr lang="en-US"/>
        </a:p>
      </dgm:t>
    </dgm:pt>
    <dgm:pt modelId="{3D1ED198-33C9-424D-8180-882F744700A0}" type="sibTrans" cxnId="{56484FF6-DE8B-4D34-8B5F-0A85703A160F}">
      <dgm:prSet/>
      <dgm:spPr/>
      <dgm:t>
        <a:bodyPr/>
        <a:lstStyle/>
        <a:p>
          <a:endParaRPr lang="en-US" dirty="0"/>
        </a:p>
      </dgm:t>
    </dgm:pt>
    <dgm:pt modelId="{E178F330-0236-4751-8914-96350DBD1852}">
      <dgm:prSet phldrT="[Text]" custT="1"/>
      <dgm:spPr>
        <a:solidFill>
          <a:srgbClr val="254061">
            <a:alpha val="2902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dirty="0" smtClean="0"/>
            <a:t>Industry Overview</a:t>
          </a:r>
          <a:endParaRPr lang="en-US" sz="1200"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Competitor Analysis</a:t>
          </a:r>
          <a:endParaRPr lang="en-US" sz="1200" b="1"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A6D3F4AE-1C58-4328-BF26-F3721618F704}" type="pres">
      <dgm:prSet presAssocID="{D551E8A9-9166-4538-A6C4-6453A5C8F5E3}" presName="node" presStyleLbl="node1" presStyleIdx="0" presStyleCnt="3">
        <dgm:presLayoutVars>
          <dgm:bulletEnabled val="1"/>
        </dgm:presLayoutVars>
      </dgm:prSet>
      <dgm:spPr/>
      <dgm:t>
        <a:bodyPr/>
        <a:lstStyle/>
        <a:p>
          <a:endParaRPr lang="en-US"/>
        </a:p>
      </dgm:t>
    </dgm:pt>
    <dgm:pt modelId="{938AD37E-9AF0-4001-A359-F65689569F2B}" type="pres">
      <dgm:prSet presAssocID="{3D1ED198-33C9-424D-8180-882F744700A0}" presName="sibTrans" presStyleLbl="sibTrans2D1" presStyleIdx="0" presStyleCnt="2"/>
      <dgm:spPr/>
      <dgm:t>
        <a:bodyPr/>
        <a:lstStyle/>
        <a:p>
          <a:endParaRPr lang="en-US"/>
        </a:p>
      </dgm:t>
    </dgm:pt>
    <dgm:pt modelId="{36686C85-FEB6-4516-B67C-B9A29F9EE269}" type="pres">
      <dgm:prSet presAssocID="{3D1ED198-33C9-424D-8180-882F744700A0}" presName="connectorText" presStyleLbl="sibTrans2D1" presStyleIdx="0" presStyleCnt="2"/>
      <dgm:spPr/>
      <dgm:t>
        <a:bodyPr/>
        <a:lstStyle/>
        <a:p>
          <a:endParaRPr lang="en-US"/>
        </a:p>
      </dgm:t>
    </dgm:pt>
    <dgm:pt modelId="{622F3617-DCC8-492C-933E-5452D2F730D8}" type="pres">
      <dgm:prSet presAssocID="{E178F330-0236-4751-8914-96350DBD1852}" presName="node" presStyleLbl="node1" presStyleIdx="1" presStyleCnt="3">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1" presStyleCnt="2"/>
      <dgm:spPr/>
      <dgm:t>
        <a:bodyPr/>
        <a:lstStyle/>
        <a:p>
          <a:endParaRPr lang="en-US"/>
        </a:p>
      </dgm:t>
    </dgm:pt>
    <dgm:pt modelId="{E084E0BC-F2D0-40B7-9244-4FDEE8B32444}" type="pres">
      <dgm:prSet presAssocID="{42C04D36-2155-4FAC-A748-2992688EA110}" presName="connectorText" presStyleLbl="sibTrans2D1" presStyleIdx="1" presStyleCnt="2"/>
      <dgm:spPr/>
      <dgm:t>
        <a:bodyPr/>
        <a:lstStyle/>
        <a:p>
          <a:endParaRPr lang="en-US"/>
        </a:p>
      </dgm:t>
    </dgm:pt>
    <dgm:pt modelId="{616998CB-74C8-41A1-95AA-4B8908EBA96A}" type="pres">
      <dgm:prSet presAssocID="{77AF7858-1AC1-43E3-A8C8-A642385C0316}" presName="node" presStyleLbl="node1" presStyleIdx="2" presStyleCnt="3">
        <dgm:presLayoutVars>
          <dgm:bulletEnabled val="1"/>
        </dgm:presLayoutVars>
      </dgm:prSet>
      <dgm:spPr/>
      <dgm:t>
        <a:bodyPr/>
        <a:lstStyle/>
        <a:p>
          <a:endParaRPr lang="en-US"/>
        </a:p>
      </dgm:t>
    </dgm:pt>
  </dgm:ptLst>
  <dgm:cxnLst>
    <dgm:cxn modelId="{AC111130-10DD-49F7-8B6B-C880B1C02181}" type="presOf" srcId="{42C04D36-2155-4FAC-A748-2992688EA110}" destId="{E6F8EA14-6F5C-4C2F-A174-CC29A28F8AFD}" srcOrd="0" destOrd="0" presId="urn:microsoft.com/office/officeart/2005/8/layout/process1"/>
    <dgm:cxn modelId="{F7FBEB52-AF87-48B6-83FE-6557A4C9DBDA}" srcId="{0E501B49-7B2E-4190-A317-4E816AB7F048}" destId="{E178F330-0236-4751-8914-96350DBD1852}" srcOrd="1" destOrd="0" parTransId="{F1EF3242-590D-4419-93EF-DAC15E2D3D02}" sibTransId="{42C04D36-2155-4FAC-A748-2992688EA110}"/>
    <dgm:cxn modelId="{7B18737E-9A04-4EF1-98B9-CEE56C3DE1D8}" type="presOf" srcId="{42C04D36-2155-4FAC-A748-2992688EA110}" destId="{E084E0BC-F2D0-40B7-9244-4FDEE8B32444}" srcOrd="1" destOrd="0" presId="urn:microsoft.com/office/officeart/2005/8/layout/process1"/>
    <dgm:cxn modelId="{B833347C-DC14-48C7-8E75-724AD55B416F}" type="presOf" srcId="{3D1ED198-33C9-424D-8180-882F744700A0}" destId="{36686C85-FEB6-4516-B67C-B9A29F9EE269}" srcOrd="1" destOrd="0" presId="urn:microsoft.com/office/officeart/2005/8/layout/process1"/>
    <dgm:cxn modelId="{56484FF6-DE8B-4D34-8B5F-0A85703A160F}" srcId="{0E501B49-7B2E-4190-A317-4E816AB7F048}" destId="{D551E8A9-9166-4538-A6C4-6453A5C8F5E3}" srcOrd="0" destOrd="0" parTransId="{4B1C2FF3-D958-4AC0-A382-67F016865869}" sibTransId="{3D1ED198-33C9-424D-8180-882F744700A0}"/>
    <dgm:cxn modelId="{CA29EC42-5ECF-4C75-A1EB-B5980B57340A}" type="presOf" srcId="{E178F330-0236-4751-8914-96350DBD1852}" destId="{622F3617-DCC8-492C-933E-5452D2F730D8}" srcOrd="0" destOrd="0" presId="urn:microsoft.com/office/officeart/2005/8/layout/process1"/>
    <dgm:cxn modelId="{D1DF0F67-E1CF-4DF0-B198-C38F37FBFA9E}" srcId="{0E501B49-7B2E-4190-A317-4E816AB7F048}" destId="{77AF7858-1AC1-43E3-A8C8-A642385C0316}" srcOrd="2" destOrd="0" parTransId="{25D67BF6-B694-4B0F-983A-00F17210E7A4}" sibTransId="{2DBA2463-21E7-4DA6-ACA9-6F36912D4E0D}"/>
    <dgm:cxn modelId="{4A7CB208-80C6-4A30-BBF3-388972B02719}" type="presOf" srcId="{3D1ED198-33C9-424D-8180-882F744700A0}" destId="{938AD37E-9AF0-4001-A359-F65689569F2B}" srcOrd="0" destOrd="0" presId="urn:microsoft.com/office/officeart/2005/8/layout/process1"/>
    <dgm:cxn modelId="{5F1D355C-73EE-4C0B-9C48-CB77E96119DA}" type="presOf" srcId="{0E501B49-7B2E-4190-A317-4E816AB7F048}" destId="{8BCCF54B-C383-46EC-8A34-65869ABBE2D6}" srcOrd="0" destOrd="0" presId="urn:microsoft.com/office/officeart/2005/8/layout/process1"/>
    <dgm:cxn modelId="{616ABB8C-944E-4EA4-9F53-68586DAECD7C}" type="presOf" srcId="{D551E8A9-9166-4538-A6C4-6453A5C8F5E3}" destId="{A6D3F4AE-1C58-4328-BF26-F3721618F704}" srcOrd="0" destOrd="0" presId="urn:microsoft.com/office/officeart/2005/8/layout/process1"/>
    <dgm:cxn modelId="{C4006936-D89D-47EB-9B96-723B4D3DE55D}" type="presOf" srcId="{77AF7858-1AC1-43E3-A8C8-A642385C0316}" destId="{616998CB-74C8-41A1-95AA-4B8908EBA96A}" srcOrd="0" destOrd="0" presId="urn:microsoft.com/office/officeart/2005/8/layout/process1"/>
    <dgm:cxn modelId="{8240F331-36B9-4E9E-9899-A0853A2B2833}" type="presParOf" srcId="{8BCCF54B-C383-46EC-8A34-65869ABBE2D6}" destId="{A6D3F4AE-1C58-4328-BF26-F3721618F704}" srcOrd="0" destOrd="0" presId="urn:microsoft.com/office/officeart/2005/8/layout/process1"/>
    <dgm:cxn modelId="{C6FC62D6-A807-44AE-B851-576B8C792DF0}" type="presParOf" srcId="{8BCCF54B-C383-46EC-8A34-65869ABBE2D6}" destId="{938AD37E-9AF0-4001-A359-F65689569F2B}" srcOrd="1" destOrd="0" presId="urn:microsoft.com/office/officeart/2005/8/layout/process1"/>
    <dgm:cxn modelId="{B0B232DD-984F-4FF2-8C8C-C965F7F7345E}" type="presParOf" srcId="{938AD37E-9AF0-4001-A359-F65689569F2B}" destId="{36686C85-FEB6-4516-B67C-B9A29F9EE269}" srcOrd="0" destOrd="0" presId="urn:microsoft.com/office/officeart/2005/8/layout/process1"/>
    <dgm:cxn modelId="{FA1B0C2B-0578-4C48-B9D8-3A3BA5710FA8}" type="presParOf" srcId="{8BCCF54B-C383-46EC-8A34-65869ABBE2D6}" destId="{622F3617-DCC8-492C-933E-5452D2F730D8}" srcOrd="2" destOrd="0" presId="urn:microsoft.com/office/officeart/2005/8/layout/process1"/>
    <dgm:cxn modelId="{F70B1A0C-DC90-441E-90C7-B6A14B806377}" type="presParOf" srcId="{8BCCF54B-C383-46EC-8A34-65869ABBE2D6}" destId="{E6F8EA14-6F5C-4C2F-A174-CC29A28F8AFD}" srcOrd="3" destOrd="0" presId="urn:microsoft.com/office/officeart/2005/8/layout/process1"/>
    <dgm:cxn modelId="{3A674F65-C303-4AC9-9078-76349C3F6FFD}" type="presParOf" srcId="{E6F8EA14-6F5C-4C2F-A174-CC29A28F8AFD}" destId="{E084E0BC-F2D0-40B7-9244-4FDEE8B32444}" srcOrd="0" destOrd="0" presId="urn:microsoft.com/office/officeart/2005/8/layout/process1"/>
    <dgm:cxn modelId="{8946DBA8-5674-481F-97FC-30858F7479D8}" type="presParOf" srcId="{8BCCF54B-C383-46EC-8A34-65869ABBE2D6}" destId="{616998CB-74C8-41A1-95AA-4B8908EBA96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Financial Statements</a:t>
          </a:r>
          <a:endParaRPr lang="en-US" sz="1200" b="1"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Valuation</a:t>
          </a:r>
          <a:endParaRPr lang="en-US" sz="1200" b="0"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60105395-C33F-4955-9704-DD5B82B72CE0}" type="presOf" srcId="{42C04D36-2155-4FAC-A748-2992688EA110}" destId="{E084E0BC-F2D0-40B7-9244-4FDEE8B32444}" srcOrd="1" destOrd="0" presId="urn:microsoft.com/office/officeart/2005/8/layout/process1"/>
    <dgm:cxn modelId="{F7FBEB52-AF87-48B6-83FE-6557A4C9DBDA}" srcId="{0E501B49-7B2E-4190-A317-4E816AB7F048}" destId="{E178F330-0236-4751-8914-96350DBD1852}" srcOrd="0" destOrd="0" parTransId="{F1EF3242-590D-4419-93EF-DAC15E2D3D02}" sibTransId="{42C04D36-2155-4FAC-A748-2992688EA110}"/>
    <dgm:cxn modelId="{B4328866-5F2C-4771-A98E-03CC0E8D21E6}" type="presOf" srcId="{0E501B49-7B2E-4190-A317-4E816AB7F048}" destId="{8BCCF54B-C383-46EC-8A34-65869ABBE2D6}" srcOrd="0" destOrd="0" presId="urn:microsoft.com/office/officeart/2005/8/layout/process1"/>
    <dgm:cxn modelId="{188392B0-0C79-4B1F-9455-A9A32EDFE547}" type="presOf" srcId="{77AF7858-1AC1-43E3-A8C8-A642385C0316}" destId="{616998CB-74C8-41A1-95AA-4B8908EBA96A}" srcOrd="0" destOrd="0" presId="urn:microsoft.com/office/officeart/2005/8/layout/process1"/>
    <dgm:cxn modelId="{047BFFA3-0005-4D10-8AD4-D28390249167}" type="presOf" srcId="{42C04D36-2155-4FAC-A748-2992688EA110}" destId="{E6F8EA14-6F5C-4C2F-A174-CC29A28F8AFD}" srcOrd="0" destOrd="0" presId="urn:microsoft.com/office/officeart/2005/8/layout/process1"/>
    <dgm:cxn modelId="{EE9DE061-DCA9-474C-A638-0F8E9CBF5848}" type="presOf" srcId="{E178F330-0236-4751-8914-96350DBD1852}" destId="{622F3617-DCC8-492C-933E-5452D2F730D8}" srcOrd="0"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C33B3B09-B78A-45D9-936B-9E994617B8BC}" type="presParOf" srcId="{8BCCF54B-C383-46EC-8A34-65869ABBE2D6}" destId="{622F3617-DCC8-492C-933E-5452D2F730D8}" srcOrd="0" destOrd="0" presId="urn:microsoft.com/office/officeart/2005/8/layout/process1"/>
    <dgm:cxn modelId="{A750C2EE-8126-4D12-B8A7-3E0C235D6B0B}" type="presParOf" srcId="{8BCCF54B-C383-46EC-8A34-65869ABBE2D6}" destId="{E6F8EA14-6F5C-4C2F-A174-CC29A28F8AFD}" srcOrd="1" destOrd="0" presId="urn:microsoft.com/office/officeart/2005/8/layout/process1"/>
    <dgm:cxn modelId="{C88A852C-0A93-4862-BF29-9F3F87E06213}" type="presParOf" srcId="{E6F8EA14-6F5C-4C2F-A174-CC29A28F8AFD}" destId="{E084E0BC-F2D0-40B7-9244-4FDEE8B32444}" srcOrd="0" destOrd="0" presId="urn:microsoft.com/office/officeart/2005/8/layout/process1"/>
    <dgm:cxn modelId="{87F2B9F4-A6B4-40FE-8694-43431FA90AE5}"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501B49-7B2E-4190-A317-4E816AB7F048}" type="doc">
      <dgm:prSet loTypeId="urn:microsoft.com/office/officeart/2005/8/layout/process1" loCatId="process" qsTypeId="urn:microsoft.com/office/officeart/2005/8/quickstyle/simple1" qsCatId="simple" csTypeId="urn:microsoft.com/office/officeart/2005/8/colors/accent1_2" csCatId="accent1" phldr="1"/>
      <dgm:spPr/>
    </dgm:pt>
    <dgm:pt modelId="{E178F330-0236-4751-8914-96350DBD1852}">
      <dgm:prSet phldrT="[Text]" custT="1"/>
      <dgm:spPr>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1" dirty="0" smtClean="0"/>
            <a:t>Financial Statements</a:t>
          </a:r>
          <a:endParaRPr lang="en-US" sz="1200" b="1" dirty="0"/>
        </a:p>
      </dgm:t>
    </dgm:pt>
    <dgm:pt modelId="{F1EF3242-590D-4419-93EF-DAC15E2D3D02}" type="parTrans" cxnId="{F7FBEB52-AF87-48B6-83FE-6557A4C9DBDA}">
      <dgm:prSet/>
      <dgm:spPr/>
      <dgm:t>
        <a:bodyPr/>
        <a:lstStyle/>
        <a:p>
          <a:endParaRPr lang="en-US"/>
        </a:p>
      </dgm:t>
    </dgm:pt>
    <dgm:pt modelId="{42C04D36-2155-4FAC-A748-2992688EA110}" type="sibTrans" cxnId="{F7FBEB52-AF87-48B6-83FE-6557A4C9DBDA}">
      <dgm:prSet/>
      <dgm:spPr/>
      <dgm:t>
        <a:bodyPr/>
        <a:lstStyle/>
        <a:p>
          <a:endParaRPr lang="en-US" dirty="0"/>
        </a:p>
      </dgm:t>
    </dgm:pt>
    <dgm:pt modelId="{77AF7858-1AC1-43E3-A8C8-A642385C0316}">
      <dgm:prSet phldrT="[Text]" custT="1"/>
      <dgm:spPr>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00" b="0" dirty="0" smtClean="0"/>
            <a:t>Valuation</a:t>
          </a:r>
          <a:endParaRPr lang="en-US" sz="1200" b="0" dirty="0"/>
        </a:p>
      </dgm:t>
    </dgm:pt>
    <dgm:pt modelId="{25D67BF6-B694-4B0F-983A-00F17210E7A4}" type="parTrans" cxnId="{D1DF0F67-E1CF-4DF0-B198-C38F37FBFA9E}">
      <dgm:prSet/>
      <dgm:spPr/>
      <dgm:t>
        <a:bodyPr/>
        <a:lstStyle/>
        <a:p>
          <a:endParaRPr lang="en-US"/>
        </a:p>
      </dgm:t>
    </dgm:pt>
    <dgm:pt modelId="{2DBA2463-21E7-4DA6-ACA9-6F36912D4E0D}" type="sibTrans" cxnId="{D1DF0F67-E1CF-4DF0-B198-C38F37FBFA9E}">
      <dgm:prSet/>
      <dgm:spPr/>
      <dgm:t>
        <a:bodyPr/>
        <a:lstStyle/>
        <a:p>
          <a:endParaRPr lang="en-US"/>
        </a:p>
      </dgm:t>
    </dgm:pt>
    <dgm:pt modelId="{8BCCF54B-C383-46EC-8A34-65869ABBE2D6}" type="pres">
      <dgm:prSet presAssocID="{0E501B49-7B2E-4190-A317-4E816AB7F048}" presName="Name0" presStyleCnt="0">
        <dgm:presLayoutVars>
          <dgm:dir/>
          <dgm:resizeHandles val="exact"/>
        </dgm:presLayoutVars>
      </dgm:prSet>
      <dgm:spPr/>
    </dgm:pt>
    <dgm:pt modelId="{622F3617-DCC8-492C-933E-5452D2F730D8}" type="pres">
      <dgm:prSet presAssocID="{E178F330-0236-4751-8914-96350DBD1852}" presName="node" presStyleLbl="node1" presStyleIdx="0" presStyleCnt="2">
        <dgm:presLayoutVars>
          <dgm:bulletEnabled val="1"/>
        </dgm:presLayoutVars>
      </dgm:prSet>
      <dgm:spPr/>
      <dgm:t>
        <a:bodyPr/>
        <a:lstStyle/>
        <a:p>
          <a:endParaRPr lang="en-US"/>
        </a:p>
      </dgm:t>
    </dgm:pt>
    <dgm:pt modelId="{E6F8EA14-6F5C-4C2F-A174-CC29A28F8AFD}" type="pres">
      <dgm:prSet presAssocID="{42C04D36-2155-4FAC-A748-2992688EA110}" presName="sibTrans" presStyleLbl="sibTrans2D1" presStyleIdx="0" presStyleCnt="1"/>
      <dgm:spPr/>
      <dgm:t>
        <a:bodyPr/>
        <a:lstStyle/>
        <a:p>
          <a:endParaRPr lang="en-US"/>
        </a:p>
      </dgm:t>
    </dgm:pt>
    <dgm:pt modelId="{E084E0BC-F2D0-40B7-9244-4FDEE8B32444}" type="pres">
      <dgm:prSet presAssocID="{42C04D36-2155-4FAC-A748-2992688EA110}" presName="connectorText" presStyleLbl="sibTrans2D1" presStyleIdx="0" presStyleCnt="1"/>
      <dgm:spPr/>
      <dgm:t>
        <a:bodyPr/>
        <a:lstStyle/>
        <a:p>
          <a:endParaRPr lang="en-US"/>
        </a:p>
      </dgm:t>
    </dgm:pt>
    <dgm:pt modelId="{616998CB-74C8-41A1-95AA-4B8908EBA96A}" type="pres">
      <dgm:prSet presAssocID="{77AF7858-1AC1-43E3-A8C8-A642385C0316}" presName="node" presStyleLbl="node1" presStyleIdx="1" presStyleCnt="2">
        <dgm:presLayoutVars>
          <dgm:bulletEnabled val="1"/>
        </dgm:presLayoutVars>
      </dgm:prSet>
      <dgm:spPr/>
      <dgm:t>
        <a:bodyPr/>
        <a:lstStyle/>
        <a:p>
          <a:endParaRPr lang="en-US"/>
        </a:p>
      </dgm:t>
    </dgm:pt>
  </dgm:ptLst>
  <dgm:cxnLst>
    <dgm:cxn modelId="{F7FBEB52-AF87-48B6-83FE-6557A4C9DBDA}" srcId="{0E501B49-7B2E-4190-A317-4E816AB7F048}" destId="{E178F330-0236-4751-8914-96350DBD1852}" srcOrd="0" destOrd="0" parTransId="{F1EF3242-590D-4419-93EF-DAC15E2D3D02}" sibTransId="{42C04D36-2155-4FAC-A748-2992688EA110}"/>
    <dgm:cxn modelId="{0B693E69-4FFD-48C9-8160-AAB38BBA4D5C}" type="presOf" srcId="{E178F330-0236-4751-8914-96350DBD1852}" destId="{622F3617-DCC8-492C-933E-5452D2F730D8}" srcOrd="0" destOrd="0" presId="urn:microsoft.com/office/officeart/2005/8/layout/process1"/>
    <dgm:cxn modelId="{AF40A9DB-7DE6-4A93-A6F0-D60333D3883B}" type="presOf" srcId="{77AF7858-1AC1-43E3-A8C8-A642385C0316}" destId="{616998CB-74C8-41A1-95AA-4B8908EBA96A}" srcOrd="0" destOrd="0" presId="urn:microsoft.com/office/officeart/2005/8/layout/process1"/>
    <dgm:cxn modelId="{2A184108-5F0C-46F5-B823-F293EDE41A34}" type="presOf" srcId="{42C04D36-2155-4FAC-A748-2992688EA110}" destId="{E6F8EA14-6F5C-4C2F-A174-CC29A28F8AFD}" srcOrd="0" destOrd="0" presId="urn:microsoft.com/office/officeart/2005/8/layout/process1"/>
    <dgm:cxn modelId="{88BBB809-14EA-4450-851D-611A7EEFAF66}" type="presOf" srcId="{0E501B49-7B2E-4190-A317-4E816AB7F048}" destId="{8BCCF54B-C383-46EC-8A34-65869ABBE2D6}" srcOrd="0" destOrd="0" presId="urn:microsoft.com/office/officeart/2005/8/layout/process1"/>
    <dgm:cxn modelId="{441C8893-1B4B-469A-8D4A-BFA2E9F5791C}" type="presOf" srcId="{42C04D36-2155-4FAC-A748-2992688EA110}" destId="{E084E0BC-F2D0-40B7-9244-4FDEE8B32444}" srcOrd="1" destOrd="0" presId="urn:microsoft.com/office/officeart/2005/8/layout/process1"/>
    <dgm:cxn modelId="{D1DF0F67-E1CF-4DF0-B198-C38F37FBFA9E}" srcId="{0E501B49-7B2E-4190-A317-4E816AB7F048}" destId="{77AF7858-1AC1-43E3-A8C8-A642385C0316}" srcOrd="1" destOrd="0" parTransId="{25D67BF6-B694-4B0F-983A-00F17210E7A4}" sibTransId="{2DBA2463-21E7-4DA6-ACA9-6F36912D4E0D}"/>
    <dgm:cxn modelId="{1C9A604D-3F7C-470A-AC15-07D5DF465D26}" type="presParOf" srcId="{8BCCF54B-C383-46EC-8A34-65869ABBE2D6}" destId="{622F3617-DCC8-492C-933E-5452D2F730D8}" srcOrd="0" destOrd="0" presId="urn:microsoft.com/office/officeart/2005/8/layout/process1"/>
    <dgm:cxn modelId="{07938FA3-D431-4635-A4D1-3E49B3AB91E4}" type="presParOf" srcId="{8BCCF54B-C383-46EC-8A34-65869ABBE2D6}" destId="{E6F8EA14-6F5C-4C2F-A174-CC29A28F8AFD}" srcOrd="1" destOrd="0" presId="urn:microsoft.com/office/officeart/2005/8/layout/process1"/>
    <dgm:cxn modelId="{386F1A07-2BCE-4FCA-B141-30A06B956148}" type="presParOf" srcId="{E6F8EA14-6F5C-4C2F-A174-CC29A28F8AFD}" destId="{E084E0BC-F2D0-40B7-9244-4FDEE8B32444}" srcOrd="0" destOrd="0" presId="urn:microsoft.com/office/officeart/2005/8/layout/process1"/>
    <dgm:cxn modelId="{E32140ED-28E9-4885-921A-1910E6D1EEB5}" type="presParOf" srcId="{8BCCF54B-C383-46EC-8A34-65869ABBE2D6}" destId="{616998CB-74C8-41A1-95AA-4B8908EBA96A}" srcOrd="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3F4AE-1C58-4328-BF26-F3721618F704}">
      <dsp:nvSpPr>
        <dsp:cNvPr id="0" name=""/>
        <dsp:cNvSpPr/>
      </dsp:nvSpPr>
      <dsp:spPr>
        <a:xfrm>
          <a:off x="4975" y="0"/>
          <a:ext cx="1486978"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Business Description</a:t>
          </a:r>
          <a:endParaRPr lang="en-US" sz="1200" b="1" kern="1200" dirty="0"/>
        </a:p>
      </dsp:txBody>
      <dsp:txXfrm>
        <a:off x="15160" y="10185"/>
        <a:ext cx="1466608" cy="327370"/>
      </dsp:txXfrm>
    </dsp:sp>
    <dsp:sp modelId="{938AD37E-9AF0-4001-A359-F65689569F2B}">
      <dsp:nvSpPr>
        <dsp:cNvPr id="0" name=""/>
        <dsp:cNvSpPr/>
      </dsp:nvSpPr>
      <dsp:spPr>
        <a:xfrm>
          <a:off x="164065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40650" y="69548"/>
        <a:ext cx="220667" cy="208644"/>
      </dsp:txXfrm>
    </dsp:sp>
    <dsp:sp modelId="{DBAA6D57-55AB-4259-811C-988E432B52C7}">
      <dsp:nvSpPr>
        <dsp:cNvPr id="0" name=""/>
        <dsp:cNvSpPr/>
      </dsp:nvSpPr>
      <dsp:spPr>
        <a:xfrm>
          <a:off x="2086744"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Industry Overview</a:t>
          </a:r>
          <a:endParaRPr lang="en-US" sz="1200" kern="1200" dirty="0"/>
        </a:p>
      </dsp:txBody>
      <dsp:txXfrm>
        <a:off x="2096929" y="10185"/>
        <a:ext cx="1466608" cy="327370"/>
      </dsp:txXfrm>
    </dsp:sp>
    <dsp:sp modelId="{86505BAF-3CC0-4B22-8732-2A04FCE900E4}">
      <dsp:nvSpPr>
        <dsp:cNvPr id="0" name=""/>
        <dsp:cNvSpPr/>
      </dsp:nvSpPr>
      <dsp:spPr>
        <a:xfrm>
          <a:off x="372242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22420" y="69548"/>
        <a:ext cx="220667" cy="208644"/>
      </dsp:txXfrm>
    </dsp:sp>
    <dsp:sp modelId="{622F3617-DCC8-492C-933E-5452D2F730D8}">
      <dsp:nvSpPr>
        <dsp:cNvPr id="0" name=""/>
        <dsp:cNvSpPr/>
      </dsp:nvSpPr>
      <dsp:spPr>
        <a:xfrm>
          <a:off x="4168513"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Competitor Analysis</a:t>
          </a:r>
          <a:endParaRPr lang="en-US" sz="1200" kern="1200" dirty="0"/>
        </a:p>
      </dsp:txBody>
      <dsp:txXfrm>
        <a:off x="4178698" y="10185"/>
        <a:ext cx="1466608" cy="3273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Financial Statements</a:t>
          </a:r>
          <a:endParaRPr lang="en-US" sz="1200" b="1"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alpha val="2900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Valuation</a:t>
          </a:r>
          <a:endParaRPr lang="en-US" sz="1200" b="0" kern="1200" dirty="0"/>
        </a:p>
      </dsp:txBody>
      <dsp:txXfrm>
        <a:off x="3311939" y="10185"/>
        <a:ext cx="2337236" cy="327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Financial Statements</a:t>
          </a:r>
          <a:endParaRPr lang="en-US" sz="1200" b="1"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alpha val="2900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Valuation</a:t>
          </a:r>
          <a:endParaRPr lang="en-US" sz="1200" b="0" kern="1200" dirty="0"/>
        </a:p>
      </dsp:txBody>
      <dsp:txXfrm>
        <a:off x="3311939" y="10185"/>
        <a:ext cx="2337236" cy="3273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Financial Statements</a:t>
          </a:r>
          <a:endParaRPr lang="en-US" sz="1200" b="1"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alpha val="2900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Valuation</a:t>
          </a:r>
          <a:endParaRPr lang="en-US" sz="1200" b="0" kern="1200" dirty="0"/>
        </a:p>
      </dsp:txBody>
      <dsp:txXfrm>
        <a:off x="3311939" y="10185"/>
        <a:ext cx="2337236" cy="327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Financial Statements</a:t>
          </a:r>
          <a:endParaRPr lang="en-US" sz="1200"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Valuation</a:t>
          </a:r>
          <a:endParaRPr lang="en-US" sz="1200" b="1" kern="1200" dirty="0"/>
        </a:p>
      </dsp:txBody>
      <dsp:txXfrm>
        <a:off x="3311939" y="10185"/>
        <a:ext cx="2337236" cy="3273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Financial Statements</a:t>
          </a:r>
          <a:endParaRPr lang="en-US" sz="1200"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Valuation</a:t>
          </a:r>
          <a:endParaRPr lang="en-US" sz="1200" b="1" kern="1200" dirty="0"/>
        </a:p>
      </dsp:txBody>
      <dsp:txXfrm>
        <a:off x="3311939" y="10185"/>
        <a:ext cx="2337236" cy="327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Financial Statements</a:t>
          </a:r>
          <a:endParaRPr lang="en-US" sz="1200"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Valuation</a:t>
          </a:r>
          <a:endParaRPr lang="en-US" sz="1200" b="1" kern="1200" dirty="0"/>
        </a:p>
      </dsp:txBody>
      <dsp:txXfrm>
        <a:off x="3311939" y="10185"/>
        <a:ext cx="2337236" cy="3273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Financial Statements</a:t>
          </a:r>
          <a:endParaRPr lang="en-US" sz="1200"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Valuation</a:t>
          </a:r>
          <a:endParaRPr lang="en-US" sz="1200" b="1" kern="1200" dirty="0"/>
        </a:p>
      </dsp:txBody>
      <dsp:txXfrm>
        <a:off x="3311939" y="10185"/>
        <a:ext cx="2337236" cy="3273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Financial Statements</a:t>
          </a:r>
          <a:endParaRPr lang="en-US" sz="1200"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Valuation</a:t>
          </a:r>
          <a:endParaRPr lang="en-US" sz="1200" b="1" kern="1200" dirty="0"/>
        </a:p>
      </dsp:txBody>
      <dsp:txXfrm>
        <a:off x="3311939" y="10185"/>
        <a:ext cx="2337236" cy="327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3F4AE-1C58-4328-BF26-F3721618F704}">
      <dsp:nvSpPr>
        <dsp:cNvPr id="0" name=""/>
        <dsp:cNvSpPr/>
      </dsp:nvSpPr>
      <dsp:spPr>
        <a:xfrm>
          <a:off x="4975" y="0"/>
          <a:ext cx="1486978"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Business Description</a:t>
          </a:r>
          <a:endParaRPr lang="en-US" sz="1200" b="1" kern="1200" dirty="0"/>
        </a:p>
      </dsp:txBody>
      <dsp:txXfrm>
        <a:off x="15160" y="10185"/>
        <a:ext cx="1466608" cy="327370"/>
      </dsp:txXfrm>
    </dsp:sp>
    <dsp:sp modelId="{938AD37E-9AF0-4001-A359-F65689569F2B}">
      <dsp:nvSpPr>
        <dsp:cNvPr id="0" name=""/>
        <dsp:cNvSpPr/>
      </dsp:nvSpPr>
      <dsp:spPr>
        <a:xfrm>
          <a:off x="164065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40650" y="69548"/>
        <a:ext cx="220667" cy="208644"/>
      </dsp:txXfrm>
    </dsp:sp>
    <dsp:sp modelId="{DBAA6D57-55AB-4259-811C-988E432B52C7}">
      <dsp:nvSpPr>
        <dsp:cNvPr id="0" name=""/>
        <dsp:cNvSpPr/>
      </dsp:nvSpPr>
      <dsp:spPr>
        <a:xfrm>
          <a:off x="2086744"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Industry Overview</a:t>
          </a:r>
          <a:endParaRPr lang="en-US" sz="1200" kern="1200" dirty="0"/>
        </a:p>
      </dsp:txBody>
      <dsp:txXfrm>
        <a:off x="2096929" y="10185"/>
        <a:ext cx="1466608" cy="327370"/>
      </dsp:txXfrm>
    </dsp:sp>
    <dsp:sp modelId="{86505BAF-3CC0-4B22-8732-2A04FCE900E4}">
      <dsp:nvSpPr>
        <dsp:cNvPr id="0" name=""/>
        <dsp:cNvSpPr/>
      </dsp:nvSpPr>
      <dsp:spPr>
        <a:xfrm>
          <a:off x="372242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22420" y="69548"/>
        <a:ext cx="220667" cy="208644"/>
      </dsp:txXfrm>
    </dsp:sp>
    <dsp:sp modelId="{622F3617-DCC8-492C-933E-5452D2F730D8}">
      <dsp:nvSpPr>
        <dsp:cNvPr id="0" name=""/>
        <dsp:cNvSpPr/>
      </dsp:nvSpPr>
      <dsp:spPr>
        <a:xfrm>
          <a:off x="4168513"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Competitor Analysis</a:t>
          </a:r>
          <a:endParaRPr lang="en-US" sz="1200" kern="1200" dirty="0"/>
        </a:p>
      </dsp:txBody>
      <dsp:txXfrm>
        <a:off x="4178698" y="10185"/>
        <a:ext cx="1466608" cy="327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3F4AE-1C58-4328-BF26-F3721618F704}">
      <dsp:nvSpPr>
        <dsp:cNvPr id="0" name=""/>
        <dsp:cNvSpPr/>
      </dsp:nvSpPr>
      <dsp:spPr>
        <a:xfrm>
          <a:off x="4975" y="0"/>
          <a:ext cx="1486978"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Business Description</a:t>
          </a:r>
          <a:endParaRPr lang="en-US" sz="1200" b="1" kern="1200" dirty="0"/>
        </a:p>
      </dsp:txBody>
      <dsp:txXfrm>
        <a:off x="15160" y="10185"/>
        <a:ext cx="1466608" cy="327370"/>
      </dsp:txXfrm>
    </dsp:sp>
    <dsp:sp modelId="{938AD37E-9AF0-4001-A359-F65689569F2B}">
      <dsp:nvSpPr>
        <dsp:cNvPr id="0" name=""/>
        <dsp:cNvSpPr/>
      </dsp:nvSpPr>
      <dsp:spPr>
        <a:xfrm>
          <a:off x="164065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40650" y="69548"/>
        <a:ext cx="220667" cy="208644"/>
      </dsp:txXfrm>
    </dsp:sp>
    <dsp:sp modelId="{DBAA6D57-55AB-4259-811C-988E432B52C7}">
      <dsp:nvSpPr>
        <dsp:cNvPr id="0" name=""/>
        <dsp:cNvSpPr/>
      </dsp:nvSpPr>
      <dsp:spPr>
        <a:xfrm>
          <a:off x="2086744"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Industry Overview</a:t>
          </a:r>
          <a:endParaRPr lang="en-US" sz="1200" kern="1200" dirty="0"/>
        </a:p>
      </dsp:txBody>
      <dsp:txXfrm>
        <a:off x="2096929" y="10185"/>
        <a:ext cx="1466608" cy="327370"/>
      </dsp:txXfrm>
    </dsp:sp>
    <dsp:sp modelId="{86505BAF-3CC0-4B22-8732-2A04FCE900E4}">
      <dsp:nvSpPr>
        <dsp:cNvPr id="0" name=""/>
        <dsp:cNvSpPr/>
      </dsp:nvSpPr>
      <dsp:spPr>
        <a:xfrm>
          <a:off x="372242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22420" y="69548"/>
        <a:ext cx="220667" cy="208644"/>
      </dsp:txXfrm>
    </dsp:sp>
    <dsp:sp modelId="{622F3617-DCC8-492C-933E-5452D2F730D8}">
      <dsp:nvSpPr>
        <dsp:cNvPr id="0" name=""/>
        <dsp:cNvSpPr/>
      </dsp:nvSpPr>
      <dsp:spPr>
        <a:xfrm>
          <a:off x="4168513"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Competitor Analysis</a:t>
          </a:r>
          <a:endParaRPr lang="en-US" sz="1200" kern="1200" dirty="0"/>
        </a:p>
      </dsp:txBody>
      <dsp:txXfrm>
        <a:off x="4178698" y="10185"/>
        <a:ext cx="1466608" cy="327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B566-FFD8-4739-94DE-7A8C6BE16745}">
      <dsp:nvSpPr>
        <dsp:cNvPr id="0" name=""/>
        <dsp:cNvSpPr/>
      </dsp:nvSpPr>
      <dsp:spPr>
        <a:xfrm>
          <a:off x="4975" y="0"/>
          <a:ext cx="1486978"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Business Description</a:t>
          </a:r>
          <a:endParaRPr lang="en-US" sz="1200" b="1" kern="1200" dirty="0"/>
        </a:p>
      </dsp:txBody>
      <dsp:txXfrm>
        <a:off x="15160" y="10185"/>
        <a:ext cx="1466608" cy="327370"/>
      </dsp:txXfrm>
    </dsp:sp>
    <dsp:sp modelId="{3D905DA9-A308-419C-9FE9-96866EE6A5FE}">
      <dsp:nvSpPr>
        <dsp:cNvPr id="0" name=""/>
        <dsp:cNvSpPr/>
      </dsp:nvSpPr>
      <dsp:spPr>
        <a:xfrm>
          <a:off x="164065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640650" y="69548"/>
        <a:ext cx="220667" cy="208644"/>
      </dsp:txXfrm>
    </dsp:sp>
    <dsp:sp modelId="{622F3617-DCC8-492C-933E-5452D2F730D8}">
      <dsp:nvSpPr>
        <dsp:cNvPr id="0" name=""/>
        <dsp:cNvSpPr/>
      </dsp:nvSpPr>
      <dsp:spPr>
        <a:xfrm>
          <a:off x="2086744"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Industry Overview</a:t>
          </a:r>
          <a:endParaRPr lang="en-US" sz="1200" kern="1200" dirty="0"/>
        </a:p>
      </dsp:txBody>
      <dsp:txXfrm>
        <a:off x="2096929" y="10185"/>
        <a:ext cx="1466608" cy="327370"/>
      </dsp:txXfrm>
    </dsp:sp>
    <dsp:sp modelId="{4FE57AFA-B279-43D9-930C-154C800A8AB8}">
      <dsp:nvSpPr>
        <dsp:cNvPr id="0" name=""/>
        <dsp:cNvSpPr/>
      </dsp:nvSpPr>
      <dsp:spPr>
        <a:xfrm>
          <a:off x="372242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722420" y="69548"/>
        <a:ext cx="220667" cy="208644"/>
      </dsp:txXfrm>
    </dsp:sp>
    <dsp:sp modelId="{0B042CCD-870B-4C3A-AD46-D6ADD8A1EDB4}">
      <dsp:nvSpPr>
        <dsp:cNvPr id="0" name=""/>
        <dsp:cNvSpPr/>
      </dsp:nvSpPr>
      <dsp:spPr>
        <a:xfrm>
          <a:off x="4168513"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Competitor Analysis</a:t>
          </a:r>
          <a:endParaRPr lang="en-US" sz="1200" kern="1200" dirty="0"/>
        </a:p>
      </dsp:txBody>
      <dsp:txXfrm>
        <a:off x="4178698" y="10185"/>
        <a:ext cx="1466608" cy="327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3F4AE-1C58-4328-BF26-F3721618F704}">
      <dsp:nvSpPr>
        <dsp:cNvPr id="0" name=""/>
        <dsp:cNvSpPr/>
      </dsp:nvSpPr>
      <dsp:spPr>
        <a:xfrm>
          <a:off x="4975" y="0"/>
          <a:ext cx="1486978" cy="347740"/>
        </a:xfrm>
        <a:prstGeom prst="roundRect">
          <a:avLst>
            <a:gd name="adj" fmla="val 10000"/>
          </a:avLst>
        </a:prstGeom>
        <a:solidFill>
          <a:srgbClr val="3E56A4">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Business Description</a:t>
          </a:r>
          <a:endParaRPr lang="en-US" sz="1200" b="0" kern="1200" dirty="0"/>
        </a:p>
      </dsp:txBody>
      <dsp:txXfrm>
        <a:off x="15160" y="10185"/>
        <a:ext cx="1466608" cy="327370"/>
      </dsp:txXfrm>
    </dsp:sp>
    <dsp:sp modelId="{938AD37E-9AF0-4001-A359-F65689569F2B}">
      <dsp:nvSpPr>
        <dsp:cNvPr id="0" name=""/>
        <dsp:cNvSpPr/>
      </dsp:nvSpPr>
      <dsp:spPr>
        <a:xfrm>
          <a:off x="164065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40650" y="69548"/>
        <a:ext cx="220667" cy="208644"/>
      </dsp:txXfrm>
    </dsp:sp>
    <dsp:sp modelId="{DBAA6D57-55AB-4259-811C-988E432B52C7}">
      <dsp:nvSpPr>
        <dsp:cNvPr id="0" name=""/>
        <dsp:cNvSpPr/>
      </dsp:nvSpPr>
      <dsp:spPr>
        <a:xfrm>
          <a:off x="2086744" y="0"/>
          <a:ext cx="1486978"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Industry Overview</a:t>
          </a:r>
          <a:endParaRPr lang="en-US" sz="1200" b="1" kern="1200" dirty="0"/>
        </a:p>
      </dsp:txBody>
      <dsp:txXfrm>
        <a:off x="2096929" y="10185"/>
        <a:ext cx="1466608" cy="327370"/>
      </dsp:txXfrm>
    </dsp:sp>
    <dsp:sp modelId="{86505BAF-3CC0-4B22-8732-2A04FCE900E4}">
      <dsp:nvSpPr>
        <dsp:cNvPr id="0" name=""/>
        <dsp:cNvSpPr/>
      </dsp:nvSpPr>
      <dsp:spPr>
        <a:xfrm>
          <a:off x="372242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22420" y="69548"/>
        <a:ext cx="220667" cy="208644"/>
      </dsp:txXfrm>
    </dsp:sp>
    <dsp:sp modelId="{622F3617-DCC8-492C-933E-5452D2F730D8}">
      <dsp:nvSpPr>
        <dsp:cNvPr id="0" name=""/>
        <dsp:cNvSpPr/>
      </dsp:nvSpPr>
      <dsp:spPr>
        <a:xfrm>
          <a:off x="4168513"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Competitor Analysis</a:t>
          </a:r>
          <a:endParaRPr lang="en-US" sz="1200" kern="1200" dirty="0"/>
        </a:p>
      </dsp:txBody>
      <dsp:txXfrm>
        <a:off x="4178698" y="10185"/>
        <a:ext cx="1466608" cy="327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3F4AE-1C58-4328-BF26-F3721618F704}">
      <dsp:nvSpPr>
        <dsp:cNvPr id="0" name=""/>
        <dsp:cNvSpPr/>
      </dsp:nvSpPr>
      <dsp:spPr>
        <a:xfrm>
          <a:off x="4975" y="0"/>
          <a:ext cx="1486978" cy="347740"/>
        </a:xfrm>
        <a:prstGeom prst="roundRect">
          <a:avLst>
            <a:gd name="adj" fmla="val 10000"/>
          </a:avLst>
        </a:prstGeom>
        <a:solidFill>
          <a:srgbClr val="3E56A4">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Business Description</a:t>
          </a:r>
          <a:endParaRPr lang="en-US" sz="1200" b="0" kern="1200" dirty="0"/>
        </a:p>
      </dsp:txBody>
      <dsp:txXfrm>
        <a:off x="15160" y="10185"/>
        <a:ext cx="1466608" cy="327370"/>
      </dsp:txXfrm>
    </dsp:sp>
    <dsp:sp modelId="{938AD37E-9AF0-4001-A359-F65689569F2B}">
      <dsp:nvSpPr>
        <dsp:cNvPr id="0" name=""/>
        <dsp:cNvSpPr/>
      </dsp:nvSpPr>
      <dsp:spPr>
        <a:xfrm>
          <a:off x="164065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40650" y="69548"/>
        <a:ext cx="220667" cy="208644"/>
      </dsp:txXfrm>
    </dsp:sp>
    <dsp:sp modelId="{DBAA6D57-55AB-4259-811C-988E432B52C7}">
      <dsp:nvSpPr>
        <dsp:cNvPr id="0" name=""/>
        <dsp:cNvSpPr/>
      </dsp:nvSpPr>
      <dsp:spPr>
        <a:xfrm>
          <a:off x="2086744" y="0"/>
          <a:ext cx="1486978"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Industry Overview</a:t>
          </a:r>
          <a:endParaRPr lang="en-US" sz="1200" b="1" kern="1200" dirty="0"/>
        </a:p>
      </dsp:txBody>
      <dsp:txXfrm>
        <a:off x="2096929" y="10185"/>
        <a:ext cx="1466608" cy="327370"/>
      </dsp:txXfrm>
    </dsp:sp>
    <dsp:sp modelId="{86505BAF-3CC0-4B22-8732-2A04FCE900E4}">
      <dsp:nvSpPr>
        <dsp:cNvPr id="0" name=""/>
        <dsp:cNvSpPr/>
      </dsp:nvSpPr>
      <dsp:spPr>
        <a:xfrm>
          <a:off x="372242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22420" y="69548"/>
        <a:ext cx="220667" cy="208644"/>
      </dsp:txXfrm>
    </dsp:sp>
    <dsp:sp modelId="{622F3617-DCC8-492C-933E-5452D2F730D8}">
      <dsp:nvSpPr>
        <dsp:cNvPr id="0" name=""/>
        <dsp:cNvSpPr/>
      </dsp:nvSpPr>
      <dsp:spPr>
        <a:xfrm>
          <a:off x="4168513"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Competitor Analysis</a:t>
          </a:r>
          <a:endParaRPr lang="en-US" sz="1200" kern="1200" dirty="0"/>
        </a:p>
      </dsp:txBody>
      <dsp:txXfrm>
        <a:off x="4178698" y="10185"/>
        <a:ext cx="1466608" cy="327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3F4AE-1C58-4328-BF26-F3721618F704}">
      <dsp:nvSpPr>
        <dsp:cNvPr id="0" name=""/>
        <dsp:cNvSpPr/>
      </dsp:nvSpPr>
      <dsp:spPr>
        <a:xfrm>
          <a:off x="4975" y="0"/>
          <a:ext cx="1486978" cy="347740"/>
        </a:xfrm>
        <a:prstGeom prst="roundRect">
          <a:avLst>
            <a:gd name="adj" fmla="val 10000"/>
          </a:avLst>
        </a:prstGeom>
        <a:solidFill>
          <a:srgbClr val="3E56A4">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Business Description</a:t>
          </a:r>
          <a:endParaRPr lang="en-US" sz="1200" b="0" kern="1200" dirty="0"/>
        </a:p>
      </dsp:txBody>
      <dsp:txXfrm>
        <a:off x="15160" y="10185"/>
        <a:ext cx="1466608" cy="327370"/>
      </dsp:txXfrm>
    </dsp:sp>
    <dsp:sp modelId="{938AD37E-9AF0-4001-A359-F65689569F2B}">
      <dsp:nvSpPr>
        <dsp:cNvPr id="0" name=""/>
        <dsp:cNvSpPr/>
      </dsp:nvSpPr>
      <dsp:spPr>
        <a:xfrm>
          <a:off x="164065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40650" y="69548"/>
        <a:ext cx="220667" cy="208644"/>
      </dsp:txXfrm>
    </dsp:sp>
    <dsp:sp modelId="{622F3617-DCC8-492C-933E-5452D2F730D8}">
      <dsp:nvSpPr>
        <dsp:cNvPr id="0" name=""/>
        <dsp:cNvSpPr/>
      </dsp:nvSpPr>
      <dsp:spPr>
        <a:xfrm>
          <a:off x="2086744" y="0"/>
          <a:ext cx="1486978" cy="347740"/>
        </a:xfrm>
        <a:prstGeom prst="roundRect">
          <a:avLst>
            <a:gd name="adj" fmla="val 10000"/>
          </a:avLst>
        </a:prstGeom>
        <a:solidFill>
          <a:srgbClr val="254061">
            <a:alpha val="2902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Industry Overview</a:t>
          </a:r>
          <a:endParaRPr lang="en-US" sz="1200" kern="1200" dirty="0"/>
        </a:p>
      </dsp:txBody>
      <dsp:txXfrm>
        <a:off x="2096929" y="10185"/>
        <a:ext cx="1466608" cy="327370"/>
      </dsp:txXfrm>
    </dsp:sp>
    <dsp:sp modelId="{E6F8EA14-6F5C-4C2F-A174-CC29A28F8AFD}">
      <dsp:nvSpPr>
        <dsp:cNvPr id="0" name=""/>
        <dsp:cNvSpPr/>
      </dsp:nvSpPr>
      <dsp:spPr>
        <a:xfrm>
          <a:off x="3722420" y="0"/>
          <a:ext cx="315239"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22420" y="69548"/>
        <a:ext cx="220667" cy="208644"/>
      </dsp:txXfrm>
    </dsp:sp>
    <dsp:sp modelId="{616998CB-74C8-41A1-95AA-4B8908EBA96A}">
      <dsp:nvSpPr>
        <dsp:cNvPr id="0" name=""/>
        <dsp:cNvSpPr/>
      </dsp:nvSpPr>
      <dsp:spPr>
        <a:xfrm>
          <a:off x="4168513" y="0"/>
          <a:ext cx="1486978"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Competitor Analysis</a:t>
          </a:r>
          <a:endParaRPr lang="en-US" sz="1200" b="1" kern="1200" dirty="0"/>
        </a:p>
      </dsp:txBody>
      <dsp:txXfrm>
        <a:off x="4178698" y="10185"/>
        <a:ext cx="1466608" cy="3273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Financial Statements</a:t>
          </a:r>
          <a:endParaRPr lang="en-US" sz="1200" b="1"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alpha val="2900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Valuation</a:t>
          </a:r>
          <a:endParaRPr lang="en-US" sz="1200" b="0" kern="1200" dirty="0"/>
        </a:p>
      </dsp:txBody>
      <dsp:txXfrm>
        <a:off x="3311939" y="10185"/>
        <a:ext cx="2337236" cy="3273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3617-DCC8-492C-933E-5452D2F730D8}">
      <dsp:nvSpPr>
        <dsp:cNvPr id="0" name=""/>
        <dsp:cNvSpPr/>
      </dsp:nvSpPr>
      <dsp:spPr>
        <a:xfrm>
          <a:off x="1105" y="0"/>
          <a:ext cx="2357606" cy="347740"/>
        </a:xfrm>
        <a:prstGeom prst="roundRect">
          <a:avLst>
            <a:gd name="adj" fmla="val 10000"/>
          </a:avLst>
        </a:prstGeom>
        <a:solidFill>
          <a:srgbClr val="3E56A4"/>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Financial Statements</a:t>
          </a:r>
          <a:endParaRPr lang="en-US" sz="1200" b="1" kern="1200" dirty="0"/>
        </a:p>
      </dsp:txBody>
      <dsp:txXfrm>
        <a:off x="11290" y="10185"/>
        <a:ext cx="2337236" cy="327370"/>
      </dsp:txXfrm>
    </dsp:sp>
    <dsp:sp modelId="{E6F8EA14-6F5C-4C2F-A174-CC29A28F8AFD}">
      <dsp:nvSpPr>
        <dsp:cNvPr id="0" name=""/>
        <dsp:cNvSpPr/>
      </dsp:nvSpPr>
      <dsp:spPr>
        <a:xfrm>
          <a:off x="2594472" y="0"/>
          <a:ext cx="499812" cy="347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94472" y="69548"/>
        <a:ext cx="395490" cy="208644"/>
      </dsp:txXfrm>
    </dsp:sp>
    <dsp:sp modelId="{616998CB-74C8-41A1-95AA-4B8908EBA96A}">
      <dsp:nvSpPr>
        <dsp:cNvPr id="0" name=""/>
        <dsp:cNvSpPr/>
      </dsp:nvSpPr>
      <dsp:spPr>
        <a:xfrm>
          <a:off x="3301754" y="0"/>
          <a:ext cx="2357606" cy="347740"/>
        </a:xfrm>
        <a:prstGeom prst="roundRect">
          <a:avLst>
            <a:gd name="adj" fmla="val 10000"/>
          </a:avLst>
        </a:prstGeom>
        <a:solidFill>
          <a:srgbClr val="3E56A4">
            <a:alpha val="29000"/>
          </a:srgb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Valuation</a:t>
          </a:r>
          <a:endParaRPr lang="en-US" sz="1200" b="0" kern="1200" dirty="0"/>
        </a:p>
      </dsp:txBody>
      <dsp:txXfrm>
        <a:off x="3311939" y="10185"/>
        <a:ext cx="2337236" cy="3273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0.11232</cdr:x>
      <cdr:y>0.82286</cdr:y>
    </cdr:from>
    <cdr:to>
      <cdr:x>0.92754</cdr:x>
      <cdr:y>0.92</cdr:y>
    </cdr:to>
    <cdr:sp macro="" textlink="">
      <cdr:nvSpPr>
        <cdr:cNvPr id="2" name="TextBox 1"/>
        <cdr:cNvSpPr txBox="1"/>
      </cdr:nvSpPr>
      <cdr:spPr>
        <a:xfrm xmlns:a="http://schemas.openxmlformats.org/drawingml/2006/main">
          <a:off x="590550" y="2743200"/>
          <a:ext cx="42862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cdr:x>
      <cdr:y>0.84444</cdr:y>
    </cdr:from>
    <cdr:to>
      <cdr:x>0.82363</cdr:x>
      <cdr:y>0.93587</cdr:y>
    </cdr:to>
    <cdr:sp macro="" textlink="">
      <cdr:nvSpPr>
        <cdr:cNvPr id="3" name="TextBox 2"/>
        <cdr:cNvSpPr txBox="1"/>
      </cdr:nvSpPr>
      <cdr:spPr>
        <a:xfrm xmlns:a="http://schemas.openxmlformats.org/drawingml/2006/main">
          <a:off x="2133600" y="2895600"/>
          <a:ext cx="4895612" cy="313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Sell (67%)	 </a:t>
          </a:r>
          <a:r>
            <a:rPr lang="en-US" sz="1400" b="1" dirty="0" smtClean="0"/>
            <a:t>	 Hold </a:t>
          </a:r>
          <a:r>
            <a:rPr lang="en-US" sz="1400" b="1" dirty="0"/>
            <a:t>(6%)	</a:t>
          </a:r>
          <a:r>
            <a:rPr lang="en-US" sz="1400" b="1" dirty="0" smtClean="0"/>
            <a:t>	 Buy </a:t>
          </a:r>
          <a:r>
            <a:rPr lang="en-US" sz="1400" b="1" dirty="0"/>
            <a:t>(27%) </a:t>
          </a:r>
        </a:p>
      </cdr:txBody>
    </cdr:sp>
  </cdr:relSizeAnchor>
  <cdr:relSizeAnchor xmlns:cdr="http://schemas.openxmlformats.org/drawingml/2006/chartDrawing">
    <cdr:from>
      <cdr:x>0.23214</cdr:x>
      <cdr:y>0.86667</cdr:y>
    </cdr:from>
    <cdr:to>
      <cdr:x>0.25388</cdr:x>
      <cdr:y>0.90667</cdr:y>
    </cdr:to>
    <cdr:sp macro="" textlink="">
      <cdr:nvSpPr>
        <cdr:cNvPr id="4" name="Rectangle 3"/>
        <cdr:cNvSpPr/>
      </cdr:nvSpPr>
      <cdr:spPr>
        <a:xfrm xmlns:a="http://schemas.openxmlformats.org/drawingml/2006/main">
          <a:off x="1981200" y="2971800"/>
          <a:ext cx="185538" cy="137160"/>
        </a:xfrm>
        <a:prstGeom xmlns:a="http://schemas.openxmlformats.org/drawingml/2006/main" prst="rect">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0.44643</cdr:x>
      <cdr:y>0.86667</cdr:y>
    </cdr:from>
    <cdr:to>
      <cdr:x>0.46817</cdr:x>
      <cdr:y>0.90667</cdr:y>
    </cdr:to>
    <cdr:sp macro="" textlink="">
      <cdr:nvSpPr>
        <cdr:cNvPr id="5" name="Rectangle 4"/>
        <cdr:cNvSpPr/>
      </cdr:nvSpPr>
      <cdr:spPr>
        <a:xfrm xmlns:a="http://schemas.openxmlformats.org/drawingml/2006/main">
          <a:off x="3810000" y="2971800"/>
          <a:ext cx="185538" cy="137160"/>
        </a:xfrm>
        <a:prstGeom xmlns:a="http://schemas.openxmlformats.org/drawingml/2006/main" prst="rect">
          <a:avLst/>
        </a:prstGeom>
        <a:solidFill xmlns:a="http://schemas.openxmlformats.org/drawingml/2006/main">
          <a:srgbClr val="E7E2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0.65789</cdr:x>
      <cdr:y>0.86667</cdr:y>
    </cdr:from>
    <cdr:to>
      <cdr:x>0.67963</cdr:x>
      <cdr:y>0.90667</cdr:y>
    </cdr:to>
    <cdr:sp macro="" textlink="">
      <cdr:nvSpPr>
        <cdr:cNvPr id="6" name="Rectangle 5"/>
        <cdr:cNvSpPr/>
      </cdr:nvSpPr>
      <cdr:spPr>
        <a:xfrm xmlns:a="http://schemas.openxmlformats.org/drawingml/2006/main">
          <a:off x="5715000" y="2971800"/>
          <a:ext cx="188851" cy="137160"/>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0.37079</cdr:x>
      <cdr:y>0.83607</cdr:y>
    </cdr:from>
    <cdr:to>
      <cdr:x>0.61798</cdr:x>
      <cdr:y>0.96721</cdr:y>
    </cdr:to>
    <cdr:sp macro="" textlink="">
      <cdr:nvSpPr>
        <cdr:cNvPr id="2" name="TextBox 10"/>
        <cdr:cNvSpPr txBox="1"/>
      </cdr:nvSpPr>
      <cdr:spPr>
        <a:xfrm xmlns:a="http://schemas.openxmlformats.org/drawingml/2006/main">
          <a:off x="2514600" y="3886200"/>
          <a:ext cx="1676400" cy="609600"/>
        </a:xfrm>
        <a:prstGeom xmlns:a="http://schemas.openxmlformats.org/drawingml/2006/main" prst="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wrap="none" rtlCol="0" anchor="t">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t>1</a:t>
          </a:r>
          <a:r>
            <a:rPr lang="en-US" sz="1400" b="1" baseline="0" dirty="0"/>
            <a:t> = Least Favorable</a:t>
          </a:r>
        </a:p>
        <a:p xmlns:a="http://schemas.openxmlformats.org/drawingml/2006/main">
          <a:pPr algn="ctr"/>
          <a:r>
            <a:rPr lang="en-US" sz="1400" b="1" baseline="0" dirty="0"/>
            <a:t>5 = Most Favorable</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0EBF051-8017-4AB9-A20C-562B2F17BB36}" type="datetimeFigureOut">
              <a:rPr lang="en-US" smtClean="0"/>
              <a:pPr/>
              <a:t>3/19/2013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82B37E74-10C3-4D52-A032-5BB314419501}" type="slidenum">
              <a:rPr lang="en-US" smtClean="0"/>
              <a:pPr/>
              <a:t>‹#›</a:t>
            </a:fld>
            <a:endParaRPr lang="en-US" dirty="0"/>
          </a:p>
        </p:txBody>
      </p:sp>
    </p:spTree>
    <p:extLst>
      <p:ext uri="{BB962C8B-B14F-4D97-AF65-F5344CB8AC3E}">
        <p14:creationId xmlns:p14="http://schemas.microsoft.com/office/powerpoint/2010/main" val="1977438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A210CE0-8C8A-4B69-BAD0-130566982157}" type="datetimeFigureOut">
              <a:rPr lang="en-US" smtClean="0"/>
              <a:pPr/>
              <a:t>3/19/2013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47A7952-960C-4ED5-97CF-CC973DA18FF3}" type="slidenum">
              <a:rPr lang="en-US" smtClean="0"/>
              <a:pPr/>
              <a:t>‹#›</a:t>
            </a:fld>
            <a:endParaRPr lang="en-US" dirty="0"/>
          </a:p>
        </p:txBody>
      </p:sp>
    </p:spTree>
    <p:extLst>
      <p:ext uri="{BB962C8B-B14F-4D97-AF65-F5344CB8AC3E}">
        <p14:creationId xmlns:p14="http://schemas.microsoft.com/office/powerpoint/2010/main" val="210168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A7952-960C-4ED5-97CF-CC973DA18FF3}" type="slidenum">
              <a:rPr lang="en-US" smtClean="0"/>
              <a:pPr/>
              <a:t>1</a:t>
            </a:fld>
            <a:endParaRPr lang="en-US" dirty="0"/>
          </a:p>
        </p:txBody>
      </p:sp>
    </p:spTree>
    <p:extLst>
      <p:ext uri="{BB962C8B-B14F-4D97-AF65-F5344CB8AC3E}">
        <p14:creationId xmlns:p14="http://schemas.microsoft.com/office/powerpoint/2010/main" val="358705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industry Brink’s is placed in poses risks to their sustainability in the future. The macro risk that is created by an unstable economic environment, and a potential decrease in demand, opens Brink’s up to the possibility of segment failure. The company also faces much competition. For example, Brink’s management identified Garda as a low-cost competitor that has taken market share from them. Management is reluctant to mitigate this risk and so it remains a threat. Also, there is a risk of new entrants joining the industry which could put even more pressure on Brink’s.</a:t>
            </a:r>
            <a:endParaRPr lang="en-US" dirty="0" smtClean="0"/>
          </a:p>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A7952-960C-4ED5-97CF-CC973DA18FF3}" type="slidenum">
              <a:rPr lang="en-US" smtClean="0"/>
              <a:pPr/>
              <a:t>2</a:t>
            </a:fld>
            <a:endParaRPr lang="en-US" dirty="0"/>
          </a:p>
        </p:txBody>
      </p:sp>
    </p:spTree>
    <p:extLst>
      <p:ext uri="{BB962C8B-B14F-4D97-AF65-F5344CB8AC3E}">
        <p14:creationId xmlns:p14="http://schemas.microsoft.com/office/powerpoint/2010/main" val="2170538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29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39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49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After an in depth analysis into Michael Porter’s Five forces we determined that Brink’s future is at the mercy of others, and there are a lot of negative aspects. The possibility of new entrants is moderate due to low barriers of entry, which are created because customers are willing to go with lesser known brands based on lower prices. The threat of substitute products we found to be very high given how imitable the services and products Brink’s offers are. As far as the bargaining power of suppliers and customers, we find that Brink’s customers do have power based on the number of substitutes. The suppliers of the company have been determined to have a moderate level of bargaining power based on the inelastic demand for the inputs in Brink’s production. Finally, the competitive rivalry within the industry was found to be very high, which is partially due to Brink’s losing market share based on the fact that they aren’t priced competitively.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59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69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Show DCF Income Statement Assumptions slide</a:t>
            </a:r>
            <a:endParaRPr lang="en-US" dirty="0"/>
          </a:p>
          <a:p>
            <a:pPr rtl="0"/>
            <a:r>
              <a:rPr lang="en-US" dirty="0"/>
              <a:t/>
            </a:r>
            <a:br>
              <a:rPr lang="en-US" dirty="0"/>
            </a:br>
            <a:r>
              <a:rPr lang="en-US" b="1" dirty="0"/>
              <a:t>Nick:</a:t>
            </a:r>
            <a:r>
              <a:rPr lang="en-US" dirty="0"/>
              <a:t> Now I will go into our assumptions for the DCF model. Looking at the income statement, our revenue growth assumptions were derived from the industry-wide expectation of decreasing growth. We assumed 2013 revenue growth to be 8 percent, which was the 5-year average, and then to grow a declining rate of 1 percent per year, given previous volatility of Brink’s revenue. </a:t>
            </a:r>
          </a:p>
          <a:p>
            <a:pPr rtl="0"/>
            <a:r>
              <a:rPr lang="en-US" dirty="0"/>
              <a:t/>
            </a:r>
            <a:br>
              <a:rPr lang="en-US" dirty="0"/>
            </a:br>
            <a:r>
              <a:rPr lang="en-US" dirty="0"/>
              <a:t>As for the cost of goods sold, even though management has set goals to control costs, costs of goods sold as a percentage of revenue has increased since 2008, so we held cost of goods at 81.27 percent of revenue, which was the 3-year average of 2009 through 2011. </a:t>
            </a:r>
          </a:p>
          <a:p>
            <a:pPr rtl="0"/>
            <a:r>
              <a:rPr lang="en-US" dirty="0"/>
              <a:t/>
            </a:r>
            <a:br>
              <a:rPr lang="en-US" dirty="0"/>
            </a:br>
            <a:r>
              <a:rPr lang="en-US" dirty="0"/>
              <a:t>We believe that Brink’s cost cutting goals will however allow them to reduce selling, general, and administrative expenses, so we stepped down SG&amp;A as a percentage of revenue by a tenth of a percent each year from our 2012 estimate of 14.5 percent of revenue. </a:t>
            </a:r>
          </a:p>
          <a:p>
            <a:pPr rtl="0"/>
            <a:r>
              <a:rPr lang="en-US" dirty="0"/>
              <a:t/>
            </a:r>
            <a:br>
              <a:rPr lang="en-US" dirty="0"/>
            </a:br>
            <a:r>
              <a:rPr lang="en-US" dirty="0"/>
              <a:t>We assumed the income tax rate will be 35% for the next five years. This is supported by a 36% 5-year average of the effective tax rate excluding 2009, which had an extraordinary tax credit.</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Nick:</a:t>
            </a:r>
            <a:r>
              <a:rPr lang="en-US" dirty="0"/>
              <a:t> Moving to the balance sheet, we held cash as a percentage of revenue constant at 5%, as the historical volatility was low with a standard deviation of 1.49%. </a:t>
            </a:r>
          </a:p>
          <a:p>
            <a:pPr rtl="0"/>
            <a:r>
              <a:rPr lang="en-US" dirty="0"/>
              <a:t/>
            </a:r>
            <a:br>
              <a:rPr lang="en-US" dirty="0"/>
            </a:br>
            <a:r>
              <a:rPr lang="en-US" dirty="0"/>
              <a:t>As for debt, Brink’s has taken on additional debt in recent years, but management has plans to reduce debt, so we assumed debt as a percentage of assets would return to pre-recession levels. To reflect this assumption, we stepped this ratio down over five years from current levels toward levels seen before 2008. </a:t>
            </a:r>
          </a:p>
          <a:p>
            <a:pPr rtl="0"/>
            <a:r>
              <a:rPr lang="en-US" dirty="0"/>
              <a:t/>
            </a:r>
            <a:br>
              <a:rPr lang="en-US" dirty="0"/>
            </a:br>
            <a:r>
              <a:rPr lang="en-US" dirty="0"/>
              <a:t>We selected a 4% terminal growth rate for our DCF, which is inline with long-term GDP growth rates. We believe the accurately reflects Brink’s terminal growth prospects because of the maturity of the industry.</a:t>
            </a:r>
          </a:p>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79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89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90</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91</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92</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93</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94</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95</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96</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97</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98</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99</a:t>
            </a:fld>
            <a:endParaRPr lang="en-US" dirty="0"/>
          </a:p>
        </p:txBody>
      </p:sp>
    </p:spTree>
    <p:extLst>
      <p:ext uri="{BB962C8B-B14F-4D97-AF65-F5344CB8AC3E}">
        <p14:creationId xmlns:p14="http://schemas.microsoft.com/office/powerpoint/2010/main" val="36360197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22BD2-1EC6-41F1-8D9D-482F00459527}" type="slidenum">
              <a:rPr lang="en-US" smtClean="0"/>
              <a:pPr/>
              <a:t>100</a:t>
            </a:fld>
            <a:endParaRPr lang="en-US" dirty="0"/>
          </a:p>
        </p:txBody>
      </p:sp>
    </p:spTree>
    <p:extLst>
      <p:ext uri="{BB962C8B-B14F-4D97-AF65-F5344CB8AC3E}">
        <p14:creationId xmlns:p14="http://schemas.microsoft.com/office/powerpoint/2010/main" val="363601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106920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116750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54860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2532951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306757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344968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118233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428209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298466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250033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20AE7-9B9F-4B81-966F-1575E9A89E75}" type="datetimeFigureOut">
              <a:rPr lang="en-US" smtClean="0"/>
              <a:pPr/>
              <a:t>3/19/2013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38070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20AE7-9B9F-4B81-966F-1575E9A89E75}" type="datetimeFigureOut">
              <a:rPr lang="en-US" smtClean="0"/>
              <a:pPr/>
              <a:t>3/19/2013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B0DE7-C19B-4720-9FF9-1366FF98330B}" type="slidenum">
              <a:rPr lang="en-US" smtClean="0"/>
              <a:pPr/>
              <a:t>‹#›</a:t>
            </a:fld>
            <a:endParaRPr lang="en-US" dirty="0"/>
          </a:p>
        </p:txBody>
      </p:sp>
    </p:spTree>
    <p:extLst>
      <p:ext uri="{BB962C8B-B14F-4D97-AF65-F5344CB8AC3E}">
        <p14:creationId xmlns:p14="http://schemas.microsoft.com/office/powerpoint/2010/main" val="412077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24.jpeg"/><Relationship Id="rId3" Type="http://schemas.openxmlformats.org/officeDocument/2006/relationships/image" Target="../media/image3.gif"/><Relationship Id="rId7" Type="http://schemas.openxmlformats.org/officeDocument/2006/relationships/diagramQuickStyle" Target="../diagrams/quickStyle7.xml"/><Relationship Id="rId12" Type="http://schemas.openxmlformats.org/officeDocument/2006/relationships/image" Target="../media/image23.jpeg"/><Relationship Id="rId2" Type="http://schemas.openxmlformats.org/officeDocument/2006/relationships/notesSlide" Target="../notesSlides/notesSlide10.xml"/><Relationship Id="rId16"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image" Target="../media/image5.png"/><Relationship Id="rId5" Type="http://schemas.openxmlformats.org/officeDocument/2006/relationships/diagramData" Target="../diagrams/data7.xml"/><Relationship Id="rId15" Type="http://schemas.openxmlformats.org/officeDocument/2006/relationships/image" Target="../media/image26.jpeg"/><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7.xml"/><Relationship Id="rId14" Type="http://schemas.openxmlformats.org/officeDocument/2006/relationships/image" Target="../media/image25.png"/></Relationships>
</file>

<file path=ppt/slides/_rels/slide10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2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2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diagramData" Target="../diagrams/data8.xml"/><Relationship Id="rId12" Type="http://schemas.openxmlformats.org/officeDocument/2006/relationships/slide" Target="slide2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gif"/><Relationship Id="rId11" Type="http://schemas.microsoft.com/office/2007/relationships/diagramDrawing" Target="../diagrams/drawing8.xml"/><Relationship Id="rId5" Type="http://schemas.openxmlformats.org/officeDocument/2006/relationships/chart" Target="../charts/chart6.xml"/><Relationship Id="rId10" Type="http://schemas.openxmlformats.org/officeDocument/2006/relationships/diagramColors" Target="../diagrams/colors8.xml"/><Relationship Id="rId4" Type="http://schemas.openxmlformats.org/officeDocument/2006/relationships/chart" Target="../charts/chart5.xml"/><Relationship Id="rId9"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diagramColors" Target="../diagrams/colors9.xml"/><Relationship Id="rId3" Type="http://schemas.openxmlformats.org/officeDocument/2006/relationships/image" Target="../media/image3.gif"/><Relationship Id="rId7" Type="http://schemas.openxmlformats.org/officeDocument/2006/relationships/chart" Target="../charts/chart7.xml"/><Relationship Id="rId12" Type="http://schemas.openxmlformats.org/officeDocument/2006/relationships/diagramQuickStyle" Target="../diagrams/quickStyle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Layout" Target="../diagrams/layout9.xml"/><Relationship Id="rId5" Type="http://schemas.openxmlformats.org/officeDocument/2006/relationships/slide" Target="slide27.xml"/><Relationship Id="rId10" Type="http://schemas.openxmlformats.org/officeDocument/2006/relationships/diagramData" Target="../diagrams/data9.xml"/><Relationship Id="rId4" Type="http://schemas.openxmlformats.org/officeDocument/2006/relationships/image" Target="../media/image4.png"/><Relationship Id="rId9" Type="http://schemas.openxmlformats.org/officeDocument/2006/relationships/chart" Target="../charts/chart9.xml"/><Relationship Id="rId14" Type="http://schemas.microsoft.com/office/2007/relationships/diagramDrawing" Target="../diagrams/drawing9.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gif"/><Relationship Id="rId7" Type="http://schemas.openxmlformats.org/officeDocument/2006/relationships/diagramQuickStyle" Target="../diagrams/quickStyle10.xml"/><Relationship Id="rId12"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image" Target="../media/image5.png"/><Relationship Id="rId5" Type="http://schemas.openxmlformats.org/officeDocument/2006/relationships/diagramData" Target="../diagrams/data10.xml"/><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1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3.gif"/><Relationship Id="rId7" Type="http://schemas.openxmlformats.org/officeDocument/2006/relationships/diagramData" Target="../diagrams/data11.xml"/><Relationship Id="rId12"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1.xml"/><Relationship Id="rId5" Type="http://schemas.openxmlformats.org/officeDocument/2006/relationships/slide" Target="slide27.xml"/><Relationship Id="rId10" Type="http://schemas.openxmlformats.org/officeDocument/2006/relationships/diagramColors" Target="../diagrams/colors11.xml"/><Relationship Id="rId4" Type="http://schemas.openxmlformats.org/officeDocument/2006/relationships/image" Target="../media/image4.png"/><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gif"/><Relationship Id="rId7" Type="http://schemas.openxmlformats.org/officeDocument/2006/relationships/diagramQuickStyle" Target="../diagrams/quickStyle12.xml"/><Relationship Id="rId12"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image" Target="../media/image5.png"/><Relationship Id="rId5" Type="http://schemas.openxmlformats.org/officeDocument/2006/relationships/diagramData" Target="../diagrams/data12.xml"/><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1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gif"/><Relationship Id="rId7" Type="http://schemas.openxmlformats.org/officeDocument/2006/relationships/diagramQuickStyle" Target="../diagrams/quickStyle13.xml"/><Relationship Id="rId12"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image" Target="../media/image5.png"/><Relationship Id="rId5" Type="http://schemas.openxmlformats.org/officeDocument/2006/relationships/diagramData" Target="../diagrams/data13.xml"/><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gif"/><Relationship Id="rId7" Type="http://schemas.openxmlformats.org/officeDocument/2006/relationships/diagramQuickStyle" Target="../diagrams/quickStyle14.xml"/><Relationship Id="rId12"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image" Target="../media/image5.png"/><Relationship Id="rId5" Type="http://schemas.openxmlformats.org/officeDocument/2006/relationships/diagramData" Target="../diagrams/data14.xml"/><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14.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gif"/><Relationship Id="rId7" Type="http://schemas.openxmlformats.org/officeDocument/2006/relationships/diagramQuickStyle" Target="../diagrams/quickStyle15.xml"/><Relationship Id="rId12"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5.xml"/><Relationship Id="rId11" Type="http://schemas.openxmlformats.org/officeDocument/2006/relationships/image" Target="../media/image5.png"/><Relationship Id="rId5" Type="http://schemas.openxmlformats.org/officeDocument/2006/relationships/diagramData" Target="../diagrams/data15.xml"/><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15.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gif"/><Relationship Id="rId7" Type="http://schemas.openxmlformats.org/officeDocument/2006/relationships/diagramQuickStyle" Target="../diagrams/quickStyle16.xml"/><Relationship Id="rId12"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6.xml"/><Relationship Id="rId11" Type="http://schemas.openxmlformats.org/officeDocument/2006/relationships/slide" Target="slide27.xml"/><Relationship Id="rId5" Type="http://schemas.openxmlformats.org/officeDocument/2006/relationships/diagramData" Target="../diagrams/data16.xml"/><Relationship Id="rId10" Type="http://schemas.openxmlformats.org/officeDocument/2006/relationships/chart" Target="../charts/chart16.xml"/><Relationship Id="rId4" Type="http://schemas.openxmlformats.org/officeDocument/2006/relationships/image" Target="../media/image4.png"/><Relationship Id="rId9" Type="http://schemas.microsoft.com/office/2007/relationships/diagramDrawing" Target="../diagrams/drawing16.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gif"/><Relationship Id="rId7" Type="http://schemas.openxmlformats.org/officeDocument/2006/relationships/diagramQuickStyle" Target="../diagrams/quickStyle17.xml"/><Relationship Id="rId12"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7.xml"/><Relationship Id="rId11" Type="http://schemas.openxmlformats.org/officeDocument/2006/relationships/image" Target="../media/image5.png"/><Relationship Id="rId5" Type="http://schemas.openxmlformats.org/officeDocument/2006/relationships/diagramData" Target="../diagrams/data17.xml"/><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17.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7.xml"/><Relationship Id="rId18" Type="http://schemas.openxmlformats.org/officeDocument/2006/relationships/slide" Target="slide15.xml"/><Relationship Id="rId26" Type="http://schemas.openxmlformats.org/officeDocument/2006/relationships/slide" Target="slide23.xml"/><Relationship Id="rId3" Type="http://schemas.openxmlformats.org/officeDocument/2006/relationships/slide" Target="slide28.xml"/><Relationship Id="rId21" Type="http://schemas.openxmlformats.org/officeDocument/2006/relationships/slide" Target="slide18.xml"/><Relationship Id="rId7" Type="http://schemas.openxmlformats.org/officeDocument/2006/relationships/slide" Target="slide3.xml"/><Relationship Id="rId12" Type="http://schemas.openxmlformats.org/officeDocument/2006/relationships/slide" Target="slide6.xml"/><Relationship Id="rId17" Type="http://schemas.openxmlformats.org/officeDocument/2006/relationships/slide" Target="slide14.xml"/><Relationship Id="rId25" Type="http://schemas.openxmlformats.org/officeDocument/2006/relationships/slide" Target="slide22.xml"/><Relationship Id="rId2" Type="http://schemas.openxmlformats.org/officeDocument/2006/relationships/notesSlide" Target="../notesSlides/notesSlide26.xml"/><Relationship Id="rId16" Type="http://schemas.openxmlformats.org/officeDocument/2006/relationships/slide" Target="slide10.xml"/><Relationship Id="rId20" Type="http://schemas.openxmlformats.org/officeDocument/2006/relationships/slide" Target="slide17.xml"/><Relationship Id="rId29"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5.xml"/><Relationship Id="rId24" Type="http://schemas.openxmlformats.org/officeDocument/2006/relationships/slide" Target="slide21.xml"/><Relationship Id="rId5" Type="http://schemas.openxmlformats.org/officeDocument/2006/relationships/image" Target="../media/image3.gif"/><Relationship Id="rId15" Type="http://schemas.openxmlformats.org/officeDocument/2006/relationships/slide" Target="slide9.xml"/><Relationship Id="rId23" Type="http://schemas.openxmlformats.org/officeDocument/2006/relationships/slide" Target="slide20.xml"/><Relationship Id="rId28" Type="http://schemas.openxmlformats.org/officeDocument/2006/relationships/slide" Target="slide25.xml"/><Relationship Id="rId10" Type="http://schemas.openxmlformats.org/officeDocument/2006/relationships/slide" Target="slide4.xml"/><Relationship Id="rId19" Type="http://schemas.openxmlformats.org/officeDocument/2006/relationships/slide" Target="slide16.xml"/><Relationship Id="rId4" Type="http://schemas.openxmlformats.org/officeDocument/2006/relationships/image" Target="../media/image5.png"/><Relationship Id="rId9" Type="http://schemas.openxmlformats.org/officeDocument/2006/relationships/slide" Target="slide13.xml"/><Relationship Id="rId14" Type="http://schemas.openxmlformats.org/officeDocument/2006/relationships/slide" Target="slide8.xml"/><Relationship Id="rId22" Type="http://schemas.openxmlformats.org/officeDocument/2006/relationships/slide" Target="slide19.xml"/><Relationship Id="rId27" Type="http://schemas.openxmlformats.org/officeDocument/2006/relationships/slide" Target="slide24.xml"/></Relationships>
</file>

<file path=ppt/slides/_rels/slide28.xml.rels><?xml version="1.0" encoding="UTF-8" standalone="yes"?>
<Relationships xmlns="http://schemas.openxmlformats.org/package/2006/relationships"><Relationship Id="rId26" Type="http://schemas.openxmlformats.org/officeDocument/2006/relationships/slide" Target="slide41.xml"/><Relationship Id="rId21" Type="http://schemas.openxmlformats.org/officeDocument/2006/relationships/slide" Target="slide46.xml"/><Relationship Id="rId42" Type="http://schemas.openxmlformats.org/officeDocument/2006/relationships/slide" Target="slide64.xml"/><Relationship Id="rId47" Type="http://schemas.openxmlformats.org/officeDocument/2006/relationships/slide" Target="slide53.xml"/><Relationship Id="rId63" Type="http://schemas.openxmlformats.org/officeDocument/2006/relationships/slide" Target="slide84.xml"/><Relationship Id="rId68" Type="http://schemas.openxmlformats.org/officeDocument/2006/relationships/slide" Target="slide87.xml"/><Relationship Id="rId16" Type="http://schemas.openxmlformats.org/officeDocument/2006/relationships/slide" Target="slide37.xml"/><Relationship Id="rId11" Type="http://schemas.openxmlformats.org/officeDocument/2006/relationships/slide" Target="slide33.xml"/><Relationship Id="rId24" Type="http://schemas.openxmlformats.org/officeDocument/2006/relationships/slide" Target="slide39.xml"/><Relationship Id="rId32" Type="http://schemas.openxmlformats.org/officeDocument/2006/relationships/slide" Target="slide82.xml"/><Relationship Id="rId37" Type="http://schemas.openxmlformats.org/officeDocument/2006/relationships/slide" Target="slide67.xml"/><Relationship Id="rId40" Type="http://schemas.openxmlformats.org/officeDocument/2006/relationships/slide" Target="slide62.xml"/><Relationship Id="rId45" Type="http://schemas.openxmlformats.org/officeDocument/2006/relationships/slide" Target="slide70.xml"/><Relationship Id="rId53" Type="http://schemas.openxmlformats.org/officeDocument/2006/relationships/slide" Target="slide72.xml"/><Relationship Id="rId58" Type="http://schemas.openxmlformats.org/officeDocument/2006/relationships/slide" Target="slide81.xml"/><Relationship Id="rId66" Type="http://schemas.openxmlformats.org/officeDocument/2006/relationships/slide" Target="slide86.xml"/><Relationship Id="rId74" Type="http://schemas.openxmlformats.org/officeDocument/2006/relationships/slide" Target="slide90.xml"/><Relationship Id="rId5" Type="http://schemas.openxmlformats.org/officeDocument/2006/relationships/slide" Target="slide101.xml"/><Relationship Id="rId61" Type="http://schemas.openxmlformats.org/officeDocument/2006/relationships/slide" Target="slide83.xml"/><Relationship Id="rId19" Type="http://schemas.openxmlformats.org/officeDocument/2006/relationships/slide" Target="slide44.xml"/><Relationship Id="rId14" Type="http://schemas.openxmlformats.org/officeDocument/2006/relationships/slide" Target="slide34.xml"/><Relationship Id="rId22" Type="http://schemas.openxmlformats.org/officeDocument/2006/relationships/slide" Target="slide47.xml"/><Relationship Id="rId27" Type="http://schemas.openxmlformats.org/officeDocument/2006/relationships/slide" Target="slide42.xml"/><Relationship Id="rId30" Type="http://schemas.openxmlformats.org/officeDocument/2006/relationships/slide" Target="slide61.xml"/><Relationship Id="rId35" Type="http://schemas.openxmlformats.org/officeDocument/2006/relationships/slide" Target="slide59.xml"/><Relationship Id="rId43" Type="http://schemas.openxmlformats.org/officeDocument/2006/relationships/slide" Target="slide65.xml"/><Relationship Id="rId48" Type="http://schemas.openxmlformats.org/officeDocument/2006/relationships/slide" Target="slide54.xml"/><Relationship Id="rId56" Type="http://schemas.openxmlformats.org/officeDocument/2006/relationships/slide" Target="slide75.xml"/><Relationship Id="rId64" Type="http://schemas.openxmlformats.org/officeDocument/2006/relationships/slide" Target="slide85.xml"/><Relationship Id="rId69" Type="http://schemas.openxmlformats.org/officeDocument/2006/relationships/slide" Target="slide96.xml"/><Relationship Id="rId77" Type="http://schemas.openxmlformats.org/officeDocument/2006/relationships/slide" Target="slide92.xml"/><Relationship Id="rId8" Type="http://schemas.openxmlformats.org/officeDocument/2006/relationships/slide" Target="slide36.xml"/><Relationship Id="rId51" Type="http://schemas.openxmlformats.org/officeDocument/2006/relationships/slide" Target="slide73.xml"/><Relationship Id="rId72" Type="http://schemas.openxmlformats.org/officeDocument/2006/relationships/slide" Target="slide89.xml"/><Relationship Id="rId3" Type="http://schemas.openxmlformats.org/officeDocument/2006/relationships/slide" Target="slide27.xml"/><Relationship Id="rId12" Type="http://schemas.openxmlformats.org/officeDocument/2006/relationships/slide" Target="slide31.xml"/><Relationship Id="rId17" Type="http://schemas.openxmlformats.org/officeDocument/2006/relationships/slide" Target="slide38.xml"/><Relationship Id="rId25" Type="http://schemas.openxmlformats.org/officeDocument/2006/relationships/slide" Target="slide40.xml"/><Relationship Id="rId33" Type="http://schemas.openxmlformats.org/officeDocument/2006/relationships/slide" Target="slide58.xml"/><Relationship Id="rId38" Type="http://schemas.openxmlformats.org/officeDocument/2006/relationships/slide" Target="slide68.xml"/><Relationship Id="rId46" Type="http://schemas.openxmlformats.org/officeDocument/2006/relationships/slide" Target="slide57.xml"/><Relationship Id="rId59" Type="http://schemas.openxmlformats.org/officeDocument/2006/relationships/slide" Target="slide76.xml"/><Relationship Id="rId67" Type="http://schemas.openxmlformats.org/officeDocument/2006/relationships/slide" Target="slide95.xml"/><Relationship Id="rId20" Type="http://schemas.openxmlformats.org/officeDocument/2006/relationships/slide" Target="slide45.xml"/><Relationship Id="rId41" Type="http://schemas.openxmlformats.org/officeDocument/2006/relationships/slide" Target="slide63.xml"/><Relationship Id="rId54" Type="http://schemas.openxmlformats.org/officeDocument/2006/relationships/slide" Target="slide77.xml"/><Relationship Id="rId62" Type="http://schemas.openxmlformats.org/officeDocument/2006/relationships/slide" Target="slide93.xml"/><Relationship Id="rId70" Type="http://schemas.openxmlformats.org/officeDocument/2006/relationships/slide" Target="slide88.xml"/><Relationship Id="rId75" Type="http://schemas.openxmlformats.org/officeDocument/2006/relationships/slide" Target="slide99.xml"/><Relationship Id="rId1" Type="http://schemas.openxmlformats.org/officeDocument/2006/relationships/slideLayout" Target="../slideLayouts/slideLayout2.xml"/><Relationship Id="rId6" Type="http://schemas.openxmlformats.org/officeDocument/2006/relationships/image" Target="../media/image3.gif"/><Relationship Id="rId15" Type="http://schemas.openxmlformats.org/officeDocument/2006/relationships/slide" Target="slide35.xml"/><Relationship Id="rId23" Type="http://schemas.openxmlformats.org/officeDocument/2006/relationships/slide" Target="slide48.xml"/><Relationship Id="rId28" Type="http://schemas.openxmlformats.org/officeDocument/2006/relationships/slide" Target="slide55.xml"/><Relationship Id="rId36" Type="http://schemas.openxmlformats.org/officeDocument/2006/relationships/slide" Target="slide60.xml"/><Relationship Id="rId49" Type="http://schemas.openxmlformats.org/officeDocument/2006/relationships/slide" Target="slide50.xml"/><Relationship Id="rId57" Type="http://schemas.openxmlformats.org/officeDocument/2006/relationships/slide" Target="slide79.xml"/><Relationship Id="rId10" Type="http://schemas.openxmlformats.org/officeDocument/2006/relationships/slide" Target="slide30.xml"/><Relationship Id="rId31" Type="http://schemas.openxmlformats.org/officeDocument/2006/relationships/slide" Target="slide80.xml"/><Relationship Id="rId44" Type="http://schemas.openxmlformats.org/officeDocument/2006/relationships/slide" Target="slide66.xml"/><Relationship Id="rId52" Type="http://schemas.openxmlformats.org/officeDocument/2006/relationships/slide" Target="slide71.xml"/><Relationship Id="rId60" Type="http://schemas.openxmlformats.org/officeDocument/2006/relationships/slide" Target="slide78.xml"/><Relationship Id="rId65" Type="http://schemas.openxmlformats.org/officeDocument/2006/relationships/slide" Target="slide94.xml"/><Relationship Id="rId73" Type="http://schemas.openxmlformats.org/officeDocument/2006/relationships/slide" Target="slide98.xml"/><Relationship Id="rId78" Type="http://schemas.openxmlformats.org/officeDocument/2006/relationships/slide" Target="slide100.xml"/><Relationship Id="rId4" Type="http://schemas.openxmlformats.org/officeDocument/2006/relationships/image" Target="../media/image5.png"/><Relationship Id="rId9" Type="http://schemas.openxmlformats.org/officeDocument/2006/relationships/slide" Target="slide29.xml"/><Relationship Id="rId13" Type="http://schemas.openxmlformats.org/officeDocument/2006/relationships/slide" Target="slide32.xml"/><Relationship Id="rId18" Type="http://schemas.openxmlformats.org/officeDocument/2006/relationships/slide" Target="slide43.xml"/><Relationship Id="rId39" Type="http://schemas.openxmlformats.org/officeDocument/2006/relationships/slide" Target="slide69.xml"/><Relationship Id="rId34" Type="http://schemas.openxmlformats.org/officeDocument/2006/relationships/slide" Target="slide51.xml"/><Relationship Id="rId50" Type="http://schemas.openxmlformats.org/officeDocument/2006/relationships/slide" Target="slide49.xml"/><Relationship Id="rId55" Type="http://schemas.openxmlformats.org/officeDocument/2006/relationships/slide" Target="slide74.xml"/><Relationship Id="rId76" Type="http://schemas.openxmlformats.org/officeDocument/2006/relationships/slide" Target="slide91.xml"/><Relationship Id="rId7" Type="http://schemas.openxmlformats.org/officeDocument/2006/relationships/image" Target="../media/image4.png"/><Relationship Id="rId71" Type="http://schemas.openxmlformats.org/officeDocument/2006/relationships/slide" Target="slide97.xml"/><Relationship Id="rId2" Type="http://schemas.openxmlformats.org/officeDocument/2006/relationships/notesSlide" Target="../notesSlides/notesSlide27.xml"/><Relationship Id="rId29" Type="http://schemas.openxmlformats.org/officeDocument/2006/relationships/slide" Target="slide56.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3.gif"/><Relationship Id="rId7"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 Id="rId9"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gif"/><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diagramColors" Target="../diagrams/colors1.xml"/><Relationship Id="rId12"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slide" Target="slide27.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diagramLayout" Target="../diagrams/layout2.xm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slide" Target="slide27.xml"/><Relationship Id="rId5" Type="http://schemas.openxmlformats.org/officeDocument/2006/relationships/chart" Target="../charts/chart1.xml"/><Relationship Id="rId15" Type="http://schemas.openxmlformats.org/officeDocument/2006/relationships/image" Target="../media/image11.png"/><Relationship Id="rId10" Type="http://schemas.microsoft.com/office/2007/relationships/diagramDrawing" Target="../diagrams/drawing2.xml"/><Relationship Id="rId4" Type="http://schemas.openxmlformats.org/officeDocument/2006/relationships/image" Target="../media/image3.gif"/><Relationship Id="rId9" Type="http://schemas.openxmlformats.org/officeDocument/2006/relationships/diagramColors" Target="../diagrams/colors2.xml"/><Relationship Id="rId1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slide" Target="slide27.xml"/><Relationship Id="rId7" Type="http://schemas.openxmlformats.org/officeDocument/2006/relationships/image" Target="../media/image12.png"/><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3.xml"/><Relationship Id="rId5" Type="http://schemas.openxmlformats.org/officeDocument/2006/relationships/image" Target="../media/image3.gif"/><Relationship Id="rId10" Type="http://schemas.openxmlformats.org/officeDocument/2006/relationships/diagramQuickStyle" Target="../diagrams/quickStyle3.xml"/><Relationship Id="rId4" Type="http://schemas.openxmlformats.org/officeDocument/2006/relationships/image" Target="../media/image5.png"/><Relationship Id="rId9"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13.jpeg"/><Relationship Id="rId3" Type="http://schemas.openxmlformats.org/officeDocument/2006/relationships/chart" Target="../charts/chart2.xml"/><Relationship Id="rId7" Type="http://schemas.openxmlformats.org/officeDocument/2006/relationships/diagramLayout" Target="../diagrams/layout4.xml"/><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slide" Target="slide27.xml"/><Relationship Id="rId5" Type="http://schemas.openxmlformats.org/officeDocument/2006/relationships/image" Target="../media/image3.gif"/><Relationship Id="rId10" Type="http://schemas.microsoft.com/office/2007/relationships/diagramDrawing" Target="../diagrams/drawing4.xml"/><Relationship Id="rId4" Type="http://schemas.openxmlformats.org/officeDocument/2006/relationships/chart" Target="../charts/chart3.xml"/><Relationship Id="rId9" Type="http://schemas.openxmlformats.org/officeDocument/2006/relationships/diagramColors" Target="../diagrams/colors4.xml"/></Relationships>
</file>

<file path=ppt/slides/_rels/slide7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gif"/><Relationship Id="rId7"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slide" Target="slide28.xml"/><Relationship Id="rId9" Type="http://schemas.openxmlformats.org/officeDocument/2006/relationships/image" Target="../media/image36.png"/></Relationships>
</file>

<file path=ppt/slides/_rels/slide7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15.jpeg"/><Relationship Id="rId3" Type="http://schemas.openxmlformats.org/officeDocument/2006/relationships/image" Target="../media/image3.gif"/><Relationship Id="rId7" Type="http://schemas.openxmlformats.org/officeDocument/2006/relationships/diagramQuickStyle" Target="../diagrams/quickStyle5.xml"/><Relationship Id="rId12" Type="http://schemas.openxmlformats.org/officeDocument/2006/relationships/image" Target="../media/image14.jpeg"/><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5.png"/><Relationship Id="rId5" Type="http://schemas.openxmlformats.org/officeDocument/2006/relationships/diagramData" Target="../diagrams/data5.xml"/><Relationship Id="rId15" Type="http://schemas.openxmlformats.org/officeDocument/2006/relationships/image" Target="../media/image17.png"/><Relationship Id="rId10" Type="http://schemas.openxmlformats.org/officeDocument/2006/relationships/slide" Target="slide27.xml"/><Relationship Id="rId4" Type="http://schemas.openxmlformats.org/officeDocument/2006/relationships/image" Target="../media/image4.png"/><Relationship Id="rId9" Type="http://schemas.microsoft.com/office/2007/relationships/diagramDrawing" Target="../diagrams/drawing5.xml"/><Relationship Id="rId14" Type="http://schemas.openxmlformats.org/officeDocument/2006/relationships/image" Target="../media/image16.jpeg"/></Relationships>
</file>

<file path=ppt/slides/_rels/slide8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gif"/><Relationship Id="rId7" Type="http://schemas.openxmlformats.org/officeDocument/2006/relationships/image" Target="../media/image39.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 Id="rId9" Type="http://schemas.openxmlformats.org/officeDocument/2006/relationships/image" Target="../media/image41.png"/></Relationships>
</file>

<file path=ppt/slides/_rels/slide8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38.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diagramLayout" Target="../diagrams/layout6.xml"/><Relationship Id="rId12" Type="http://schemas.openxmlformats.org/officeDocument/2006/relationships/image" Target="../media/image5.png"/><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slide" Target="slide27.xml"/><Relationship Id="rId5" Type="http://schemas.openxmlformats.org/officeDocument/2006/relationships/image" Target="../media/image3.gif"/><Relationship Id="rId15" Type="http://schemas.openxmlformats.org/officeDocument/2006/relationships/image" Target="../media/image21.png"/><Relationship Id="rId10" Type="http://schemas.microsoft.com/office/2007/relationships/diagramDrawing" Target="../diagrams/drawing6.xml"/><Relationship Id="rId4" Type="http://schemas.openxmlformats.org/officeDocument/2006/relationships/image" Target="../media/image4.png"/><Relationship Id="rId9" Type="http://schemas.openxmlformats.org/officeDocument/2006/relationships/diagramColors" Target="../diagrams/colors6.xml"/><Relationship Id="rId14" Type="http://schemas.openxmlformats.org/officeDocument/2006/relationships/image" Target="../media/image20.jpeg"/></Relationships>
</file>

<file path=ppt/slides/_rels/slide9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62.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73.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70.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75.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donowidont.com/sites/default/files/imagecache/product_full/products/iStock_Diamond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44"/>
          <a:stretch/>
        </p:blipFill>
        <p:spPr bwMode="auto">
          <a:xfrm>
            <a:off x="-489033" y="-350641"/>
            <a:ext cx="10091749" cy="755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graphicFrame>
        <p:nvGraphicFramePr>
          <p:cNvPr id="26" name="Diagram 25"/>
          <p:cNvGraphicFramePr/>
          <p:nvPr>
            <p:extLst>
              <p:ext uri="{D42A27DB-BD31-4B8C-83A1-F6EECF244321}">
                <p14:modId xmlns:p14="http://schemas.microsoft.com/office/powerpoint/2010/main" val="2190102474"/>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4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 y="990600"/>
            <a:ext cx="1828800" cy="1050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Gard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2133600"/>
            <a:ext cx="1828800" cy="909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t="6097" r="417" b="6775"/>
          <a:stretch>
            <a:fillRect/>
          </a:stretch>
        </p:blipFill>
        <p:spPr bwMode="auto">
          <a:xfrm>
            <a:off x="457200" y="3124200"/>
            <a:ext cx="1828800" cy="988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Prosegu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 y="4191000"/>
            <a:ext cx="1828800" cy="938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Competitive Landscape</a:t>
            </a:r>
          </a:p>
        </p:txBody>
      </p:sp>
      <p:graphicFrame>
        <p:nvGraphicFramePr>
          <p:cNvPr id="31" name="Chart 30"/>
          <p:cNvGraphicFramePr>
            <a:graphicFrameLocks/>
          </p:cNvGraphicFramePr>
          <p:nvPr>
            <p:extLst>
              <p:ext uri="{D42A27DB-BD31-4B8C-83A1-F6EECF244321}">
                <p14:modId xmlns:p14="http://schemas.microsoft.com/office/powerpoint/2010/main" val="694788667"/>
              </p:ext>
            </p:extLst>
          </p:nvPr>
        </p:nvGraphicFramePr>
        <p:xfrm>
          <a:off x="2386435" y="990600"/>
          <a:ext cx="6400800" cy="4355306"/>
        </p:xfrm>
        <a:graphic>
          <a:graphicData uri="http://schemas.openxmlformats.org/drawingml/2006/chart">
            <c:chart xmlns:c="http://schemas.openxmlformats.org/drawingml/2006/chart" xmlns:r="http://schemas.openxmlformats.org/officeDocument/2006/relationships" r:id="rId16"/>
          </a:graphicData>
        </a:graphic>
      </p:graphicFrame>
      <p:cxnSp>
        <p:nvCxnSpPr>
          <p:cNvPr id="32" name="Straight Connector 31"/>
          <p:cNvCxnSpPr/>
          <p:nvPr/>
        </p:nvCxnSpPr>
        <p:spPr>
          <a:xfrm>
            <a:off x="4191000" y="3618232"/>
            <a:ext cx="4495800" cy="801368"/>
          </a:xfrm>
          <a:prstGeom prst="line">
            <a:avLst/>
          </a:prstGeom>
          <a:ln w="88900">
            <a:solidFill>
              <a:srgbClr val="FF0000"/>
            </a:solidFill>
            <a:tailEnd type="triangle" w="lg" len="sm"/>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98358" y="3657600"/>
            <a:ext cx="1040842" cy="461665"/>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solidFill>
                  <a:srgbClr val="254061"/>
                </a:solidFill>
              </a:rPr>
              <a:t>Brink’s</a:t>
            </a:r>
            <a:endParaRPr lang="en-US" sz="2400" b="1" dirty="0">
              <a:solidFill>
                <a:srgbClr val="254061"/>
              </a:solidFill>
            </a:endParaRPr>
          </a:p>
        </p:txBody>
      </p:sp>
    </p:spTree>
    <p:extLst>
      <p:ext uri="{BB962C8B-B14F-4D97-AF65-F5344CB8AC3E}">
        <p14:creationId xmlns:p14="http://schemas.microsoft.com/office/powerpoint/2010/main" val="60651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1100"/>
                                        <p:tgtEl>
                                          <p:spTgt spid="2051"/>
                                        </p:tgtEl>
                                      </p:cBhvr>
                                    </p:animEffect>
                                  </p:childTnLst>
                                </p:cTn>
                              </p:par>
                            </p:childTnLst>
                          </p:cTn>
                        </p:par>
                        <p:par>
                          <p:cTn id="12" fill="hold">
                            <p:stCondLst>
                              <p:cond delay="2100"/>
                            </p:stCondLst>
                            <p:childTnLst>
                              <p:par>
                                <p:cTn id="13" presetID="22" presetClass="entr" presetSubtype="8"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left)">
                                      <p:cBhvr>
                                        <p:cTn id="15" dur="1000"/>
                                        <p:tgtEl>
                                          <p:spTgt spid="2052"/>
                                        </p:tgtEl>
                                      </p:cBhvr>
                                    </p:animEffect>
                                  </p:childTnLst>
                                </p:cTn>
                              </p:par>
                            </p:childTnLst>
                          </p:cTn>
                        </p:par>
                        <p:par>
                          <p:cTn id="16" fill="hold">
                            <p:stCondLst>
                              <p:cond delay="3100"/>
                            </p:stCondLst>
                            <p:childTnLst>
                              <p:par>
                                <p:cTn id="17" presetID="22" presetClass="entr" presetSubtype="8"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wipe(left)">
                                      <p:cBhvr>
                                        <p:cTn id="19" dur="1000"/>
                                        <p:tgtEl>
                                          <p:spTgt spid="20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20 </a:t>
            </a:r>
            <a:endParaRPr lang="en-US" sz="2400" b="1" dirty="0">
              <a:latin typeface="Cambria" pitchFamily="18" charset="0"/>
              <a:cs typeface="Times New Roman" pitchFamily="18" charset="0"/>
            </a:endParaRPr>
          </a:p>
        </p:txBody>
      </p:sp>
      <p:sp>
        <p:nvSpPr>
          <p:cNvPr id="6" name="TextBox 5"/>
          <p:cNvSpPr txBox="1"/>
          <p:nvPr/>
        </p:nvSpPr>
        <p:spPr>
          <a:xfrm>
            <a:off x="0" y="921603"/>
            <a:ext cx="8429625" cy="830997"/>
          </a:xfrm>
          <a:prstGeom prst="rect">
            <a:avLst/>
          </a:prstGeom>
          <a:noFill/>
        </p:spPr>
        <p:txBody>
          <a:bodyPr wrap="square" rtlCol="0">
            <a:spAutoFit/>
          </a:bodyPr>
          <a:lstStyle/>
          <a:p>
            <a:r>
              <a:rPr lang="en-US" sz="2400" b="1" dirty="0" smtClean="0">
                <a:latin typeface="+mj-lt"/>
              </a:rPr>
              <a:t>Now that the market price for Brink’s has reached  your target range, do you still believe the company is a sell?</a:t>
            </a:r>
            <a:endParaRPr lang="en-US" sz="2400" b="1" dirty="0">
              <a:latin typeface="+mj-lt"/>
            </a:endParaRPr>
          </a:p>
        </p:txBody>
      </p:sp>
      <p:sp>
        <p:nvSpPr>
          <p:cNvPr id="19" name="TextBox 18"/>
          <p:cNvSpPr txBox="1"/>
          <p:nvPr/>
        </p:nvSpPr>
        <p:spPr>
          <a:xfrm>
            <a:off x="228601" y="1931075"/>
            <a:ext cx="8534400" cy="2811026"/>
          </a:xfrm>
          <a:prstGeom prst="rect">
            <a:avLst/>
          </a:prstGeom>
          <a:noFill/>
        </p:spPr>
        <p:txBody>
          <a:bodyPr wrap="square" rtlCol="0">
            <a:spAutoFit/>
          </a:bodyPr>
          <a:lstStyle/>
          <a:p>
            <a:r>
              <a:rPr lang="en-US" sz="2000" dirty="0" smtClean="0">
                <a:latin typeface="+mj-lt"/>
              </a:rPr>
              <a:t>Yes, we reaffirm our sell decision for the Brink’s company based on the following considerations: </a:t>
            </a:r>
          </a:p>
          <a:p>
            <a:endParaRPr lang="en-US" sz="2000" dirty="0" smtClean="0">
              <a:latin typeface="+mj-lt"/>
            </a:endParaRPr>
          </a:p>
          <a:p>
            <a:pPr marL="285750" indent="-285750">
              <a:lnSpc>
                <a:spcPts val="2800"/>
              </a:lnSpc>
              <a:buFont typeface="Wingdings" pitchFamily="2" charset="2"/>
              <a:buChar char="v"/>
            </a:pPr>
            <a:r>
              <a:rPr lang="en-US" sz="2000" dirty="0" smtClean="0">
                <a:latin typeface="+mj-lt"/>
              </a:rPr>
              <a:t>The industry continues to have a challenging outlook in the future</a:t>
            </a:r>
          </a:p>
          <a:p>
            <a:pPr marL="285750" indent="-285750">
              <a:lnSpc>
                <a:spcPts val="2800"/>
              </a:lnSpc>
              <a:buFont typeface="Wingdings" pitchFamily="2" charset="2"/>
              <a:buChar char="v"/>
            </a:pPr>
            <a:r>
              <a:rPr lang="en-US" sz="2000" dirty="0" smtClean="0">
                <a:latin typeface="+mj-lt"/>
              </a:rPr>
              <a:t>Competition in the industry has continued to intensify</a:t>
            </a:r>
          </a:p>
          <a:p>
            <a:pPr marL="285750" indent="-285750">
              <a:lnSpc>
                <a:spcPts val="2800"/>
              </a:lnSpc>
              <a:buFont typeface="Wingdings" pitchFamily="2" charset="2"/>
              <a:buChar char="v"/>
            </a:pPr>
            <a:r>
              <a:rPr lang="en-US" sz="2000" dirty="0" smtClean="0">
                <a:latin typeface="+mj-lt"/>
              </a:rPr>
              <a:t>Brink’s management has yet to show an ability to control costs</a:t>
            </a:r>
          </a:p>
          <a:p>
            <a:pPr marL="285750" indent="-285750">
              <a:lnSpc>
                <a:spcPts val="2800"/>
              </a:lnSpc>
              <a:buFont typeface="Wingdings" pitchFamily="2" charset="2"/>
              <a:buChar char="v"/>
            </a:pPr>
            <a:r>
              <a:rPr lang="en-US" sz="2000" dirty="0" smtClean="0">
                <a:latin typeface="+mj-lt"/>
              </a:rPr>
              <a:t>Recent events such as the Diamond heist in Brussels have already impacted Q1 earnings</a:t>
            </a:r>
            <a:endParaRPr lang="en-US" sz="2000" dirty="0">
              <a:latin typeface="+mj-lt"/>
            </a:endParaRPr>
          </a:p>
        </p:txBody>
      </p:sp>
      <p:sp>
        <p:nvSpPr>
          <p:cNvPr id="20" name="TextBox 19"/>
          <p:cNvSpPr txBox="1"/>
          <p:nvPr/>
        </p:nvSpPr>
        <p:spPr>
          <a:xfrm>
            <a:off x="228601" y="5029200"/>
            <a:ext cx="9624396" cy="707886"/>
          </a:xfrm>
          <a:prstGeom prst="rect">
            <a:avLst/>
          </a:prstGeom>
          <a:noFill/>
        </p:spPr>
        <p:txBody>
          <a:bodyPr wrap="square" rtlCol="0">
            <a:spAutoFit/>
          </a:bodyPr>
          <a:lstStyle/>
          <a:p>
            <a:r>
              <a:rPr lang="en-US" sz="2000" dirty="0" smtClean="0">
                <a:latin typeface="+mj-lt"/>
              </a:rPr>
              <a:t>Given the opportunity to adust our operating model and valuations for these considerations we would likely lower our target price even further. </a:t>
            </a:r>
            <a:endParaRPr lang="en-US" sz="2000" dirty="0">
              <a:latin typeface="+mj-lt"/>
            </a:endParaRPr>
          </a:p>
        </p:txBody>
      </p:sp>
    </p:spTree>
    <p:extLst>
      <p:ext uri="{BB962C8B-B14F-4D97-AF65-F5344CB8AC3E}">
        <p14:creationId xmlns:p14="http://schemas.microsoft.com/office/powerpoint/2010/main" val="194337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905000"/>
            <a:ext cx="9148010" cy="1222247"/>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endParaRPr lang="en-US" sz="8000" cap="small" dirty="0">
              <a:solidFill>
                <a:schemeClr val="accent1"/>
              </a:solidFill>
            </a:endParaRPr>
          </a:p>
        </p:txBody>
      </p:sp>
      <p:sp>
        <p:nvSpPr>
          <p:cNvPr id="3" name="Title 2"/>
          <p:cNvSpPr>
            <a:spLocks noGrp="1"/>
          </p:cNvSpPr>
          <p:nvPr>
            <p:ph type="ctrTitle"/>
          </p:nvPr>
        </p:nvSpPr>
        <p:spPr>
          <a:xfrm>
            <a:off x="691789" y="2971800"/>
            <a:ext cx="7772400" cy="1470025"/>
          </a:xfrm>
        </p:spPr>
        <p:txBody>
          <a:bodyPr>
            <a:noAutofit/>
          </a:bodyPr>
          <a:lstStyle/>
          <a:p>
            <a:r>
              <a:rPr lang="en-US" sz="9600" b="1" u="sng" cap="small" dirty="0" smtClean="0">
                <a:solidFill>
                  <a:schemeClr val="tx2"/>
                </a:solidFill>
                <a:effectLst>
                  <a:outerShdw blurRad="50800" dist="38100" dir="16200000" rotWithShape="0">
                    <a:prstClr val="black">
                      <a:alpha val="40000"/>
                    </a:prstClr>
                  </a:outerShdw>
                </a:effectLst>
              </a:rPr>
              <a:t>Thank You!</a:t>
            </a:r>
            <a:endParaRPr lang="en-US" sz="9600" b="1" u="sng" dirty="0">
              <a:solidFill>
                <a:schemeClr val="tx2"/>
              </a:solidFill>
              <a:effectLst>
                <a:outerShdw blurRad="50800" dist="38100" dir="16200000" rotWithShape="0">
                  <a:prstClr val="black">
                    <a:alpha val="40000"/>
                  </a:prstClr>
                </a:outerShdw>
              </a:effectLst>
            </a:endParaRPr>
          </a:p>
        </p:txBody>
      </p:sp>
      <p:sp>
        <p:nvSpPr>
          <p:cNvPr id="4" name="Subtitle 3"/>
          <p:cNvSpPr>
            <a:spLocks noGrp="1"/>
          </p:cNvSpPr>
          <p:nvPr>
            <p:ph type="subTitle" idx="1"/>
          </p:nvPr>
        </p:nvSpPr>
        <p:spPr>
          <a:xfrm>
            <a:off x="55055" y="5562600"/>
            <a:ext cx="9037899" cy="847130"/>
          </a:xfrm>
        </p:spPr>
        <p:txBody>
          <a:bodyPr>
            <a:normAutofit fontScale="55000" lnSpcReduction="20000"/>
          </a:bodyPr>
          <a:lstStyle/>
          <a:p>
            <a:r>
              <a:rPr lang="en-US" sz="6200" b="1" dirty="0">
                <a:solidFill>
                  <a:schemeClr val="tx1"/>
                </a:solidFill>
                <a:latin typeface="Cambria" pitchFamily="18" charset="0"/>
              </a:rPr>
              <a:t>Virginia Commonwealth </a:t>
            </a:r>
            <a:r>
              <a:rPr lang="en-US" sz="6200" b="1" dirty="0" smtClean="0">
                <a:solidFill>
                  <a:schemeClr val="tx1"/>
                </a:solidFill>
                <a:latin typeface="Cambria" pitchFamily="18" charset="0"/>
              </a:rPr>
              <a:t>University</a:t>
            </a:r>
          </a:p>
          <a:p>
            <a:r>
              <a:rPr lang="en-US" b="1" dirty="0">
                <a:solidFill>
                  <a:schemeClr val="tx1"/>
                </a:solidFill>
                <a:latin typeface="Cambria" pitchFamily="18" charset="0"/>
              </a:rPr>
              <a:t>Nick DeRobertis  |  Corbin Fox  |  Kellie Masters  |  Chris Prompovitch</a:t>
            </a:r>
          </a:p>
          <a:p>
            <a:endParaRPr lang="en-US" b="1" dirty="0">
              <a:solidFill>
                <a:schemeClr val="tx1"/>
              </a:solidFill>
              <a:latin typeface="Cambria" pitchFamily="18" charset="0"/>
            </a:endParaRPr>
          </a:p>
        </p:txBody>
      </p:sp>
      <p:pic>
        <p:nvPicPr>
          <p:cNvPr id="307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 y="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8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3" name="TextBox 62"/>
          <p:cNvSpPr txBox="1"/>
          <p:nvPr/>
        </p:nvSpPr>
        <p:spPr>
          <a:xfrm>
            <a:off x="1143000" y="1295400"/>
            <a:ext cx="7696200" cy="3924151"/>
          </a:xfrm>
          <a:prstGeom prst="rect">
            <a:avLst/>
          </a:prstGeom>
          <a:noFill/>
        </p:spPr>
        <p:txBody>
          <a:bodyPr wrap="square" rtlCol="0">
            <a:spAutoFit/>
          </a:bodyPr>
          <a:lstStyle/>
          <a:p>
            <a:pPr marL="457200" indent="-457200">
              <a:spcAft>
                <a:spcPts val="4200"/>
              </a:spcAft>
              <a:buFont typeface="+mj-lt"/>
              <a:buAutoNum type="arabicPeriod"/>
            </a:pPr>
            <a:r>
              <a:rPr lang="en-US" sz="2400" b="1" dirty="0" smtClean="0">
                <a:latin typeface="+mj-lt"/>
              </a:rPr>
              <a:t>Brink’s industry has a challenging outlook.</a:t>
            </a:r>
          </a:p>
          <a:p>
            <a:pPr marL="457200" indent="-457200">
              <a:spcAft>
                <a:spcPts val="4200"/>
              </a:spcAft>
              <a:buFont typeface="+mj-lt"/>
              <a:buAutoNum type="arabicPeriod"/>
            </a:pPr>
            <a:r>
              <a:rPr lang="en-US" sz="2400" b="1" dirty="0" smtClean="0">
                <a:latin typeface="+mj-lt"/>
              </a:rPr>
              <a:t>Brink’s underperforms relative to its competitors.</a:t>
            </a:r>
          </a:p>
          <a:p>
            <a:pPr marL="457200" indent="-457200">
              <a:spcAft>
                <a:spcPts val="4200"/>
              </a:spcAft>
              <a:buFont typeface="+mj-lt"/>
              <a:buAutoNum type="arabicPeriod"/>
            </a:pPr>
            <a:r>
              <a:rPr lang="en-US" sz="2400" b="1" dirty="0" smtClean="0">
                <a:latin typeface="+mj-lt"/>
              </a:rPr>
              <a:t>The company is exposed to substantial risks that management does not fully address.</a:t>
            </a:r>
          </a:p>
          <a:p>
            <a:pPr marL="457200" indent="-457200">
              <a:spcAft>
                <a:spcPts val="4200"/>
              </a:spcAft>
              <a:buFont typeface="+mj-lt"/>
              <a:buAutoNum type="arabicPeriod"/>
            </a:pPr>
            <a:r>
              <a:rPr lang="en-US" sz="2400" b="1" dirty="0" smtClean="0">
                <a:latin typeface="+mj-lt"/>
              </a:rPr>
              <a:t>Fundamental analysis has deemed Brink’s stock overvalued.</a:t>
            </a:r>
          </a:p>
        </p:txBody>
      </p:sp>
      <p:grpSp>
        <p:nvGrpSpPr>
          <p:cNvPr id="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2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a:spLocks noGrp="1"/>
          </p:cNvSpPr>
          <p:nvPr>
            <p:ph type="title"/>
          </p:nvPr>
        </p:nvSpPr>
        <p:spPr>
          <a:xfrm>
            <a:off x="2971800" y="32829"/>
            <a:ext cx="6148120" cy="500571"/>
          </a:xfrm>
        </p:spPr>
        <p:txBody>
          <a:bodyPr>
            <a:normAutofit/>
          </a:bodyPr>
          <a:lstStyle/>
          <a:p>
            <a:pPr algn="r"/>
            <a:r>
              <a:rPr lang="en-US" sz="2400" b="1" dirty="0" smtClean="0">
                <a:latin typeface="Cambria" pitchFamily="18" charset="0"/>
                <a:cs typeface="Times New Roman" pitchFamily="18" charset="0"/>
              </a:rPr>
              <a:t>Investment Summary</a:t>
            </a:r>
            <a:endParaRPr lang="en-US" sz="2400" b="1" dirty="0">
              <a:latin typeface="Cambria" pitchFamily="18" charset="0"/>
              <a:cs typeface="Times New Roman" pitchFamily="18" charset="0"/>
            </a:endParaRPr>
          </a:p>
        </p:txBody>
      </p:sp>
      <p:sp>
        <p:nvSpPr>
          <p:cNvPr id="29" name="Rectangle 28"/>
          <p:cNvSpPr/>
          <p:nvPr/>
        </p:nvSpPr>
        <p:spPr>
          <a:xfrm>
            <a:off x="457200" y="13716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57200" y="1295400"/>
            <a:ext cx="609601" cy="609600"/>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457200" y="21336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57200" y="31242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57200" y="43434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57200" y="2057400"/>
            <a:ext cx="609601" cy="609600"/>
          </a:xfrm>
          <a:prstGeom prst="rect">
            <a:avLst/>
          </a:prstGeom>
          <a:ln>
            <a:noFill/>
          </a:ln>
          <a:effectLst>
            <a:outerShdw blurRad="292100" dist="139700" dir="2700000" algn="tl" rotWithShape="0">
              <a:srgbClr val="333333">
                <a:alpha val="65000"/>
              </a:srgbClr>
            </a:outerShdw>
          </a:effectLst>
        </p:spPr>
      </p:pic>
      <p:sp>
        <p:nvSpPr>
          <p:cNvPr id="36" name="Pentagon 35"/>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37" name="Chevron 36"/>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38" name="Chevron 37"/>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39" name="Chevron 38"/>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sp>
        <p:nvSpPr>
          <p:cNvPr id="40" name="Chevron 39"/>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spTree>
    <p:extLst>
      <p:ext uri="{BB962C8B-B14F-4D97-AF65-F5344CB8AC3E}">
        <p14:creationId xmlns:p14="http://schemas.microsoft.com/office/powerpoint/2010/main" val="366564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Risk Analysis</a:t>
            </a:r>
            <a:endParaRPr lang="en-US" sz="1100" b="1"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6" name="Picture 2" descr="http://upload.wikimedia.org/wikipedia/commons/thumb/9/97/The_Brink%E2%80%99s_Company_logo.svg/384px-The_Brink%E2%80%99s_Company_logo.svg.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smtClean="0">
                <a:latin typeface="Cambria" pitchFamily="18" charset="0"/>
                <a:cs typeface="Times New Roman" pitchFamily="18" charset="0"/>
              </a:rPr>
              <a:t>Risk Analysis</a:t>
            </a:r>
            <a:endParaRPr lang="en-US" sz="2400" b="1" dirty="0">
              <a:latin typeface="Cambria" pitchFamily="18" charset="0"/>
              <a:cs typeface="Times New Roman" pitchFamily="18" charset="0"/>
            </a:endParaRPr>
          </a:p>
        </p:txBody>
      </p:sp>
      <p:sp>
        <p:nvSpPr>
          <p:cNvPr id="3" name="Rectangle 2"/>
          <p:cNvSpPr/>
          <p:nvPr/>
        </p:nvSpPr>
        <p:spPr>
          <a:xfrm>
            <a:off x="838200" y="1219200"/>
            <a:ext cx="2286000"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0" y="746125"/>
            <a:ext cx="5103813" cy="4968875"/>
            <a:chOff x="1937438" y="768350"/>
            <a:chExt cx="5103813" cy="4968875"/>
          </a:xfrm>
        </p:grpSpPr>
        <p:sp>
          <p:nvSpPr>
            <p:cNvPr id="2" name="Rectangle 2"/>
            <p:cNvSpPr>
              <a:spLocks noChangeArrowheads="1"/>
            </p:cNvSpPr>
            <p:nvPr/>
          </p:nvSpPr>
          <p:spPr bwMode="auto">
            <a:xfrm>
              <a:off x="2467663" y="779463"/>
              <a:ext cx="2265363" cy="2249487"/>
            </a:xfrm>
            <a:prstGeom prst="rect">
              <a:avLst/>
            </a:prstGeom>
            <a:gradFill rotWithShape="1">
              <a:gsLst>
                <a:gs pos="0">
                  <a:srgbClr val="D3DBE5"/>
                </a:gs>
                <a:gs pos="100000">
                  <a:srgbClr val="A6B6CB"/>
                </a:gs>
              </a:gsLst>
              <a:path path="shape">
                <a:fillToRect l="50000" t="50000" r="50000" b="50000"/>
              </a:path>
            </a:gradFill>
            <a:ln>
              <a:noFill/>
            </a:ln>
            <a:effectLst>
              <a:outerShdw dist="28398" dir="3806097" algn="ctr" rotWithShape="0">
                <a:srgbClr val="27415F"/>
              </a:outerShdw>
            </a:effectLst>
            <a:extLst>
              <a:ext uri="{91240B29-F687-4F45-9708-019B960494DF}">
                <a14:hiddenLine xmlns:a14="http://schemas.microsoft.com/office/drawing/2010/main" w="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dirty="0"/>
            </a:p>
          </p:txBody>
        </p:sp>
        <p:sp>
          <p:nvSpPr>
            <p:cNvPr id="4" name="Rectangle 3"/>
            <p:cNvSpPr>
              <a:spLocks noChangeArrowheads="1"/>
            </p:cNvSpPr>
            <p:nvPr/>
          </p:nvSpPr>
          <p:spPr bwMode="auto">
            <a:xfrm>
              <a:off x="4731438" y="779463"/>
              <a:ext cx="2289175" cy="2257425"/>
            </a:xfrm>
            <a:prstGeom prst="rect">
              <a:avLst/>
            </a:prstGeom>
            <a:gradFill rotWithShape="0">
              <a:gsLst>
                <a:gs pos="0">
                  <a:srgbClr val="A6B6CB"/>
                </a:gs>
                <a:gs pos="100000">
                  <a:srgbClr val="7992B1"/>
                </a:gs>
              </a:gsLst>
              <a:path path="shape">
                <a:fillToRect l="50000" t="50000" r="50000" b="50000"/>
              </a:path>
            </a:gradFill>
            <a:ln>
              <a:noFill/>
            </a:ln>
            <a:effectLst>
              <a:outerShdw dist="28398" dir="3806097" algn="ctr" rotWithShape="0">
                <a:srgbClr val="0F243E"/>
              </a:outerShdw>
            </a:effectLst>
            <a:extLst>
              <a:ext uri="{91240B29-F687-4F45-9708-019B960494DF}">
                <a14:hiddenLine xmlns:a14="http://schemas.microsoft.com/office/drawing/2010/main" w="0" algn="in">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4"/>
            <p:cNvSpPr>
              <a:spLocks noChangeArrowheads="1"/>
            </p:cNvSpPr>
            <p:nvPr/>
          </p:nvSpPr>
          <p:spPr bwMode="auto">
            <a:xfrm>
              <a:off x="2466076" y="3055938"/>
              <a:ext cx="2265362" cy="2252662"/>
            </a:xfrm>
            <a:prstGeom prst="rect">
              <a:avLst/>
            </a:prstGeom>
            <a:gradFill rotWithShape="0">
              <a:gsLst>
                <a:gs pos="0">
                  <a:srgbClr val="A6B6CB"/>
                </a:gs>
                <a:gs pos="100000">
                  <a:srgbClr val="7992B1"/>
                </a:gs>
              </a:gsLst>
              <a:path path="shape">
                <a:fillToRect l="50000" t="50000" r="50000" b="50000"/>
              </a:path>
            </a:gradFill>
            <a:ln>
              <a:noFill/>
            </a:ln>
            <a:effectLst>
              <a:outerShdw dist="28398" dir="3806097" algn="ctr" rotWithShape="0">
                <a:srgbClr val="0F243E"/>
              </a:outerShdw>
            </a:effectLst>
            <a:extLst>
              <a:ext uri="{91240B29-F687-4F45-9708-019B960494DF}">
                <a14:hiddenLine xmlns:a14="http://schemas.microsoft.com/office/drawing/2010/main" w="0" algn="in">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5"/>
            <p:cNvSpPr>
              <a:spLocks noChangeArrowheads="1"/>
            </p:cNvSpPr>
            <p:nvPr/>
          </p:nvSpPr>
          <p:spPr bwMode="auto">
            <a:xfrm>
              <a:off x="4734613" y="3057525"/>
              <a:ext cx="2289175" cy="2244725"/>
            </a:xfrm>
            <a:prstGeom prst="rect">
              <a:avLst/>
            </a:prstGeom>
            <a:gradFill rotWithShape="1">
              <a:gsLst>
                <a:gs pos="0">
                  <a:srgbClr val="D3DBE5"/>
                </a:gs>
                <a:gs pos="100000">
                  <a:srgbClr val="A6B6CB"/>
                </a:gs>
              </a:gsLst>
              <a:path path="shape">
                <a:fillToRect l="50000" t="50000" r="50000" b="50000"/>
              </a:path>
            </a:gradFill>
            <a:ln>
              <a:noFill/>
            </a:ln>
            <a:effectLst>
              <a:outerShdw dist="28398" dir="3806097" algn="ctr" rotWithShape="0">
                <a:srgbClr val="27415F"/>
              </a:outerShdw>
            </a:effectLst>
            <a:extLst>
              <a:ext uri="{91240B29-F687-4F45-9708-019B960494DF}">
                <a14:hiddenLine xmlns:a14="http://schemas.microsoft.com/office/drawing/2010/main" w="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dirty="0"/>
            </a:p>
          </p:txBody>
        </p:sp>
        <p:cxnSp>
          <p:nvCxnSpPr>
            <p:cNvPr id="7" name="AutoShape 6"/>
            <p:cNvCxnSpPr>
              <a:cxnSpLocks noChangeShapeType="1"/>
            </p:cNvCxnSpPr>
            <p:nvPr/>
          </p:nvCxnSpPr>
          <p:spPr bwMode="auto">
            <a:xfrm flipH="1">
              <a:off x="2472426" y="3054350"/>
              <a:ext cx="4552950" cy="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1" name="AutoShape 7"/>
            <p:cNvCxnSpPr>
              <a:cxnSpLocks noChangeShapeType="1"/>
            </p:cNvCxnSpPr>
            <p:nvPr/>
          </p:nvCxnSpPr>
          <p:spPr bwMode="auto">
            <a:xfrm flipH="1">
              <a:off x="2434326" y="5334000"/>
              <a:ext cx="4606925" cy="0"/>
            </a:xfrm>
            <a:prstGeom prst="straightConnector1">
              <a:avLst/>
            </a:prstGeom>
            <a:noFill/>
            <a:ln w="38100" algn="ctr">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2" name="AutoShape 8"/>
            <p:cNvCxnSpPr>
              <a:cxnSpLocks noChangeShapeType="1"/>
            </p:cNvCxnSpPr>
            <p:nvPr/>
          </p:nvCxnSpPr>
          <p:spPr bwMode="auto">
            <a:xfrm>
              <a:off x="2453376" y="768350"/>
              <a:ext cx="0" cy="4581525"/>
            </a:xfrm>
            <a:prstGeom prst="straightConnector1">
              <a:avLst/>
            </a:prstGeom>
            <a:noFill/>
            <a:ln w="38100">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 name="Text Box 9"/>
            <p:cNvSpPr txBox="1">
              <a:spLocks noChangeArrowheads="1"/>
            </p:cNvSpPr>
            <p:nvPr/>
          </p:nvSpPr>
          <p:spPr bwMode="auto">
            <a:xfrm>
              <a:off x="2451788" y="5360988"/>
              <a:ext cx="4564063"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mbria" pitchFamily="18" charset="0"/>
                  <a:cs typeface="Arial" pitchFamily="34" charset="0"/>
                </a:rPr>
                <a:t>SEVERITY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4" name="AutoShape 10"/>
            <p:cNvCxnSpPr>
              <a:cxnSpLocks noChangeShapeType="1"/>
            </p:cNvCxnSpPr>
            <p:nvPr/>
          </p:nvCxnSpPr>
          <p:spPr bwMode="auto">
            <a:xfrm>
              <a:off x="4739376" y="768350"/>
              <a:ext cx="0" cy="458152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 name="Text Box 11"/>
            <p:cNvSpPr txBox="1">
              <a:spLocks noChangeArrowheads="1"/>
            </p:cNvSpPr>
            <p:nvPr/>
          </p:nvSpPr>
          <p:spPr bwMode="auto">
            <a:xfrm rot="16200000">
              <a:off x="-155681" y="2869407"/>
              <a:ext cx="4562475"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mbria" pitchFamily="18" charset="0"/>
                  <a:cs typeface="Arial" pitchFamily="34" charset="0"/>
                </a:rPr>
                <a:t>PROBABILITY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6" name="AutoShape 12"/>
            <p:cNvCxnSpPr>
              <a:cxnSpLocks noChangeShapeType="1"/>
            </p:cNvCxnSpPr>
            <p:nvPr/>
          </p:nvCxnSpPr>
          <p:spPr bwMode="auto">
            <a:xfrm>
              <a:off x="2897876" y="2917825"/>
              <a:ext cx="0" cy="261938"/>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7" name="AutoShape 13"/>
            <p:cNvCxnSpPr>
              <a:cxnSpLocks noChangeShapeType="1"/>
            </p:cNvCxnSpPr>
            <p:nvPr/>
          </p:nvCxnSpPr>
          <p:spPr bwMode="auto">
            <a:xfrm>
              <a:off x="3337613" y="2927350"/>
              <a:ext cx="0" cy="26193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8" name="AutoShape 14"/>
            <p:cNvCxnSpPr>
              <a:cxnSpLocks noChangeShapeType="1"/>
            </p:cNvCxnSpPr>
            <p:nvPr/>
          </p:nvCxnSpPr>
          <p:spPr bwMode="auto">
            <a:xfrm>
              <a:off x="3790051" y="2925763"/>
              <a:ext cx="0" cy="261937"/>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9" name="AutoShape 15"/>
            <p:cNvCxnSpPr>
              <a:cxnSpLocks noChangeShapeType="1"/>
            </p:cNvCxnSpPr>
            <p:nvPr/>
          </p:nvCxnSpPr>
          <p:spPr bwMode="auto">
            <a:xfrm>
              <a:off x="4255188" y="2924175"/>
              <a:ext cx="0" cy="26352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0" name="AutoShape 16"/>
            <p:cNvCxnSpPr>
              <a:cxnSpLocks noChangeShapeType="1"/>
            </p:cNvCxnSpPr>
            <p:nvPr/>
          </p:nvCxnSpPr>
          <p:spPr bwMode="auto">
            <a:xfrm>
              <a:off x="5206101" y="2917825"/>
              <a:ext cx="0" cy="26352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1" name="AutoShape 17"/>
            <p:cNvCxnSpPr>
              <a:cxnSpLocks noChangeShapeType="1"/>
            </p:cNvCxnSpPr>
            <p:nvPr/>
          </p:nvCxnSpPr>
          <p:spPr bwMode="auto">
            <a:xfrm>
              <a:off x="5645838" y="2927350"/>
              <a:ext cx="0" cy="26352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2" name="AutoShape 18"/>
            <p:cNvCxnSpPr>
              <a:cxnSpLocks noChangeShapeType="1"/>
            </p:cNvCxnSpPr>
            <p:nvPr/>
          </p:nvCxnSpPr>
          <p:spPr bwMode="auto">
            <a:xfrm>
              <a:off x="6098276" y="2925763"/>
              <a:ext cx="0" cy="26352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3" name="AutoShape 19"/>
            <p:cNvCxnSpPr>
              <a:cxnSpLocks noChangeShapeType="1"/>
            </p:cNvCxnSpPr>
            <p:nvPr/>
          </p:nvCxnSpPr>
          <p:spPr bwMode="auto">
            <a:xfrm>
              <a:off x="6565001" y="2925763"/>
              <a:ext cx="0" cy="261937"/>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nvGrpSpPr>
            <p:cNvPr id="10" name="Group 20"/>
            <p:cNvGrpSpPr>
              <a:grpSpLocks/>
            </p:cNvGrpSpPr>
            <p:nvPr/>
          </p:nvGrpSpPr>
          <p:grpSpPr bwMode="auto">
            <a:xfrm rot="16200000">
              <a:off x="4059925" y="1755776"/>
              <a:ext cx="1357313" cy="271462"/>
              <a:chOff x="108695357" y="106490290"/>
              <a:chExt cx="1358199" cy="271954"/>
            </a:xfrm>
          </p:grpSpPr>
          <p:cxnSp>
            <p:nvCxnSpPr>
              <p:cNvPr id="1045" name="AutoShape 21"/>
              <p:cNvCxnSpPr>
                <a:cxnSpLocks noChangeShapeType="1"/>
              </p:cNvCxnSpPr>
              <p:nvPr/>
            </p:nvCxnSpPr>
            <p:spPr bwMode="auto">
              <a:xfrm>
                <a:off x="108695357" y="106490290"/>
                <a:ext cx="0"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6" name="AutoShape 22"/>
              <p:cNvCxnSpPr>
                <a:cxnSpLocks noChangeShapeType="1"/>
              </p:cNvCxnSpPr>
              <p:nvPr/>
            </p:nvCxnSpPr>
            <p:spPr bwMode="auto">
              <a:xfrm>
                <a:off x="109135478" y="106499486"/>
                <a:ext cx="0"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7" name="AutoShape 23"/>
              <p:cNvCxnSpPr>
                <a:cxnSpLocks noChangeShapeType="1"/>
              </p:cNvCxnSpPr>
              <p:nvPr/>
            </p:nvCxnSpPr>
            <p:spPr bwMode="auto">
              <a:xfrm>
                <a:off x="109588211" y="106498172"/>
                <a:ext cx="0"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8" name="AutoShape 24"/>
              <p:cNvCxnSpPr>
                <a:cxnSpLocks noChangeShapeType="1"/>
              </p:cNvCxnSpPr>
              <p:nvPr/>
            </p:nvCxnSpPr>
            <p:spPr bwMode="auto">
              <a:xfrm>
                <a:off x="110053556" y="106496858"/>
                <a:ext cx="0"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grpSp>
          <p:nvGrpSpPr>
            <p:cNvPr id="11" name="Group 25"/>
            <p:cNvGrpSpPr>
              <a:grpSpLocks/>
            </p:cNvGrpSpPr>
            <p:nvPr/>
          </p:nvGrpSpPr>
          <p:grpSpPr bwMode="auto">
            <a:xfrm rot="16200000">
              <a:off x="4060720" y="4026693"/>
              <a:ext cx="1358900" cy="271463"/>
              <a:chOff x="109124180" y="107147712"/>
              <a:chExt cx="1358200" cy="271954"/>
            </a:xfrm>
          </p:grpSpPr>
          <p:cxnSp>
            <p:nvCxnSpPr>
              <p:cNvPr id="1050" name="AutoShape 26"/>
              <p:cNvCxnSpPr>
                <a:cxnSpLocks noChangeShapeType="1"/>
              </p:cNvCxnSpPr>
              <p:nvPr/>
            </p:nvCxnSpPr>
            <p:spPr bwMode="auto">
              <a:xfrm>
                <a:off x="109124180" y="107147712"/>
                <a:ext cx="1"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1" name="AutoShape 27"/>
              <p:cNvCxnSpPr>
                <a:cxnSpLocks noChangeShapeType="1"/>
              </p:cNvCxnSpPr>
              <p:nvPr/>
            </p:nvCxnSpPr>
            <p:spPr bwMode="auto">
              <a:xfrm>
                <a:off x="109564301" y="107156908"/>
                <a:ext cx="1"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2" name="AutoShape 28"/>
              <p:cNvCxnSpPr>
                <a:cxnSpLocks noChangeShapeType="1"/>
              </p:cNvCxnSpPr>
              <p:nvPr/>
            </p:nvCxnSpPr>
            <p:spPr bwMode="auto">
              <a:xfrm>
                <a:off x="110017034" y="107155594"/>
                <a:ext cx="1"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3" name="AutoShape 29"/>
              <p:cNvCxnSpPr>
                <a:cxnSpLocks noChangeShapeType="1"/>
              </p:cNvCxnSpPr>
              <p:nvPr/>
            </p:nvCxnSpPr>
            <p:spPr bwMode="auto">
              <a:xfrm>
                <a:off x="110482379" y="107154280"/>
                <a:ext cx="1" cy="262758"/>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grpSp>
      <p:sp>
        <p:nvSpPr>
          <p:cNvPr id="54" name="Isosceles Triangle 53"/>
          <p:cNvSpPr/>
          <p:nvPr/>
        </p:nvSpPr>
        <p:spPr>
          <a:xfrm>
            <a:off x="3016715" y="3689850"/>
            <a:ext cx="503896" cy="467812"/>
          </a:xfrm>
          <a:prstGeom prst="triangle">
            <a:avLst/>
          </a:prstGeom>
          <a:solidFill>
            <a:srgbClr val="C050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t>2</a:t>
            </a:r>
            <a:endParaRPr lang="en-US" sz="1600" b="1" dirty="0"/>
          </a:p>
        </p:txBody>
      </p:sp>
      <p:sp>
        <p:nvSpPr>
          <p:cNvPr id="15" name="TextBox 14"/>
          <p:cNvSpPr txBox="1"/>
          <p:nvPr/>
        </p:nvSpPr>
        <p:spPr>
          <a:xfrm>
            <a:off x="5410200" y="757535"/>
            <a:ext cx="3352800" cy="923330"/>
          </a:xfrm>
          <a:prstGeom prst="rect">
            <a:avLst/>
          </a:prstGeom>
          <a:solidFill>
            <a:srgbClr val="C050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smtClean="0">
                <a:solidFill>
                  <a:schemeClr val="bg1"/>
                </a:solidFill>
              </a:rPr>
              <a:t>INDUSTRY RISKS</a:t>
            </a:r>
          </a:p>
          <a:p>
            <a:r>
              <a:rPr lang="en-US" dirty="0" smtClean="0">
                <a:solidFill>
                  <a:schemeClr val="bg1"/>
                </a:solidFill>
              </a:rPr>
              <a:t>1. Segment Failure Risk</a:t>
            </a:r>
          </a:p>
          <a:p>
            <a:r>
              <a:rPr lang="en-US" dirty="0" smtClean="0">
                <a:solidFill>
                  <a:schemeClr val="bg1"/>
                </a:solidFill>
              </a:rPr>
              <a:t>2. New Entrant Risk</a:t>
            </a:r>
          </a:p>
        </p:txBody>
      </p:sp>
      <p:sp>
        <p:nvSpPr>
          <p:cNvPr id="55" name="TextBox 54"/>
          <p:cNvSpPr txBox="1"/>
          <p:nvPr/>
        </p:nvSpPr>
        <p:spPr>
          <a:xfrm>
            <a:off x="5410200" y="1820565"/>
            <a:ext cx="3352800" cy="1477328"/>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smtClean="0">
                <a:solidFill>
                  <a:schemeClr val="bg1"/>
                </a:solidFill>
              </a:rPr>
              <a:t>OPERATIONAL RISKS</a:t>
            </a:r>
          </a:p>
          <a:p>
            <a:r>
              <a:rPr lang="en-US" dirty="0" smtClean="0">
                <a:solidFill>
                  <a:schemeClr val="bg1"/>
                </a:solidFill>
              </a:rPr>
              <a:t>3. Stolen Consumer Valuables</a:t>
            </a:r>
          </a:p>
          <a:p>
            <a:r>
              <a:rPr lang="en-US" dirty="0">
                <a:solidFill>
                  <a:schemeClr val="bg1"/>
                </a:solidFill>
              </a:rPr>
              <a:t>4</a:t>
            </a:r>
            <a:r>
              <a:rPr lang="en-US" dirty="0" smtClean="0">
                <a:solidFill>
                  <a:schemeClr val="bg1"/>
                </a:solidFill>
              </a:rPr>
              <a:t>. Failure of IT Systems</a:t>
            </a:r>
          </a:p>
          <a:p>
            <a:r>
              <a:rPr lang="en-US" dirty="0">
                <a:solidFill>
                  <a:schemeClr val="bg1"/>
                </a:solidFill>
              </a:rPr>
              <a:t>5</a:t>
            </a:r>
            <a:r>
              <a:rPr lang="en-US" dirty="0" smtClean="0">
                <a:solidFill>
                  <a:schemeClr val="bg1"/>
                </a:solidFill>
              </a:rPr>
              <a:t>. Reputation Risk</a:t>
            </a:r>
          </a:p>
          <a:p>
            <a:r>
              <a:rPr lang="en-US" dirty="0">
                <a:solidFill>
                  <a:schemeClr val="bg1"/>
                </a:solidFill>
              </a:rPr>
              <a:t>6</a:t>
            </a:r>
            <a:r>
              <a:rPr lang="en-US" dirty="0" smtClean="0">
                <a:solidFill>
                  <a:schemeClr val="bg1"/>
                </a:solidFill>
              </a:rPr>
              <a:t>. Previous Operations Litigations</a:t>
            </a:r>
          </a:p>
        </p:txBody>
      </p:sp>
      <p:sp>
        <p:nvSpPr>
          <p:cNvPr id="56" name="TextBox 55"/>
          <p:cNvSpPr txBox="1"/>
          <p:nvPr/>
        </p:nvSpPr>
        <p:spPr>
          <a:xfrm>
            <a:off x="5410200" y="3418998"/>
            <a:ext cx="3352800" cy="923330"/>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smtClean="0">
                <a:solidFill>
                  <a:schemeClr val="bg1"/>
                </a:solidFill>
              </a:rPr>
              <a:t>REGULATORY RISKS</a:t>
            </a:r>
          </a:p>
          <a:p>
            <a:r>
              <a:rPr lang="en-US" dirty="0" smtClean="0">
                <a:solidFill>
                  <a:schemeClr val="bg1"/>
                </a:solidFill>
              </a:rPr>
              <a:t>7. Industry Regulation Change</a:t>
            </a:r>
          </a:p>
          <a:p>
            <a:r>
              <a:rPr lang="en-US" dirty="0">
                <a:solidFill>
                  <a:schemeClr val="bg1"/>
                </a:solidFill>
              </a:rPr>
              <a:t>8</a:t>
            </a:r>
            <a:r>
              <a:rPr lang="en-US" dirty="0" smtClean="0">
                <a:solidFill>
                  <a:schemeClr val="bg1"/>
                </a:solidFill>
              </a:rPr>
              <a:t>. Tax Regulation Change</a:t>
            </a:r>
          </a:p>
        </p:txBody>
      </p:sp>
      <p:sp>
        <p:nvSpPr>
          <p:cNvPr id="57" name="TextBox 56"/>
          <p:cNvSpPr txBox="1"/>
          <p:nvPr/>
        </p:nvSpPr>
        <p:spPr>
          <a:xfrm>
            <a:off x="5410200" y="4484726"/>
            <a:ext cx="3352800" cy="923330"/>
          </a:xfrm>
          <a:prstGeom prst="rect">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b="1" dirty="0" smtClean="0">
                <a:solidFill>
                  <a:schemeClr val="bg1"/>
                </a:solidFill>
              </a:rPr>
              <a:t>FINANCIAL RISKS</a:t>
            </a:r>
          </a:p>
          <a:p>
            <a:r>
              <a:rPr lang="en-US" dirty="0">
                <a:solidFill>
                  <a:schemeClr val="bg1"/>
                </a:solidFill>
              </a:rPr>
              <a:t>9</a:t>
            </a:r>
            <a:r>
              <a:rPr lang="en-US" dirty="0" smtClean="0">
                <a:solidFill>
                  <a:schemeClr val="bg1"/>
                </a:solidFill>
              </a:rPr>
              <a:t>. Currency Exchange Risk</a:t>
            </a:r>
            <a:endParaRPr lang="en-US" dirty="0">
              <a:solidFill>
                <a:schemeClr val="bg1"/>
              </a:solidFill>
            </a:endParaRPr>
          </a:p>
          <a:p>
            <a:r>
              <a:rPr lang="en-US" dirty="0" smtClean="0">
                <a:solidFill>
                  <a:schemeClr val="bg1"/>
                </a:solidFill>
              </a:rPr>
              <a:t>10. Unfunded Liability Risk</a:t>
            </a:r>
          </a:p>
        </p:txBody>
      </p:sp>
      <p:sp>
        <p:nvSpPr>
          <p:cNvPr id="58" name="Isosceles Triangle 57"/>
          <p:cNvSpPr/>
          <p:nvPr/>
        </p:nvSpPr>
        <p:spPr>
          <a:xfrm>
            <a:off x="4375615" y="4585744"/>
            <a:ext cx="503896" cy="467812"/>
          </a:xfrm>
          <a:prstGeom prst="triangle">
            <a:avLst/>
          </a:prstGeom>
          <a:solidFill>
            <a:srgbClr val="C050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t>1</a:t>
            </a:r>
          </a:p>
        </p:txBody>
      </p:sp>
      <p:sp>
        <p:nvSpPr>
          <p:cNvPr id="59" name="Isosceles Triangle 58"/>
          <p:cNvSpPr/>
          <p:nvPr/>
        </p:nvSpPr>
        <p:spPr>
          <a:xfrm>
            <a:off x="3871719" y="3657600"/>
            <a:ext cx="503896" cy="467812"/>
          </a:xfrm>
          <a:prstGeom prst="triangle">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t>3</a:t>
            </a:r>
            <a:endParaRPr lang="en-US" sz="1600" b="1" dirty="0"/>
          </a:p>
        </p:txBody>
      </p:sp>
      <p:sp>
        <p:nvSpPr>
          <p:cNvPr id="61" name="Isosceles Triangle 60"/>
          <p:cNvSpPr/>
          <p:nvPr/>
        </p:nvSpPr>
        <p:spPr>
          <a:xfrm>
            <a:off x="3908890" y="4585744"/>
            <a:ext cx="503896" cy="467812"/>
          </a:xfrm>
          <a:prstGeom prst="triangle">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t>4</a:t>
            </a:r>
          </a:p>
        </p:txBody>
      </p:sp>
      <p:sp>
        <p:nvSpPr>
          <p:cNvPr id="62" name="Isosceles Triangle 61"/>
          <p:cNvSpPr/>
          <p:nvPr/>
        </p:nvSpPr>
        <p:spPr>
          <a:xfrm>
            <a:off x="3456452" y="4145394"/>
            <a:ext cx="503896" cy="467812"/>
          </a:xfrm>
          <a:prstGeom prst="triangle">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t>5</a:t>
            </a:r>
            <a:endParaRPr lang="en-US" sz="1600" b="1" dirty="0"/>
          </a:p>
        </p:txBody>
      </p:sp>
      <p:sp>
        <p:nvSpPr>
          <p:cNvPr id="63" name="Isosceles Triangle 62"/>
          <p:cNvSpPr/>
          <p:nvPr/>
        </p:nvSpPr>
        <p:spPr>
          <a:xfrm>
            <a:off x="2065802" y="4585744"/>
            <a:ext cx="503896" cy="467812"/>
          </a:xfrm>
          <a:prstGeom prst="triangle">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t>6</a:t>
            </a:r>
          </a:p>
        </p:txBody>
      </p:sp>
      <p:sp>
        <p:nvSpPr>
          <p:cNvPr id="64" name="Isosceles Triangle 63"/>
          <p:cNvSpPr/>
          <p:nvPr/>
        </p:nvSpPr>
        <p:spPr>
          <a:xfrm>
            <a:off x="1600665" y="2325323"/>
            <a:ext cx="503896" cy="467812"/>
          </a:xfrm>
          <a:prstGeom prst="triangl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t>7</a:t>
            </a:r>
            <a:endParaRPr lang="en-US" sz="1600" b="1" dirty="0"/>
          </a:p>
        </p:txBody>
      </p:sp>
      <p:sp>
        <p:nvSpPr>
          <p:cNvPr id="65" name="Isosceles Triangle 64"/>
          <p:cNvSpPr/>
          <p:nvPr/>
        </p:nvSpPr>
        <p:spPr>
          <a:xfrm>
            <a:off x="3917950" y="4145394"/>
            <a:ext cx="503896" cy="467812"/>
          </a:xfrm>
          <a:prstGeom prst="triangl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t>8</a:t>
            </a:r>
          </a:p>
        </p:txBody>
      </p:sp>
      <p:sp>
        <p:nvSpPr>
          <p:cNvPr id="66" name="Isosceles Triangle 65"/>
          <p:cNvSpPr/>
          <p:nvPr/>
        </p:nvSpPr>
        <p:spPr>
          <a:xfrm>
            <a:off x="3016715" y="1421762"/>
            <a:ext cx="503896" cy="467812"/>
          </a:xfrm>
          <a:prstGeom prst="triangle">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t>9</a:t>
            </a:r>
            <a:endParaRPr lang="en-US" sz="1600" b="1" dirty="0"/>
          </a:p>
        </p:txBody>
      </p:sp>
      <p:grpSp>
        <p:nvGrpSpPr>
          <p:cNvPr id="17" name="Group 16"/>
          <p:cNvGrpSpPr/>
          <p:nvPr/>
        </p:nvGrpSpPr>
        <p:grpSpPr>
          <a:xfrm>
            <a:off x="3456452" y="3183300"/>
            <a:ext cx="552644" cy="474300"/>
            <a:chOff x="3456452" y="3183300"/>
            <a:chExt cx="552644" cy="474300"/>
          </a:xfrm>
          <a:scene3d>
            <a:camera prst="orthographicFront">
              <a:rot lat="0" lon="0" rev="0"/>
            </a:camera>
            <a:lightRig rig="glow" dir="t">
              <a:rot lat="0" lon="0" rev="4800000"/>
            </a:lightRig>
          </a:scene3d>
        </p:grpSpPr>
        <p:sp>
          <p:nvSpPr>
            <p:cNvPr id="68" name="Isosceles Triangle 67"/>
            <p:cNvSpPr/>
            <p:nvPr/>
          </p:nvSpPr>
          <p:spPr>
            <a:xfrm>
              <a:off x="3456452" y="3183300"/>
              <a:ext cx="503896" cy="467812"/>
            </a:xfrm>
            <a:prstGeom prst="triangle">
              <a:avLst/>
            </a:prstGeom>
            <a:solidFill>
              <a:schemeClr val="accent6"/>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dirty="0"/>
            </a:p>
          </p:txBody>
        </p:sp>
        <p:sp>
          <p:nvSpPr>
            <p:cNvPr id="16" name="TextBox 15"/>
            <p:cNvSpPr txBox="1"/>
            <p:nvPr/>
          </p:nvSpPr>
          <p:spPr>
            <a:xfrm>
              <a:off x="3505200" y="3319046"/>
              <a:ext cx="503896" cy="338554"/>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1600" b="1" dirty="0" smtClean="0">
                  <a:solidFill>
                    <a:schemeClr val="bg1"/>
                  </a:solidFill>
                </a:rPr>
                <a:t>10</a:t>
              </a:r>
              <a:endParaRPr lang="en-US" sz="1600" b="1" dirty="0">
                <a:solidFill>
                  <a:schemeClr val="bg1"/>
                </a:solidFill>
              </a:endParaRPr>
            </a:p>
          </p:txBody>
        </p:sp>
      </p:grpSp>
    </p:spTree>
    <p:extLst>
      <p:ext uri="{BB962C8B-B14F-4D97-AF65-F5344CB8AC3E}">
        <p14:creationId xmlns:p14="http://schemas.microsoft.com/office/powerpoint/2010/main" val="8421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9" presetClass="emph" presetSubtype="0" grpId="1" nodeType="withEffect">
                                  <p:stCondLst>
                                    <p:cond delay="0"/>
                                  </p:stCondLst>
                                  <p:childTnLst>
                                    <p:set>
                                      <p:cBhvr rctx="PPT">
                                        <p:cTn id="32" dur="indefinite"/>
                                        <p:tgtEl>
                                          <p:spTgt spid="15"/>
                                        </p:tgtEl>
                                        <p:attrNameLst>
                                          <p:attrName>style.opacity</p:attrName>
                                        </p:attrNameLst>
                                      </p:cBhvr>
                                      <p:to>
                                        <p:strVal val="0.25"/>
                                      </p:to>
                                    </p:set>
                                    <p:animEffect filter="image" prLst="opacity: 0.25">
                                      <p:cBhvr rctx="IE">
                                        <p:cTn id="33" dur="indefinite"/>
                                        <p:tgtEl>
                                          <p:spTgt spid="15"/>
                                        </p:tgtEl>
                                      </p:cBhvr>
                                    </p:animEffect>
                                  </p:childTnLst>
                                </p:cTn>
                              </p:par>
                              <p:par>
                                <p:cTn id="34" presetID="9" presetClass="emph" presetSubtype="0" grpId="1" nodeType="withEffect">
                                  <p:stCondLst>
                                    <p:cond delay="0"/>
                                  </p:stCondLst>
                                  <p:childTnLst>
                                    <p:set>
                                      <p:cBhvr rctx="PPT">
                                        <p:cTn id="35" dur="indefinite"/>
                                        <p:tgtEl>
                                          <p:spTgt spid="58"/>
                                        </p:tgtEl>
                                        <p:attrNameLst>
                                          <p:attrName>style.opacity</p:attrName>
                                        </p:attrNameLst>
                                      </p:cBhvr>
                                      <p:to>
                                        <p:strVal val="0.25"/>
                                      </p:to>
                                    </p:set>
                                    <p:animEffect filter="image" prLst="opacity: 0.25">
                                      <p:cBhvr rctx="IE">
                                        <p:cTn id="36" dur="indefinite"/>
                                        <p:tgtEl>
                                          <p:spTgt spid="58"/>
                                        </p:tgtEl>
                                      </p:cBhvr>
                                    </p:animEffect>
                                  </p:childTnLst>
                                </p:cTn>
                              </p:par>
                              <p:par>
                                <p:cTn id="37" presetID="9" presetClass="emph" presetSubtype="0" grpId="1" nodeType="withEffect">
                                  <p:stCondLst>
                                    <p:cond delay="0"/>
                                  </p:stCondLst>
                                  <p:childTnLst>
                                    <p:set>
                                      <p:cBhvr rctx="PPT">
                                        <p:cTn id="38" dur="indefinite"/>
                                        <p:tgtEl>
                                          <p:spTgt spid="54"/>
                                        </p:tgtEl>
                                        <p:attrNameLst>
                                          <p:attrName>style.opacity</p:attrName>
                                        </p:attrNameLst>
                                      </p:cBhvr>
                                      <p:to>
                                        <p:strVal val="0.25"/>
                                      </p:to>
                                    </p:set>
                                    <p:animEffect filter="image" prLst="opacity: 0.25">
                                      <p:cBhvr rctx="IE">
                                        <p:cTn id="39" dur="indefinite"/>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9" presetClass="emph" presetSubtype="0" grpId="1" nodeType="withEffect">
                                  <p:stCondLst>
                                    <p:cond delay="0"/>
                                  </p:stCondLst>
                                  <p:childTnLst>
                                    <p:set>
                                      <p:cBhvr rctx="PPT">
                                        <p:cTn id="52" dur="indefinite"/>
                                        <p:tgtEl>
                                          <p:spTgt spid="55"/>
                                        </p:tgtEl>
                                        <p:attrNameLst>
                                          <p:attrName>style.opacity</p:attrName>
                                        </p:attrNameLst>
                                      </p:cBhvr>
                                      <p:to>
                                        <p:strVal val="0.25"/>
                                      </p:to>
                                    </p:set>
                                    <p:animEffect filter="image" prLst="opacity: 0.25">
                                      <p:cBhvr rctx="IE">
                                        <p:cTn id="53" dur="indefinite"/>
                                        <p:tgtEl>
                                          <p:spTgt spid="55"/>
                                        </p:tgtEl>
                                      </p:cBhvr>
                                    </p:animEffect>
                                  </p:childTnLst>
                                </p:cTn>
                              </p:par>
                              <p:par>
                                <p:cTn id="54" presetID="9" presetClass="emph" presetSubtype="0" grpId="1" nodeType="withEffect">
                                  <p:stCondLst>
                                    <p:cond delay="0"/>
                                  </p:stCondLst>
                                  <p:childTnLst>
                                    <p:set>
                                      <p:cBhvr rctx="PPT">
                                        <p:cTn id="55" dur="indefinite"/>
                                        <p:tgtEl>
                                          <p:spTgt spid="59"/>
                                        </p:tgtEl>
                                        <p:attrNameLst>
                                          <p:attrName>style.opacity</p:attrName>
                                        </p:attrNameLst>
                                      </p:cBhvr>
                                      <p:to>
                                        <p:strVal val="0.25"/>
                                      </p:to>
                                    </p:set>
                                    <p:animEffect filter="image" prLst="opacity: 0.25">
                                      <p:cBhvr rctx="IE">
                                        <p:cTn id="56" dur="indefinite"/>
                                        <p:tgtEl>
                                          <p:spTgt spid="59"/>
                                        </p:tgtEl>
                                      </p:cBhvr>
                                    </p:animEffect>
                                  </p:childTnLst>
                                </p:cTn>
                              </p:par>
                              <p:par>
                                <p:cTn id="57" presetID="9" presetClass="emph" presetSubtype="0" grpId="1" nodeType="withEffect">
                                  <p:stCondLst>
                                    <p:cond delay="0"/>
                                  </p:stCondLst>
                                  <p:childTnLst>
                                    <p:set>
                                      <p:cBhvr rctx="PPT">
                                        <p:cTn id="58" dur="indefinite"/>
                                        <p:tgtEl>
                                          <p:spTgt spid="62"/>
                                        </p:tgtEl>
                                        <p:attrNameLst>
                                          <p:attrName>style.opacity</p:attrName>
                                        </p:attrNameLst>
                                      </p:cBhvr>
                                      <p:to>
                                        <p:strVal val="0.25"/>
                                      </p:to>
                                    </p:set>
                                    <p:animEffect filter="image" prLst="opacity: 0.25">
                                      <p:cBhvr rctx="IE">
                                        <p:cTn id="59" dur="indefinite"/>
                                        <p:tgtEl>
                                          <p:spTgt spid="62"/>
                                        </p:tgtEl>
                                      </p:cBhvr>
                                    </p:animEffect>
                                  </p:childTnLst>
                                </p:cTn>
                              </p:par>
                              <p:par>
                                <p:cTn id="60" presetID="9" presetClass="emph" presetSubtype="0" grpId="1" nodeType="withEffect">
                                  <p:stCondLst>
                                    <p:cond delay="0"/>
                                  </p:stCondLst>
                                  <p:childTnLst>
                                    <p:set>
                                      <p:cBhvr rctx="PPT">
                                        <p:cTn id="61" dur="indefinite"/>
                                        <p:tgtEl>
                                          <p:spTgt spid="61"/>
                                        </p:tgtEl>
                                        <p:attrNameLst>
                                          <p:attrName>style.opacity</p:attrName>
                                        </p:attrNameLst>
                                      </p:cBhvr>
                                      <p:to>
                                        <p:strVal val="0.25"/>
                                      </p:to>
                                    </p:set>
                                    <p:animEffect filter="image" prLst="opacity: 0.25">
                                      <p:cBhvr rctx="IE">
                                        <p:cTn id="62" dur="indefinite"/>
                                        <p:tgtEl>
                                          <p:spTgt spid="61"/>
                                        </p:tgtEl>
                                      </p:cBhvr>
                                    </p:animEffect>
                                  </p:childTnLst>
                                </p:cTn>
                              </p:par>
                              <p:par>
                                <p:cTn id="63" presetID="9" presetClass="emph" presetSubtype="0" grpId="1" nodeType="withEffect">
                                  <p:stCondLst>
                                    <p:cond delay="0"/>
                                  </p:stCondLst>
                                  <p:childTnLst>
                                    <p:set>
                                      <p:cBhvr rctx="PPT">
                                        <p:cTn id="64" dur="indefinite"/>
                                        <p:tgtEl>
                                          <p:spTgt spid="63"/>
                                        </p:tgtEl>
                                        <p:attrNameLst>
                                          <p:attrName>style.opacity</p:attrName>
                                        </p:attrNameLst>
                                      </p:cBhvr>
                                      <p:to>
                                        <p:strVal val="0.25"/>
                                      </p:to>
                                    </p:set>
                                    <p:animEffect filter="image" prLst="opacity: 0.25">
                                      <p:cBhvr rctx="IE">
                                        <p:cTn id="65" dur="indefinite"/>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9" presetClass="emph" presetSubtype="0" grpId="1" nodeType="withEffect">
                                  <p:stCondLst>
                                    <p:cond delay="0"/>
                                  </p:stCondLst>
                                  <p:childTnLst>
                                    <p:set>
                                      <p:cBhvr rctx="PPT">
                                        <p:cTn id="78" dur="indefinite"/>
                                        <p:tgtEl>
                                          <p:spTgt spid="56"/>
                                        </p:tgtEl>
                                        <p:attrNameLst>
                                          <p:attrName>style.opacity</p:attrName>
                                        </p:attrNameLst>
                                      </p:cBhvr>
                                      <p:to>
                                        <p:strVal val="0.25"/>
                                      </p:to>
                                    </p:set>
                                    <p:animEffect filter="image" prLst="opacity: 0.25">
                                      <p:cBhvr rctx="IE">
                                        <p:cTn id="79" dur="indefinite"/>
                                        <p:tgtEl>
                                          <p:spTgt spid="56"/>
                                        </p:tgtEl>
                                      </p:cBhvr>
                                    </p:animEffect>
                                  </p:childTnLst>
                                </p:cTn>
                              </p:par>
                              <p:par>
                                <p:cTn id="80" presetID="9" presetClass="emph" presetSubtype="0" grpId="1" nodeType="withEffect">
                                  <p:stCondLst>
                                    <p:cond delay="0"/>
                                  </p:stCondLst>
                                  <p:childTnLst>
                                    <p:set>
                                      <p:cBhvr rctx="PPT">
                                        <p:cTn id="81" dur="indefinite"/>
                                        <p:tgtEl>
                                          <p:spTgt spid="64"/>
                                        </p:tgtEl>
                                        <p:attrNameLst>
                                          <p:attrName>style.opacity</p:attrName>
                                        </p:attrNameLst>
                                      </p:cBhvr>
                                      <p:to>
                                        <p:strVal val="0.25"/>
                                      </p:to>
                                    </p:set>
                                    <p:animEffect filter="image" prLst="opacity: 0.25">
                                      <p:cBhvr rctx="IE">
                                        <p:cTn id="82" dur="indefinite"/>
                                        <p:tgtEl>
                                          <p:spTgt spid="64"/>
                                        </p:tgtEl>
                                      </p:cBhvr>
                                    </p:animEffect>
                                  </p:childTnLst>
                                </p:cTn>
                              </p:par>
                              <p:par>
                                <p:cTn id="83" presetID="9" presetClass="emph" presetSubtype="0" grpId="1" nodeType="withEffect">
                                  <p:stCondLst>
                                    <p:cond delay="0"/>
                                  </p:stCondLst>
                                  <p:childTnLst>
                                    <p:set>
                                      <p:cBhvr rctx="PPT">
                                        <p:cTn id="84" dur="indefinite"/>
                                        <p:tgtEl>
                                          <p:spTgt spid="65"/>
                                        </p:tgtEl>
                                        <p:attrNameLst>
                                          <p:attrName>style.opacity</p:attrName>
                                        </p:attrNameLst>
                                      </p:cBhvr>
                                      <p:to>
                                        <p:strVal val="0.25"/>
                                      </p:to>
                                    </p:set>
                                    <p:animEffect filter="image" prLst="opacity: 0.25">
                                      <p:cBhvr rctx="IE">
                                        <p:cTn id="85" dur="indefinite"/>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mph" presetSubtype="0" grpId="2" nodeType="clickEffect">
                                  <p:stCondLst>
                                    <p:cond delay="0"/>
                                  </p:stCondLst>
                                  <p:childTnLst>
                                    <p:set>
                                      <p:cBhvr rctx="PPT">
                                        <p:cTn id="89" dur="indefinite"/>
                                        <p:tgtEl>
                                          <p:spTgt spid="56"/>
                                        </p:tgtEl>
                                        <p:attrNameLst>
                                          <p:attrName>style.opacity</p:attrName>
                                        </p:attrNameLst>
                                      </p:cBhvr>
                                      <p:to>
                                        <p:strVal val="1"/>
                                      </p:to>
                                    </p:set>
                                    <p:animEffect filter="image" prLst="opacity: 1">
                                      <p:cBhvr rctx="IE">
                                        <p:cTn id="90" dur="indefinite"/>
                                        <p:tgtEl>
                                          <p:spTgt spid="56"/>
                                        </p:tgtEl>
                                      </p:cBhvr>
                                    </p:animEffect>
                                  </p:childTnLst>
                                </p:cTn>
                              </p:par>
                              <p:par>
                                <p:cTn id="91" presetID="9" presetClass="emph" presetSubtype="0" grpId="2" nodeType="withEffect">
                                  <p:stCondLst>
                                    <p:cond delay="0"/>
                                  </p:stCondLst>
                                  <p:childTnLst>
                                    <p:set>
                                      <p:cBhvr rctx="PPT">
                                        <p:cTn id="92" dur="indefinite"/>
                                        <p:tgtEl>
                                          <p:spTgt spid="15"/>
                                        </p:tgtEl>
                                        <p:attrNameLst>
                                          <p:attrName>style.opacity</p:attrName>
                                        </p:attrNameLst>
                                      </p:cBhvr>
                                      <p:to>
                                        <p:strVal val="1"/>
                                      </p:to>
                                    </p:set>
                                    <p:animEffect filter="image" prLst="opacity: 1">
                                      <p:cBhvr rctx="IE">
                                        <p:cTn id="93" dur="indefinite"/>
                                        <p:tgtEl>
                                          <p:spTgt spid="15"/>
                                        </p:tgtEl>
                                      </p:cBhvr>
                                    </p:animEffect>
                                  </p:childTnLst>
                                </p:cTn>
                              </p:par>
                              <p:par>
                                <p:cTn id="94" presetID="9" presetClass="emph" presetSubtype="0" grpId="2" nodeType="withEffect">
                                  <p:stCondLst>
                                    <p:cond delay="0"/>
                                  </p:stCondLst>
                                  <p:childTnLst>
                                    <p:set>
                                      <p:cBhvr rctx="PPT">
                                        <p:cTn id="95" dur="indefinite"/>
                                        <p:tgtEl>
                                          <p:spTgt spid="55"/>
                                        </p:tgtEl>
                                        <p:attrNameLst>
                                          <p:attrName>style.opacity</p:attrName>
                                        </p:attrNameLst>
                                      </p:cBhvr>
                                      <p:to>
                                        <p:strVal val="1"/>
                                      </p:to>
                                    </p:set>
                                    <p:animEffect filter="image" prLst="opacity: 1">
                                      <p:cBhvr rctx="IE">
                                        <p:cTn id="96" dur="indefinite"/>
                                        <p:tgtEl>
                                          <p:spTgt spid="55"/>
                                        </p:tgtEl>
                                      </p:cBhvr>
                                    </p:animEffect>
                                  </p:childTnLst>
                                </p:cTn>
                              </p:par>
                              <p:par>
                                <p:cTn id="97" presetID="9" presetClass="emph" presetSubtype="0" grpId="2" nodeType="withEffect">
                                  <p:stCondLst>
                                    <p:cond delay="0"/>
                                  </p:stCondLst>
                                  <p:childTnLst>
                                    <p:set>
                                      <p:cBhvr rctx="PPT">
                                        <p:cTn id="98" dur="indefinite"/>
                                        <p:tgtEl>
                                          <p:spTgt spid="59"/>
                                        </p:tgtEl>
                                        <p:attrNameLst>
                                          <p:attrName>style.opacity</p:attrName>
                                        </p:attrNameLst>
                                      </p:cBhvr>
                                      <p:to>
                                        <p:strVal val="1"/>
                                      </p:to>
                                    </p:set>
                                    <p:animEffect filter="image" prLst="opacity: 1">
                                      <p:cBhvr rctx="IE">
                                        <p:cTn id="99" dur="indefinite"/>
                                        <p:tgtEl>
                                          <p:spTgt spid="59"/>
                                        </p:tgtEl>
                                      </p:cBhvr>
                                    </p:animEffect>
                                  </p:childTnLst>
                                </p:cTn>
                              </p:par>
                              <p:par>
                                <p:cTn id="100" presetID="9" presetClass="emph" presetSubtype="0" grpId="2" nodeType="withEffect">
                                  <p:stCondLst>
                                    <p:cond delay="0"/>
                                  </p:stCondLst>
                                  <p:childTnLst>
                                    <p:set>
                                      <p:cBhvr rctx="PPT">
                                        <p:cTn id="101" dur="indefinite"/>
                                        <p:tgtEl>
                                          <p:spTgt spid="54"/>
                                        </p:tgtEl>
                                        <p:attrNameLst>
                                          <p:attrName>style.opacity</p:attrName>
                                        </p:attrNameLst>
                                      </p:cBhvr>
                                      <p:to>
                                        <p:strVal val="1"/>
                                      </p:to>
                                    </p:set>
                                    <p:animEffect filter="image" prLst="opacity: 1">
                                      <p:cBhvr rctx="IE">
                                        <p:cTn id="102" dur="indefinite"/>
                                        <p:tgtEl>
                                          <p:spTgt spid="54"/>
                                        </p:tgtEl>
                                      </p:cBhvr>
                                    </p:animEffect>
                                  </p:childTnLst>
                                </p:cTn>
                              </p:par>
                              <p:par>
                                <p:cTn id="103" presetID="9" presetClass="emph" presetSubtype="0" grpId="2" nodeType="withEffect">
                                  <p:stCondLst>
                                    <p:cond delay="0"/>
                                  </p:stCondLst>
                                  <p:childTnLst>
                                    <p:set>
                                      <p:cBhvr rctx="PPT">
                                        <p:cTn id="104" dur="indefinite"/>
                                        <p:tgtEl>
                                          <p:spTgt spid="65"/>
                                        </p:tgtEl>
                                        <p:attrNameLst>
                                          <p:attrName>style.opacity</p:attrName>
                                        </p:attrNameLst>
                                      </p:cBhvr>
                                      <p:to>
                                        <p:strVal val="1"/>
                                      </p:to>
                                    </p:set>
                                    <p:animEffect filter="image" prLst="opacity: 1">
                                      <p:cBhvr rctx="IE">
                                        <p:cTn id="105" dur="indefinite"/>
                                        <p:tgtEl>
                                          <p:spTgt spid="65"/>
                                        </p:tgtEl>
                                      </p:cBhvr>
                                    </p:animEffect>
                                  </p:childTnLst>
                                </p:cTn>
                              </p:par>
                              <p:par>
                                <p:cTn id="106" presetID="9" presetClass="emph" presetSubtype="0" grpId="2" nodeType="withEffect">
                                  <p:stCondLst>
                                    <p:cond delay="0"/>
                                  </p:stCondLst>
                                  <p:childTnLst>
                                    <p:set>
                                      <p:cBhvr rctx="PPT">
                                        <p:cTn id="107" dur="indefinite"/>
                                        <p:tgtEl>
                                          <p:spTgt spid="62"/>
                                        </p:tgtEl>
                                        <p:attrNameLst>
                                          <p:attrName>style.opacity</p:attrName>
                                        </p:attrNameLst>
                                      </p:cBhvr>
                                      <p:to>
                                        <p:strVal val="1"/>
                                      </p:to>
                                    </p:set>
                                    <p:animEffect filter="image" prLst="opacity: 1">
                                      <p:cBhvr rctx="IE">
                                        <p:cTn id="108" dur="indefinite"/>
                                        <p:tgtEl>
                                          <p:spTgt spid="62"/>
                                        </p:tgtEl>
                                      </p:cBhvr>
                                    </p:animEffect>
                                  </p:childTnLst>
                                </p:cTn>
                              </p:par>
                              <p:par>
                                <p:cTn id="109" presetID="9" presetClass="emph" presetSubtype="0" grpId="2" nodeType="withEffect">
                                  <p:stCondLst>
                                    <p:cond delay="0"/>
                                  </p:stCondLst>
                                  <p:childTnLst>
                                    <p:set>
                                      <p:cBhvr rctx="PPT">
                                        <p:cTn id="110" dur="indefinite"/>
                                        <p:tgtEl>
                                          <p:spTgt spid="61"/>
                                        </p:tgtEl>
                                        <p:attrNameLst>
                                          <p:attrName>style.opacity</p:attrName>
                                        </p:attrNameLst>
                                      </p:cBhvr>
                                      <p:to>
                                        <p:strVal val="1"/>
                                      </p:to>
                                    </p:set>
                                    <p:animEffect filter="image" prLst="opacity: 1">
                                      <p:cBhvr rctx="IE">
                                        <p:cTn id="111" dur="indefinite"/>
                                        <p:tgtEl>
                                          <p:spTgt spid="61"/>
                                        </p:tgtEl>
                                      </p:cBhvr>
                                    </p:animEffect>
                                  </p:childTnLst>
                                </p:cTn>
                              </p:par>
                              <p:par>
                                <p:cTn id="112" presetID="9" presetClass="emph" presetSubtype="0" grpId="2" nodeType="withEffect">
                                  <p:stCondLst>
                                    <p:cond delay="0"/>
                                  </p:stCondLst>
                                  <p:childTnLst>
                                    <p:set>
                                      <p:cBhvr rctx="PPT">
                                        <p:cTn id="113" dur="indefinite"/>
                                        <p:tgtEl>
                                          <p:spTgt spid="58"/>
                                        </p:tgtEl>
                                        <p:attrNameLst>
                                          <p:attrName>style.opacity</p:attrName>
                                        </p:attrNameLst>
                                      </p:cBhvr>
                                      <p:to>
                                        <p:strVal val="1"/>
                                      </p:to>
                                    </p:set>
                                    <p:animEffect filter="image" prLst="opacity: 1">
                                      <p:cBhvr rctx="IE">
                                        <p:cTn id="114" dur="indefinite"/>
                                        <p:tgtEl>
                                          <p:spTgt spid="58"/>
                                        </p:tgtEl>
                                      </p:cBhvr>
                                    </p:animEffect>
                                  </p:childTnLst>
                                </p:cTn>
                              </p:par>
                              <p:par>
                                <p:cTn id="115" presetID="9" presetClass="emph" presetSubtype="0" grpId="2" nodeType="withEffect">
                                  <p:stCondLst>
                                    <p:cond delay="0"/>
                                  </p:stCondLst>
                                  <p:childTnLst>
                                    <p:set>
                                      <p:cBhvr rctx="PPT">
                                        <p:cTn id="116" dur="indefinite"/>
                                        <p:tgtEl>
                                          <p:spTgt spid="63"/>
                                        </p:tgtEl>
                                        <p:attrNameLst>
                                          <p:attrName>style.opacity</p:attrName>
                                        </p:attrNameLst>
                                      </p:cBhvr>
                                      <p:to>
                                        <p:strVal val="1"/>
                                      </p:to>
                                    </p:set>
                                    <p:animEffect filter="image" prLst="opacity: 1">
                                      <p:cBhvr rctx="IE">
                                        <p:cTn id="117" dur="indefinite"/>
                                        <p:tgtEl>
                                          <p:spTgt spid="63"/>
                                        </p:tgtEl>
                                      </p:cBhvr>
                                    </p:animEffect>
                                  </p:childTnLst>
                                </p:cTn>
                              </p:par>
                              <p:par>
                                <p:cTn id="118" presetID="9" presetClass="emph" presetSubtype="0" grpId="2" nodeType="withEffect">
                                  <p:stCondLst>
                                    <p:cond delay="0"/>
                                  </p:stCondLst>
                                  <p:childTnLst>
                                    <p:set>
                                      <p:cBhvr rctx="PPT">
                                        <p:cTn id="119" dur="indefinite"/>
                                        <p:tgtEl>
                                          <p:spTgt spid="64"/>
                                        </p:tgtEl>
                                        <p:attrNameLst>
                                          <p:attrName>style.opacity</p:attrName>
                                        </p:attrNameLst>
                                      </p:cBhvr>
                                      <p:to>
                                        <p:strVal val="1"/>
                                      </p:to>
                                    </p:set>
                                    <p:animEffect filter="image" prLst="opacity: 1">
                                      <p:cBhvr rctx="IE">
                                        <p:cTn id="120" dur="indefinite"/>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4" grpId="2" animBg="1"/>
      <p:bldP spid="15" grpId="0" animBg="1"/>
      <p:bldP spid="15" grpId="1" animBg="1"/>
      <p:bldP spid="15" grpId="2" animBg="1"/>
      <p:bldP spid="55" grpId="0" animBg="1"/>
      <p:bldP spid="55" grpId="1" animBg="1"/>
      <p:bldP spid="55" grpId="2" animBg="1"/>
      <p:bldP spid="56" grpId="0" animBg="1"/>
      <p:bldP spid="56" grpId="1" animBg="1"/>
      <p:bldP spid="56" grpId="2" animBg="1"/>
      <p:bldP spid="57" grpId="0" animBg="1"/>
      <p:bldP spid="58" grpId="0" animBg="1"/>
      <p:bldP spid="58" grpId="1" animBg="1"/>
      <p:bldP spid="58" grpId="2" animBg="1"/>
      <p:bldP spid="59" grpId="0" animBg="1"/>
      <p:bldP spid="59" grpId="1" animBg="1"/>
      <p:bldP spid="59" grpId="2" animBg="1"/>
      <p:bldP spid="61" grpId="0" animBg="1"/>
      <p:bldP spid="61" grpId="1" animBg="1"/>
      <p:bldP spid="61" grpId="2" animBg="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26" name="Picture 2" descr="http://upload.wikimedia.org/wikipedia/commons/thumb/9/97/The_Brink%E2%80%99s_Company_logo.svg/384px-The_Brink%E2%80%99s_Company_logo.svg.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704117" y="57015"/>
            <a:ext cx="3393791" cy="471360"/>
          </a:xfrm>
        </p:spPr>
        <p:txBody>
          <a:bodyPr>
            <a:normAutofit/>
          </a:bodyPr>
          <a:lstStyle/>
          <a:p>
            <a:pPr algn="r"/>
            <a:r>
              <a:rPr lang="en-US" sz="2400" b="1" dirty="0" smtClean="0"/>
              <a:t>Investment Summary</a:t>
            </a:r>
            <a:endParaRPr lang="en-US" sz="2400" b="1" dirty="0"/>
          </a:p>
        </p:txBody>
      </p:sp>
      <p:cxnSp>
        <p:nvCxnSpPr>
          <p:cNvPr id="28" name="Straight Connector 27"/>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47" name="Pentagon 46"/>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48" name="Chevron 47"/>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49" name="Chevron 48"/>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50" name="Chevron 49"/>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sp>
        <p:nvSpPr>
          <p:cNvPr id="55" name="Chevron 54"/>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sp>
        <p:nvSpPr>
          <p:cNvPr id="41" name="Rectangle 40"/>
          <p:cNvSpPr/>
          <p:nvPr/>
        </p:nvSpPr>
        <p:spPr>
          <a:xfrm>
            <a:off x="2508912" y="2133600"/>
            <a:ext cx="3968088" cy="2590800"/>
          </a:xfrm>
          <a:prstGeom prst="rect">
            <a:avLst/>
          </a:prstGeom>
          <a:blipFill dpi="0" rotWithShape="1">
            <a:blip r:embed="rId6"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1" name="Rectangle 30"/>
          <p:cNvSpPr/>
          <p:nvPr/>
        </p:nvSpPr>
        <p:spPr>
          <a:xfrm>
            <a:off x="2508912" y="2133600"/>
            <a:ext cx="3968088" cy="2590800"/>
          </a:xfrm>
          <a:prstGeom prst="rect">
            <a:avLst/>
          </a:prstGeom>
          <a:blipFill dpi="0" rotWithShape="1">
            <a:blip r:embed="rId6"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1143000" y="1295400"/>
            <a:ext cx="7696200" cy="3924151"/>
          </a:xfrm>
          <a:prstGeom prst="rect">
            <a:avLst/>
          </a:prstGeom>
          <a:noFill/>
        </p:spPr>
        <p:txBody>
          <a:bodyPr wrap="square" rtlCol="0">
            <a:spAutoFit/>
          </a:bodyPr>
          <a:lstStyle/>
          <a:p>
            <a:pPr marL="457200" indent="-457200">
              <a:spcAft>
                <a:spcPts val="4200"/>
              </a:spcAft>
              <a:buFont typeface="+mj-lt"/>
              <a:buAutoNum type="arabicPeriod"/>
            </a:pPr>
            <a:r>
              <a:rPr lang="en-US" sz="2400" b="1" dirty="0" smtClean="0">
                <a:latin typeface="+mj-lt"/>
              </a:rPr>
              <a:t>Brink’s industry has a challenging outlook.</a:t>
            </a:r>
          </a:p>
          <a:p>
            <a:pPr marL="457200" indent="-457200">
              <a:spcAft>
                <a:spcPts val="4200"/>
              </a:spcAft>
              <a:buFont typeface="+mj-lt"/>
              <a:buAutoNum type="arabicPeriod"/>
            </a:pPr>
            <a:r>
              <a:rPr lang="en-US" sz="2400" b="1" dirty="0" smtClean="0">
                <a:latin typeface="+mj-lt"/>
              </a:rPr>
              <a:t>Brink’s underperforms relative to its competitors.</a:t>
            </a:r>
          </a:p>
          <a:p>
            <a:pPr marL="457200" indent="-457200">
              <a:spcAft>
                <a:spcPts val="4200"/>
              </a:spcAft>
              <a:buFont typeface="+mj-lt"/>
              <a:buAutoNum type="arabicPeriod"/>
            </a:pPr>
            <a:r>
              <a:rPr lang="en-US" sz="2400" b="1" dirty="0" smtClean="0">
                <a:latin typeface="+mj-lt"/>
              </a:rPr>
              <a:t>The company is exposed to substantial risks that management does not fully address.</a:t>
            </a:r>
          </a:p>
          <a:p>
            <a:pPr marL="457200" indent="-457200">
              <a:spcAft>
                <a:spcPts val="4200"/>
              </a:spcAft>
              <a:buFont typeface="+mj-lt"/>
              <a:buAutoNum type="arabicPeriod"/>
            </a:pPr>
            <a:r>
              <a:rPr lang="en-US" sz="2400" b="1" dirty="0" smtClean="0">
                <a:latin typeface="+mj-lt"/>
              </a:rPr>
              <a:t>Fundamental analysis has deemed Brink’s stock overvalued.</a:t>
            </a:r>
          </a:p>
        </p:txBody>
      </p:sp>
      <p:sp>
        <p:nvSpPr>
          <p:cNvPr id="33" name="Rectangle 32"/>
          <p:cNvSpPr/>
          <p:nvPr/>
        </p:nvSpPr>
        <p:spPr>
          <a:xfrm>
            <a:off x="457200" y="13716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57200" y="1295400"/>
            <a:ext cx="609601" cy="609600"/>
          </a:xfrm>
          <a:prstGeom prst="rect">
            <a:avLst/>
          </a:prstGeom>
          <a:ln>
            <a:noFill/>
          </a:ln>
          <a:effectLst>
            <a:outerShdw blurRad="292100" dist="139700" dir="2700000" algn="tl" rotWithShape="0">
              <a:srgbClr val="333333">
                <a:alpha val="65000"/>
              </a:srgbClr>
            </a:outerShdw>
          </a:effectLst>
        </p:spPr>
      </p:pic>
      <p:sp>
        <p:nvSpPr>
          <p:cNvPr id="35" name="Rectangle 34"/>
          <p:cNvSpPr/>
          <p:nvPr/>
        </p:nvSpPr>
        <p:spPr>
          <a:xfrm>
            <a:off x="457200" y="21336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57200" y="31242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457200" y="4343400"/>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57200" y="2057400"/>
            <a:ext cx="609601" cy="609600"/>
          </a:xfrm>
          <a:prstGeom prst="rect">
            <a:avLst/>
          </a:prstGeom>
          <a:ln>
            <a:noFill/>
          </a:ln>
          <a:effectLst>
            <a:outerShdw blurRad="292100" dist="139700" dir="2700000" algn="tl" rotWithShape="0">
              <a:srgbClr val="333333">
                <a:alpha val="65000"/>
              </a:srgbClr>
            </a:outerShdw>
          </a:effectLst>
        </p:spPr>
      </p:pic>
      <p:pic>
        <p:nvPicPr>
          <p:cNvPr id="39"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57199" y="3048000"/>
            <a:ext cx="609601" cy="60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373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508912" y="2133600"/>
            <a:ext cx="3968088" cy="2590800"/>
          </a:xfrm>
          <a:prstGeom prst="rect">
            <a:avLst/>
          </a:pr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3" name="Chart 32"/>
          <p:cNvGraphicFramePr/>
          <p:nvPr/>
        </p:nvGraphicFramePr>
        <p:xfrm>
          <a:off x="457200" y="1143000"/>
          <a:ext cx="82296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p:cNvGraphicFramePr/>
          <p:nvPr/>
        </p:nvGraphicFramePr>
        <p:xfrm>
          <a:off x="457200" y="1143000"/>
          <a:ext cx="8229600" cy="457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1786279853"/>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57"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Revenue Growth</a:t>
            </a:r>
          </a:p>
        </p:txBody>
      </p:sp>
      <p:sp>
        <p:nvSpPr>
          <p:cNvPr id="2" name="TextBox 1"/>
          <p:cNvSpPr txBox="1"/>
          <p:nvPr/>
        </p:nvSpPr>
        <p:spPr>
          <a:xfrm>
            <a:off x="3200400" y="8001000"/>
            <a:ext cx="4849469" cy="369332"/>
          </a:xfrm>
          <a:prstGeom prst="rect">
            <a:avLst/>
          </a:prstGeom>
          <a:noFill/>
        </p:spPr>
        <p:txBody>
          <a:bodyPr wrap="none" rtlCol="0">
            <a:spAutoFit/>
          </a:bodyPr>
          <a:lstStyle/>
          <a:p>
            <a:r>
              <a:rPr lang="en-US" dirty="0" smtClean="0"/>
              <a:t>Picture relating to hedging currency exchange risk</a:t>
            </a:r>
            <a:endParaRPr lang="en-US" dirty="0"/>
          </a:p>
        </p:txBody>
      </p:sp>
    </p:spTree>
    <p:extLst>
      <p:ext uri="{BB962C8B-B14F-4D97-AF65-F5344CB8AC3E}">
        <p14:creationId xmlns:p14="http://schemas.microsoft.com/office/powerpoint/2010/main" val="23381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Graphic spid="3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3316738" y="56976"/>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Cost of Goods Sold &amp; </a:t>
            </a:r>
            <a:r>
              <a:rPr lang="en-US" sz="2400" b="1" dirty="0" smtClean="0">
                <a:latin typeface="Cambria" pitchFamily="18" charset="0"/>
                <a:cs typeface="Times New Roman" pitchFamily="18" charset="0"/>
              </a:rPr>
              <a:t>Margins</a:t>
            </a:r>
            <a:endParaRPr lang="en-US" sz="2400" b="1" dirty="0">
              <a:latin typeface="Cambria" pitchFamily="18" charset="0"/>
              <a:cs typeface="Times New Roman" pitchFamily="18" charset="0"/>
            </a:endParaRPr>
          </a:p>
        </p:txBody>
      </p:sp>
      <p:graphicFrame>
        <p:nvGraphicFramePr>
          <p:cNvPr id="30" name="Chart 29"/>
          <p:cNvGraphicFramePr>
            <a:graphicFrameLocks/>
          </p:cNvGraphicFramePr>
          <p:nvPr>
            <p:extLst>
              <p:ext uri="{D42A27DB-BD31-4B8C-83A1-F6EECF244321}">
                <p14:modId xmlns:p14="http://schemas.microsoft.com/office/powerpoint/2010/main" val="668589649"/>
              </p:ext>
            </p:extLst>
          </p:nvPr>
        </p:nvGraphicFramePr>
        <p:xfrm>
          <a:off x="222912" y="762000"/>
          <a:ext cx="3899476" cy="4876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p:cNvGraphicFramePr>
            <a:graphicFrameLocks/>
          </p:cNvGraphicFramePr>
          <p:nvPr>
            <p:extLst>
              <p:ext uri="{D42A27DB-BD31-4B8C-83A1-F6EECF244321}">
                <p14:modId xmlns:p14="http://schemas.microsoft.com/office/powerpoint/2010/main" val="1916638745"/>
              </p:ext>
            </p:extLst>
          </p:nvPr>
        </p:nvGraphicFramePr>
        <p:xfrm>
          <a:off x="4310988" y="711200"/>
          <a:ext cx="44958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p:cNvGraphicFramePr>
            <a:graphicFrameLocks/>
          </p:cNvGraphicFramePr>
          <p:nvPr>
            <p:extLst>
              <p:ext uri="{D42A27DB-BD31-4B8C-83A1-F6EECF244321}">
                <p14:modId xmlns:p14="http://schemas.microsoft.com/office/powerpoint/2010/main" val="611928063"/>
              </p:ext>
            </p:extLst>
          </p:nvPr>
        </p:nvGraphicFramePr>
        <p:xfrm>
          <a:off x="4343400" y="3505200"/>
          <a:ext cx="4440842" cy="224134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1" name="Diagram 30"/>
          <p:cNvGraphicFramePr/>
          <p:nvPr>
            <p:extLst>
              <p:ext uri="{D42A27DB-BD31-4B8C-83A1-F6EECF244321}">
                <p14:modId xmlns:p14="http://schemas.microsoft.com/office/powerpoint/2010/main" val="3606101317"/>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760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Graphic spid="32" grpId="0">
        <p:bldAsOne/>
      </p:bldGraphic>
      <p:bldGraphic spid="3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2759963693"/>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Net Income</a:t>
            </a:r>
          </a:p>
        </p:txBody>
      </p:sp>
      <p:graphicFrame>
        <p:nvGraphicFramePr>
          <p:cNvPr id="30" name="Chart 29"/>
          <p:cNvGraphicFramePr/>
          <p:nvPr>
            <p:extLst>
              <p:ext uri="{D42A27DB-BD31-4B8C-83A1-F6EECF244321}">
                <p14:modId xmlns:p14="http://schemas.microsoft.com/office/powerpoint/2010/main" val="3541248179"/>
              </p:ext>
            </p:extLst>
          </p:nvPr>
        </p:nvGraphicFramePr>
        <p:xfrm>
          <a:off x="676014" y="914400"/>
          <a:ext cx="7934586" cy="29718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54973270"/>
              </p:ext>
            </p:extLst>
          </p:nvPr>
        </p:nvGraphicFramePr>
        <p:xfrm>
          <a:off x="838200" y="4038600"/>
          <a:ext cx="7696201" cy="365760"/>
        </p:xfrm>
        <a:graphic>
          <a:graphicData uri="http://schemas.openxmlformats.org/drawingml/2006/table">
            <a:tbl>
              <a:tblPr/>
              <a:tblGrid>
                <a:gridCol w="3289627"/>
                <a:gridCol w="734429"/>
                <a:gridCol w="734429"/>
                <a:gridCol w="734429"/>
                <a:gridCol w="734429"/>
                <a:gridCol w="734429"/>
                <a:gridCol w="734429"/>
              </a:tblGrid>
              <a:tr h="365760">
                <a:tc>
                  <a:txBody>
                    <a:bodyPr/>
                    <a:lstStyle/>
                    <a:p>
                      <a:pPr algn="l" fontAlgn="b"/>
                      <a:r>
                        <a:rPr lang="en-US" sz="1400" b="1" i="0" u="none" strike="noStrike" dirty="0">
                          <a:solidFill>
                            <a:srgbClr val="FFFFFF"/>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a:solidFill>
                            <a:srgbClr val="FFFFFF"/>
                          </a:solidFill>
                          <a:latin typeface="Calibri"/>
                        </a:rPr>
                        <a:t>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a:solidFill>
                            <a:srgbClr val="FFFFFF"/>
                          </a:solidFill>
                          <a:latin typeface="Calibri"/>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a:solidFill>
                            <a:srgbClr val="FFFFFF"/>
                          </a:solidFill>
                          <a:latin typeface="Calibri"/>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a:solidFill>
                            <a:srgbClr val="FFFFFF"/>
                          </a:solidFill>
                          <a:latin typeface="Calibri"/>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a:solidFill>
                            <a:srgbClr val="FFFFFF"/>
                          </a:solidFill>
                          <a:latin typeface="Calibri"/>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a:solidFill>
                            <a:srgbClr val="FFFFFF"/>
                          </a:solidFill>
                          <a:latin typeface="Calibri"/>
                        </a:rPr>
                        <a:t>2012E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874124300"/>
              </p:ext>
            </p:extLst>
          </p:nvPr>
        </p:nvGraphicFramePr>
        <p:xfrm>
          <a:off x="838200" y="4495800"/>
          <a:ext cx="7696201" cy="274320"/>
        </p:xfrm>
        <a:graphic>
          <a:graphicData uri="http://schemas.openxmlformats.org/drawingml/2006/table">
            <a:tbl>
              <a:tblPr/>
              <a:tblGrid>
                <a:gridCol w="3289627"/>
                <a:gridCol w="734429"/>
                <a:gridCol w="734429"/>
                <a:gridCol w="734429"/>
                <a:gridCol w="734429"/>
                <a:gridCol w="734429"/>
                <a:gridCol w="734429"/>
              </a:tblGrid>
              <a:tr h="274320">
                <a:tc>
                  <a:txBody>
                    <a:bodyPr/>
                    <a:lstStyle/>
                    <a:p>
                      <a:pPr algn="l" fontAlgn="b"/>
                      <a:r>
                        <a:rPr lang="en-US" sz="1400" b="0" i="0" u="none" strike="noStrike" dirty="0" smtClean="0">
                          <a:solidFill>
                            <a:srgbClr val="000000"/>
                          </a:solidFill>
                          <a:latin typeface="Calibri"/>
                        </a:rPr>
                        <a:t>  Total </a:t>
                      </a:r>
                      <a:r>
                        <a:rPr lang="en-US" sz="1400" b="0" i="0" u="none" strike="noStrike" dirty="0">
                          <a:solidFill>
                            <a:srgbClr val="000000"/>
                          </a:solidFill>
                          <a:latin typeface="Calibri"/>
                        </a:rPr>
                        <a:t>Debt ($ millions)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98.7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188.6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195.6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389.2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315.6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328.2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308238234"/>
              </p:ext>
            </p:extLst>
          </p:nvPr>
        </p:nvGraphicFramePr>
        <p:xfrm>
          <a:off x="838200" y="4831080"/>
          <a:ext cx="7696201" cy="274320"/>
        </p:xfrm>
        <a:graphic>
          <a:graphicData uri="http://schemas.openxmlformats.org/drawingml/2006/table">
            <a:tbl>
              <a:tblPr/>
              <a:tblGrid>
                <a:gridCol w="3289627"/>
                <a:gridCol w="734429"/>
                <a:gridCol w="734429"/>
                <a:gridCol w="734429"/>
                <a:gridCol w="734429"/>
                <a:gridCol w="734429"/>
                <a:gridCol w="734429"/>
              </a:tblGrid>
              <a:tr h="274320">
                <a:tc>
                  <a:txBody>
                    <a:bodyPr/>
                    <a:lstStyle/>
                    <a:p>
                      <a:pPr algn="l" fontAlgn="b"/>
                      <a:r>
                        <a:rPr lang="en-US" sz="1400" b="0" i="0" u="none" strike="noStrike" dirty="0" smtClean="0">
                          <a:solidFill>
                            <a:srgbClr val="000000"/>
                          </a:solidFill>
                          <a:latin typeface="Calibri"/>
                        </a:rPr>
                        <a:t>  Income </a:t>
                      </a:r>
                      <a:r>
                        <a:rPr lang="en-US" sz="1400" b="0" i="0" u="none" strike="noStrike" dirty="0">
                          <a:solidFill>
                            <a:srgbClr val="000000"/>
                          </a:solidFill>
                          <a:latin typeface="Calibri"/>
                        </a:rPr>
                        <a:t>Tax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Calibri"/>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Calibri"/>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Calibri"/>
                        </a:rPr>
                        <a:t>-36.7%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Calibri"/>
                        </a:rPr>
                        <a:t>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Calibri"/>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Calibri"/>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407638619"/>
              </p:ext>
            </p:extLst>
          </p:nvPr>
        </p:nvGraphicFramePr>
        <p:xfrm>
          <a:off x="838200" y="5181600"/>
          <a:ext cx="7696201" cy="274320"/>
        </p:xfrm>
        <a:graphic>
          <a:graphicData uri="http://schemas.openxmlformats.org/drawingml/2006/table">
            <a:tbl>
              <a:tblPr/>
              <a:tblGrid>
                <a:gridCol w="3289627"/>
                <a:gridCol w="734429"/>
                <a:gridCol w="734429"/>
                <a:gridCol w="734429"/>
                <a:gridCol w="734429"/>
                <a:gridCol w="734429"/>
                <a:gridCol w="734429"/>
              </a:tblGrid>
              <a:tr h="274320">
                <a:tc>
                  <a:txBody>
                    <a:bodyPr/>
                    <a:lstStyle/>
                    <a:p>
                      <a:pPr algn="l" fontAlgn="b"/>
                      <a:r>
                        <a:rPr lang="en-US" sz="1400" b="0" i="0" u="none" strike="noStrike" dirty="0" smtClean="0">
                          <a:solidFill>
                            <a:srgbClr val="000000"/>
                          </a:solidFill>
                          <a:latin typeface="Calibri"/>
                        </a:rPr>
                        <a:t>  Earnings </a:t>
                      </a:r>
                      <a:r>
                        <a:rPr lang="en-US" sz="1400" b="0" i="0" u="none" strike="noStrike" dirty="0">
                          <a:solidFill>
                            <a:srgbClr val="000000"/>
                          </a:solidFill>
                          <a:latin typeface="Calibri"/>
                        </a:rPr>
                        <a:t>of Discontinued Ops. ($ millions)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61" name="Rectangle 60"/>
          <p:cNvSpPr/>
          <p:nvPr/>
        </p:nvSpPr>
        <p:spPr>
          <a:xfrm>
            <a:off x="5548086" y="4738914"/>
            <a:ext cx="838200" cy="442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091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par>
                                <p:cTn id="13" presetID="22" presetClass="entr" presetSubtype="8"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10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1000"/>
                                        <p:tgtEl>
                                          <p:spTgt spid="5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Pension Liabilities</a:t>
            </a:r>
          </a:p>
        </p:txBody>
      </p:sp>
      <p:graphicFrame>
        <p:nvGraphicFramePr>
          <p:cNvPr id="26" name="Diagram 25"/>
          <p:cNvGraphicFramePr/>
          <p:nvPr>
            <p:extLst>
              <p:ext uri="{D42A27DB-BD31-4B8C-83A1-F6EECF244321}">
                <p14:modId xmlns:p14="http://schemas.microsoft.com/office/powerpoint/2010/main" val="3606101317"/>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2" name="Chart 31"/>
          <p:cNvGraphicFramePr/>
          <p:nvPr>
            <p:extLst>
              <p:ext uri="{D42A27DB-BD31-4B8C-83A1-F6EECF244321}">
                <p14:modId xmlns:p14="http://schemas.microsoft.com/office/powerpoint/2010/main" val="715704187"/>
              </p:ext>
            </p:extLst>
          </p:nvPr>
        </p:nvGraphicFramePr>
        <p:xfrm>
          <a:off x="457201" y="838200"/>
          <a:ext cx="8229599" cy="47244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1688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1422278826"/>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Cash Flows</a:t>
            </a:r>
          </a:p>
        </p:txBody>
      </p:sp>
      <p:graphicFrame>
        <p:nvGraphicFramePr>
          <p:cNvPr id="32" name="Chart 31"/>
          <p:cNvGraphicFramePr>
            <a:graphicFrameLocks/>
          </p:cNvGraphicFramePr>
          <p:nvPr>
            <p:extLst>
              <p:ext uri="{D42A27DB-BD31-4B8C-83A1-F6EECF244321}">
                <p14:modId xmlns:p14="http://schemas.microsoft.com/office/powerpoint/2010/main" val="3731200263"/>
              </p:ext>
            </p:extLst>
          </p:nvPr>
        </p:nvGraphicFramePr>
        <p:xfrm>
          <a:off x="468944" y="914400"/>
          <a:ext cx="5703256" cy="4648200"/>
        </p:xfrm>
        <a:graphic>
          <a:graphicData uri="http://schemas.openxmlformats.org/drawingml/2006/chart">
            <c:chart xmlns:c="http://schemas.openxmlformats.org/drawingml/2006/chart" xmlns:r="http://schemas.openxmlformats.org/officeDocument/2006/relationships" r:id="rId12"/>
          </a:graphicData>
        </a:graphic>
      </p:graphicFrame>
      <p:grpSp>
        <p:nvGrpSpPr>
          <p:cNvPr id="6" name="Group 5"/>
          <p:cNvGrpSpPr/>
          <p:nvPr/>
        </p:nvGrpSpPr>
        <p:grpSpPr>
          <a:xfrm>
            <a:off x="6337133" y="1517086"/>
            <a:ext cx="1587667" cy="1015663"/>
            <a:chOff x="6337133" y="1517086"/>
            <a:chExt cx="1587667" cy="1015663"/>
          </a:xfrm>
        </p:grpSpPr>
        <p:sp>
          <p:nvSpPr>
            <p:cNvPr id="4" name="TextBox 3"/>
            <p:cNvSpPr txBox="1"/>
            <p:nvPr/>
          </p:nvSpPr>
          <p:spPr>
            <a:xfrm>
              <a:off x="6679722" y="1517086"/>
              <a:ext cx="1245078" cy="1015663"/>
            </a:xfrm>
            <a:prstGeom prst="rect">
              <a:avLst/>
            </a:prstGeom>
            <a:noFill/>
          </p:spPr>
          <p:txBody>
            <a:bodyPr wrap="square" rtlCol="0">
              <a:spAutoFit/>
            </a:bodyPr>
            <a:lstStyle/>
            <a:p>
              <a:r>
                <a:rPr lang="en-US" sz="2000" dirty="0" smtClean="0"/>
                <a:t>Cash from Operating Activities </a:t>
              </a:r>
              <a:endParaRPr lang="en-US" sz="2000" dirty="0"/>
            </a:p>
          </p:txBody>
        </p:sp>
        <p:sp>
          <p:nvSpPr>
            <p:cNvPr id="5" name="Rectangle 4"/>
            <p:cNvSpPr/>
            <p:nvPr/>
          </p:nvSpPr>
          <p:spPr>
            <a:xfrm>
              <a:off x="6337133" y="1836780"/>
              <a:ext cx="355122" cy="381000"/>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6339821" y="2565737"/>
            <a:ext cx="1965979" cy="1015663"/>
            <a:chOff x="6339821" y="2565737"/>
            <a:chExt cx="1965979" cy="1015663"/>
          </a:xfrm>
        </p:grpSpPr>
        <p:sp>
          <p:nvSpPr>
            <p:cNvPr id="30" name="TextBox 29"/>
            <p:cNvSpPr txBox="1"/>
            <p:nvPr/>
          </p:nvSpPr>
          <p:spPr>
            <a:xfrm>
              <a:off x="6712852" y="2565737"/>
              <a:ext cx="1592948" cy="1015663"/>
            </a:xfrm>
            <a:prstGeom prst="rect">
              <a:avLst/>
            </a:prstGeom>
            <a:noFill/>
          </p:spPr>
          <p:txBody>
            <a:bodyPr wrap="square" rtlCol="0">
              <a:spAutoFit/>
            </a:bodyPr>
            <a:lstStyle/>
            <a:p>
              <a:r>
                <a:rPr lang="en-US" sz="2000" dirty="0" smtClean="0"/>
                <a:t>Cash from Discontinued Operations</a:t>
              </a:r>
              <a:endParaRPr lang="en-US" sz="2000" dirty="0"/>
            </a:p>
          </p:txBody>
        </p:sp>
        <p:sp>
          <p:nvSpPr>
            <p:cNvPr id="33" name="Rectangle 32"/>
            <p:cNvSpPr/>
            <p:nvPr/>
          </p:nvSpPr>
          <p:spPr>
            <a:xfrm>
              <a:off x="6339821" y="2904527"/>
              <a:ext cx="355122" cy="381000"/>
            </a:xfrm>
            <a:prstGeom prst="rect">
              <a:avLst/>
            </a:prstGeom>
            <a:solidFill>
              <a:srgbClr val="98B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6324600" y="3886200"/>
            <a:ext cx="2209800" cy="419112"/>
            <a:chOff x="6324600" y="3886200"/>
            <a:chExt cx="2209800" cy="419112"/>
          </a:xfrm>
        </p:grpSpPr>
        <p:sp>
          <p:nvSpPr>
            <p:cNvPr id="31" name="TextBox 30"/>
            <p:cNvSpPr txBox="1"/>
            <p:nvPr/>
          </p:nvSpPr>
          <p:spPr>
            <a:xfrm>
              <a:off x="6712852" y="3886200"/>
              <a:ext cx="1821548" cy="400110"/>
            </a:xfrm>
            <a:prstGeom prst="rect">
              <a:avLst/>
            </a:prstGeom>
            <a:noFill/>
          </p:spPr>
          <p:txBody>
            <a:bodyPr wrap="square" rtlCol="0">
              <a:spAutoFit/>
            </a:bodyPr>
            <a:lstStyle/>
            <a:p>
              <a:r>
                <a:rPr lang="en-US" sz="2000" dirty="0" smtClean="0"/>
                <a:t>Free Cash Flow</a:t>
              </a:r>
              <a:endParaRPr lang="en-US" sz="2000" dirty="0"/>
            </a:p>
          </p:txBody>
        </p:sp>
        <p:sp>
          <p:nvSpPr>
            <p:cNvPr id="34" name="Rectangle 33"/>
            <p:cNvSpPr/>
            <p:nvPr/>
          </p:nvSpPr>
          <p:spPr>
            <a:xfrm>
              <a:off x="6324600" y="3924312"/>
              <a:ext cx="355122" cy="381000"/>
            </a:xfrm>
            <a:prstGeom prst="rect">
              <a:avLst/>
            </a:prstGeom>
            <a:solidFill>
              <a:srgbClr val="7D6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901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graphicEl>
                                              <a:chart seriesIdx="-3" categoryIdx="-3" bldStep="gridLegend"/>
                                            </p:graphicEl>
                                          </p:spTgt>
                                        </p:tgtEl>
                                        <p:attrNameLst>
                                          <p:attrName>style.visibility</p:attrName>
                                        </p:attrNameLst>
                                      </p:cBhvr>
                                      <p:to>
                                        <p:strVal val="visible"/>
                                      </p:to>
                                    </p:set>
                                    <p:animEffect transition="in" filter="wipe(left)">
                                      <p:cBhvr>
                                        <p:cTn id="7" dur="500"/>
                                        <p:tgtEl>
                                          <p:spTgt spid="3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graphicEl>
                                              <a:chart seriesIdx="0" categoryIdx="-4" bldStep="series"/>
                                            </p:graphicEl>
                                          </p:spTgt>
                                        </p:tgtEl>
                                        <p:attrNameLst>
                                          <p:attrName>style.visibility</p:attrName>
                                        </p:attrNameLst>
                                      </p:cBhvr>
                                      <p:to>
                                        <p:strVal val="visible"/>
                                      </p:to>
                                    </p:set>
                                    <p:animEffect transition="in" filter="wipe(left)">
                                      <p:cBhvr>
                                        <p:cTn id="12" dur="1000"/>
                                        <p:tgtEl>
                                          <p:spTgt spid="32">
                                            <p:graphicEl>
                                              <a:chart seriesIdx="0" categoryIdx="-4" bldStep="series"/>
                                            </p:graphic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
                                            <p:graphicEl>
                                              <a:chart seriesIdx="1" categoryIdx="-4" bldStep="series"/>
                                            </p:graphicEl>
                                          </p:spTgt>
                                        </p:tgtEl>
                                        <p:attrNameLst>
                                          <p:attrName>style.visibility</p:attrName>
                                        </p:attrNameLst>
                                      </p:cBhvr>
                                      <p:to>
                                        <p:strVal val="visible"/>
                                      </p:to>
                                    </p:set>
                                    <p:animEffect transition="in" filter="wipe(left)">
                                      <p:cBhvr>
                                        <p:cTn id="20" dur="1000"/>
                                        <p:tgtEl>
                                          <p:spTgt spid="32">
                                            <p:graphicEl>
                                              <a:chart seriesIdx="1" categoryIdx="-4" bldStep="series"/>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graphicEl>
                                              <a:chart seriesIdx="2" categoryIdx="-4" bldStep="series"/>
                                            </p:graphicEl>
                                          </p:spTgt>
                                        </p:tgtEl>
                                        <p:attrNameLst>
                                          <p:attrName>style.visibility</p:attrName>
                                        </p:attrNameLst>
                                      </p:cBhvr>
                                      <p:to>
                                        <p:strVal val="visible"/>
                                      </p:to>
                                    </p:set>
                                    <p:animEffect transition="in" filter="wipe(left)">
                                      <p:cBhvr>
                                        <p:cTn id="28" dur="1000"/>
                                        <p:tgtEl>
                                          <p:spTgt spid="32">
                                            <p:graphicEl>
                                              <a:chart seriesIdx="2" categoryIdx="-4" bldStep="series"/>
                                            </p:graphic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uiExpand="1">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4263319298"/>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Price Target &amp; Weighting</a:t>
            </a:r>
          </a:p>
        </p:txBody>
      </p:sp>
      <p:graphicFrame>
        <p:nvGraphicFramePr>
          <p:cNvPr id="30" name="Table 29"/>
          <p:cNvGraphicFramePr>
            <a:graphicFrameLocks noGrp="1"/>
          </p:cNvGraphicFramePr>
          <p:nvPr>
            <p:extLst>
              <p:ext uri="{D42A27DB-BD31-4B8C-83A1-F6EECF244321}">
                <p14:modId xmlns:p14="http://schemas.microsoft.com/office/powerpoint/2010/main" val="335330738"/>
              </p:ext>
            </p:extLst>
          </p:nvPr>
        </p:nvGraphicFramePr>
        <p:xfrm>
          <a:off x="3884285" y="914400"/>
          <a:ext cx="2762250" cy="2194560"/>
        </p:xfrm>
        <a:graphic>
          <a:graphicData uri="http://schemas.openxmlformats.org/drawingml/2006/table">
            <a:tbl>
              <a:tblPr firstRow="1" bandRow="1">
                <a:tableStyleId>{5C22544A-7EE6-4342-B048-85BDC9FD1C3A}</a:tableStyleId>
              </a:tblPr>
              <a:tblGrid>
                <a:gridCol w="2762250"/>
              </a:tblGrid>
              <a:tr h="731520">
                <a:tc>
                  <a:txBody>
                    <a:bodyPr/>
                    <a:lstStyle/>
                    <a:p>
                      <a:pPr algn="ctr"/>
                      <a:r>
                        <a:rPr lang="en-US" sz="2400" dirty="0" smtClean="0"/>
                        <a:t>Method</a:t>
                      </a:r>
                      <a:endParaRPr lang="en-US" sz="2400" dirty="0"/>
                    </a:p>
                  </a:txBody>
                  <a:tcPr anchor="ctr">
                    <a:solidFill>
                      <a:schemeClr val="tx2"/>
                    </a:solidFill>
                  </a:tcPr>
                </a:tc>
              </a:tr>
              <a:tr h="731520">
                <a:tc>
                  <a:txBody>
                    <a:bodyPr/>
                    <a:lstStyle/>
                    <a:p>
                      <a:r>
                        <a:rPr lang="en-US" sz="2000" dirty="0" smtClean="0">
                          <a:solidFill>
                            <a:schemeClr val="bg1"/>
                          </a:solidFill>
                        </a:rPr>
                        <a:t>Discounted</a:t>
                      </a:r>
                      <a:r>
                        <a:rPr lang="en-US" sz="2000" baseline="0" dirty="0" smtClean="0">
                          <a:solidFill>
                            <a:schemeClr val="bg1"/>
                          </a:solidFill>
                        </a:rPr>
                        <a:t> Cash Flows (DCF)</a:t>
                      </a:r>
                      <a:endParaRPr lang="en-US" sz="2000" dirty="0">
                        <a:solidFill>
                          <a:schemeClr val="bg1"/>
                        </a:solidFill>
                      </a:endParaRPr>
                    </a:p>
                  </a:txBody>
                  <a:tcPr anchor="ctr">
                    <a:solidFill>
                      <a:schemeClr val="accent1"/>
                    </a:solidFill>
                  </a:tcPr>
                </a:tc>
              </a:tr>
              <a:tr h="731520">
                <a:tc>
                  <a:txBody>
                    <a:bodyPr/>
                    <a:lstStyle/>
                    <a:p>
                      <a:r>
                        <a:rPr lang="en-US" sz="2000" dirty="0" smtClean="0">
                          <a:solidFill>
                            <a:schemeClr val="bg1"/>
                          </a:solidFill>
                        </a:rPr>
                        <a:t>Price/Earnings</a:t>
                      </a:r>
                      <a:r>
                        <a:rPr lang="en-US" sz="2000" baseline="0" dirty="0" smtClean="0">
                          <a:solidFill>
                            <a:schemeClr val="bg1"/>
                          </a:solidFill>
                        </a:rPr>
                        <a:t> (P/E) Ratio</a:t>
                      </a:r>
                      <a:endParaRPr lang="en-US" sz="2000" dirty="0">
                        <a:solidFill>
                          <a:schemeClr val="bg1"/>
                        </a:solidFill>
                      </a:endParaRPr>
                    </a:p>
                  </a:txBody>
                  <a:tcPr anchor="ctr">
                    <a:solidFill>
                      <a:schemeClr val="bg1">
                        <a:lumMod val="50000"/>
                      </a:schemeClr>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528675961"/>
              </p:ext>
            </p:extLst>
          </p:nvPr>
        </p:nvGraphicFramePr>
        <p:xfrm>
          <a:off x="6749372" y="914400"/>
          <a:ext cx="2087912" cy="2194560"/>
        </p:xfrm>
        <a:graphic>
          <a:graphicData uri="http://schemas.openxmlformats.org/drawingml/2006/table">
            <a:tbl>
              <a:tblPr firstRow="1" bandRow="1">
                <a:tableStyleId>{5C22544A-7EE6-4342-B048-85BDC9FD1C3A}</a:tableStyleId>
              </a:tblPr>
              <a:tblGrid>
                <a:gridCol w="2087912"/>
              </a:tblGrid>
              <a:tr h="731520">
                <a:tc>
                  <a:txBody>
                    <a:bodyPr/>
                    <a:lstStyle/>
                    <a:p>
                      <a:pPr algn="ctr"/>
                      <a:r>
                        <a:rPr lang="en-US" sz="2400" dirty="0" smtClean="0"/>
                        <a:t>Reasoning</a:t>
                      </a:r>
                      <a:endParaRPr lang="en-US" sz="2400" dirty="0"/>
                    </a:p>
                  </a:txBody>
                  <a:tcPr anchor="ctr">
                    <a:solidFill>
                      <a:schemeClr val="tx2"/>
                    </a:solidFill>
                  </a:tcPr>
                </a:tc>
              </a:tr>
              <a:tr h="731520">
                <a:tc>
                  <a:txBody>
                    <a:bodyPr/>
                    <a:lstStyle/>
                    <a:p>
                      <a:pPr algn="ctr"/>
                      <a:r>
                        <a:rPr lang="en-US" sz="2000" dirty="0" smtClean="0">
                          <a:solidFill>
                            <a:schemeClr val="bg1"/>
                          </a:solidFill>
                        </a:rPr>
                        <a:t>Long-term growth</a:t>
                      </a:r>
                      <a:endParaRPr lang="en-US" sz="2000" dirty="0">
                        <a:solidFill>
                          <a:schemeClr val="bg1"/>
                        </a:solidFill>
                      </a:endParaRPr>
                    </a:p>
                  </a:txBody>
                  <a:tcPr anchor="ctr">
                    <a:solidFill>
                      <a:schemeClr val="accent1"/>
                    </a:solidFill>
                  </a:tcPr>
                </a:tc>
              </a:tr>
              <a:tr h="731520">
                <a:tc>
                  <a:txBody>
                    <a:bodyPr/>
                    <a:lstStyle/>
                    <a:p>
                      <a:pPr algn="ctr"/>
                      <a:r>
                        <a:rPr lang="en-US" sz="2000" dirty="0" smtClean="0">
                          <a:solidFill>
                            <a:schemeClr val="bg1"/>
                          </a:solidFill>
                        </a:rPr>
                        <a:t>Market valuation</a:t>
                      </a:r>
                      <a:endParaRPr lang="en-US" sz="2000" dirty="0">
                        <a:solidFill>
                          <a:schemeClr val="bg1"/>
                        </a:solidFill>
                      </a:endParaRPr>
                    </a:p>
                  </a:txBody>
                  <a:tcPr anchor="ctr">
                    <a:solidFill>
                      <a:schemeClr val="bg1">
                        <a:lumMod val="50000"/>
                      </a:schemeClr>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711977939"/>
              </p:ext>
            </p:extLst>
          </p:nvPr>
        </p:nvGraphicFramePr>
        <p:xfrm>
          <a:off x="3884283" y="3225800"/>
          <a:ext cx="2752863" cy="2194560"/>
        </p:xfrm>
        <a:graphic>
          <a:graphicData uri="http://schemas.openxmlformats.org/drawingml/2006/table">
            <a:tbl>
              <a:tblPr firstRow="1" bandRow="1">
                <a:tableStyleId>{5C22544A-7EE6-4342-B048-85BDC9FD1C3A}</a:tableStyleId>
              </a:tblPr>
              <a:tblGrid>
                <a:gridCol w="2752863"/>
              </a:tblGrid>
              <a:tr h="731520">
                <a:tc>
                  <a:txBody>
                    <a:bodyPr/>
                    <a:lstStyle/>
                    <a:p>
                      <a:pPr algn="ctr"/>
                      <a:r>
                        <a:rPr lang="en-US" sz="2400" dirty="0" smtClean="0"/>
                        <a:t>Target Price</a:t>
                      </a:r>
                      <a:endParaRPr lang="en-US" sz="2400" dirty="0"/>
                    </a:p>
                  </a:txBody>
                  <a:tcPr anchor="ctr">
                    <a:solidFill>
                      <a:schemeClr val="tx2"/>
                    </a:solidFill>
                  </a:tcPr>
                </a:tc>
              </a:tr>
              <a:tr h="731520">
                <a:tc>
                  <a:txBody>
                    <a:bodyPr/>
                    <a:lstStyle/>
                    <a:p>
                      <a:pPr algn="ctr"/>
                      <a:r>
                        <a:rPr lang="en-US" sz="2000" dirty="0" smtClean="0">
                          <a:solidFill>
                            <a:schemeClr val="bg1"/>
                          </a:solidFill>
                        </a:rPr>
                        <a:t>$26.10</a:t>
                      </a:r>
                      <a:endParaRPr lang="en-US" sz="2000" dirty="0">
                        <a:solidFill>
                          <a:schemeClr val="bg1"/>
                        </a:solidFill>
                      </a:endParaRPr>
                    </a:p>
                  </a:txBody>
                  <a:tcPr anchor="ctr">
                    <a:solidFill>
                      <a:schemeClr val="accent1"/>
                    </a:solidFill>
                  </a:tcPr>
                </a:tc>
              </a:tr>
              <a:tr h="731520">
                <a:tc>
                  <a:txBody>
                    <a:bodyPr/>
                    <a:lstStyle/>
                    <a:p>
                      <a:pPr algn="ctr"/>
                      <a:r>
                        <a:rPr lang="en-US" sz="2000" dirty="0" smtClean="0">
                          <a:solidFill>
                            <a:schemeClr val="bg1"/>
                          </a:solidFill>
                        </a:rPr>
                        <a:t>$24.80</a:t>
                      </a:r>
                      <a:endParaRPr lang="en-US" sz="2000" dirty="0">
                        <a:solidFill>
                          <a:schemeClr val="bg1"/>
                        </a:solidFill>
                      </a:endParaRPr>
                    </a:p>
                  </a:txBody>
                  <a:tcPr anchor="ctr">
                    <a:solidFill>
                      <a:schemeClr val="bg1">
                        <a:lumMod val="50000"/>
                      </a:schemeClr>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016085482"/>
              </p:ext>
            </p:extLst>
          </p:nvPr>
        </p:nvGraphicFramePr>
        <p:xfrm>
          <a:off x="6746196" y="3228975"/>
          <a:ext cx="2091088" cy="2194560"/>
        </p:xfrm>
        <a:graphic>
          <a:graphicData uri="http://schemas.openxmlformats.org/drawingml/2006/table">
            <a:tbl>
              <a:tblPr firstRow="1" bandRow="1">
                <a:tableStyleId>{5C22544A-7EE6-4342-B048-85BDC9FD1C3A}</a:tableStyleId>
              </a:tblPr>
              <a:tblGrid>
                <a:gridCol w="2091088"/>
              </a:tblGrid>
              <a:tr h="731520">
                <a:tc>
                  <a:txBody>
                    <a:bodyPr/>
                    <a:lstStyle/>
                    <a:p>
                      <a:pPr algn="ctr"/>
                      <a:r>
                        <a:rPr lang="en-US" sz="2400" dirty="0" smtClean="0"/>
                        <a:t>Weighting</a:t>
                      </a:r>
                      <a:endParaRPr lang="en-US" sz="2400" dirty="0"/>
                    </a:p>
                  </a:txBody>
                  <a:tcPr anchor="ctr">
                    <a:solidFill>
                      <a:schemeClr val="tx2"/>
                    </a:solidFill>
                  </a:tcPr>
                </a:tc>
              </a:tr>
              <a:tr h="731520">
                <a:tc>
                  <a:txBody>
                    <a:bodyPr/>
                    <a:lstStyle/>
                    <a:p>
                      <a:pPr algn="ctr"/>
                      <a:r>
                        <a:rPr lang="en-US" sz="2000" dirty="0" smtClean="0">
                          <a:solidFill>
                            <a:schemeClr val="bg1"/>
                          </a:solidFill>
                        </a:rPr>
                        <a:t>65%</a:t>
                      </a:r>
                      <a:endParaRPr lang="en-US" sz="2000" dirty="0">
                        <a:solidFill>
                          <a:schemeClr val="bg1"/>
                        </a:solidFill>
                      </a:endParaRPr>
                    </a:p>
                  </a:txBody>
                  <a:tcPr anchor="ctr">
                    <a:solidFill>
                      <a:schemeClr val="accent1"/>
                    </a:solidFill>
                  </a:tcPr>
                </a:tc>
              </a:tr>
              <a:tr h="731520">
                <a:tc>
                  <a:txBody>
                    <a:bodyPr/>
                    <a:lstStyle/>
                    <a:p>
                      <a:pPr algn="ctr"/>
                      <a:r>
                        <a:rPr lang="en-US" sz="2000" dirty="0" smtClean="0">
                          <a:solidFill>
                            <a:schemeClr val="bg1"/>
                          </a:solidFill>
                        </a:rPr>
                        <a:t>35%</a:t>
                      </a:r>
                      <a:endParaRPr lang="en-US" sz="2000" dirty="0">
                        <a:solidFill>
                          <a:schemeClr val="bg1"/>
                        </a:solidFill>
                      </a:endParaRPr>
                    </a:p>
                  </a:txBody>
                  <a:tcPr anchor="ctr">
                    <a:solidFill>
                      <a:schemeClr val="bg1">
                        <a:lumMod val="50000"/>
                      </a:schemeClr>
                    </a:solidFill>
                  </a:tcPr>
                </a:tc>
              </a:tr>
            </a:tbl>
          </a:graphicData>
        </a:graphic>
      </p:graphicFrame>
      <p:graphicFrame>
        <p:nvGraphicFramePr>
          <p:cNvPr id="32" name="Chart 31"/>
          <p:cNvGraphicFramePr>
            <a:graphicFrameLocks/>
          </p:cNvGraphicFramePr>
          <p:nvPr>
            <p:extLst>
              <p:ext uri="{D42A27DB-BD31-4B8C-83A1-F6EECF244321}">
                <p14:modId xmlns:p14="http://schemas.microsoft.com/office/powerpoint/2010/main" val="3273364672"/>
              </p:ext>
            </p:extLst>
          </p:nvPr>
        </p:nvGraphicFramePr>
        <p:xfrm>
          <a:off x="228600" y="1676400"/>
          <a:ext cx="3924299" cy="37338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35330738"/>
              </p:ext>
            </p:extLst>
          </p:nvPr>
        </p:nvGraphicFramePr>
        <p:xfrm>
          <a:off x="776514" y="914400"/>
          <a:ext cx="2971800" cy="713232"/>
        </p:xfrm>
        <a:graphic>
          <a:graphicData uri="http://schemas.openxmlformats.org/drawingml/2006/table">
            <a:tbl>
              <a:tblPr firstRow="1" bandRow="1">
                <a:tableStyleId>{5C22544A-7EE6-4342-B048-85BDC9FD1C3A}</a:tableStyleId>
              </a:tblPr>
              <a:tblGrid>
                <a:gridCol w="2971800"/>
              </a:tblGrid>
              <a:tr h="713232">
                <a:tc>
                  <a:txBody>
                    <a:bodyPr/>
                    <a:lstStyle/>
                    <a:p>
                      <a:pPr algn="ctr"/>
                      <a:r>
                        <a:rPr lang="en-US" sz="2400" dirty="0" smtClean="0"/>
                        <a:t>Target Price:</a:t>
                      </a:r>
                      <a:r>
                        <a:rPr lang="en-US" sz="2400" baseline="0" dirty="0" smtClean="0"/>
                        <a:t> $25.80</a:t>
                      </a:r>
                      <a:endParaRPr lang="en-US" sz="2400" dirty="0"/>
                    </a:p>
                  </a:txBody>
                  <a:tcPr anchor="ctr">
                    <a:solidFill>
                      <a:schemeClr val="tx2"/>
                    </a:solidFill>
                  </a:tcPr>
                </a:tc>
              </a:tr>
            </a:tbl>
          </a:graphicData>
        </a:graphic>
      </p:graphicFrame>
    </p:spTree>
    <p:extLst>
      <p:ext uri="{BB962C8B-B14F-4D97-AF65-F5344CB8AC3E}">
        <p14:creationId xmlns:p14="http://schemas.microsoft.com/office/powerpoint/2010/main" val="26760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61264" y="1828800"/>
            <a:ext cx="8013192" cy="1222247"/>
          </a:xfrm>
          <a:prstGeom prst="rect">
            <a:avLst/>
          </a:prstGeom>
        </p:spPr>
        <p:txBody>
          <a:bodyPr vert="horz" lIns="91440" tIns="0" rIns="45720" bIns="0" rtlCol="0" anchor="t">
            <a:normAutofit fontScale="850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r>
              <a:rPr lang="en-US" sz="6600" cap="small" dirty="0" smtClean="0">
                <a:solidFill>
                  <a:schemeClr val="tx2">
                    <a:lumMod val="40000"/>
                    <a:lumOff val="60000"/>
                  </a:schemeClr>
                </a:solidFill>
              </a:rPr>
              <a:t>THE BRINK’S COMPANY</a:t>
            </a:r>
            <a:endParaRPr lang="en-US" sz="6600" cap="small" dirty="0">
              <a:solidFill>
                <a:schemeClr val="tx2">
                  <a:lumMod val="40000"/>
                  <a:lumOff val="60000"/>
                </a:schemeClr>
              </a:solidFill>
            </a:endParaRPr>
          </a:p>
        </p:txBody>
      </p:sp>
      <p:sp>
        <p:nvSpPr>
          <p:cNvPr id="2" name="TextBox 1"/>
          <p:cNvSpPr txBox="1"/>
          <p:nvPr/>
        </p:nvSpPr>
        <p:spPr>
          <a:xfrm>
            <a:off x="558800" y="5572780"/>
            <a:ext cx="7848600" cy="523220"/>
          </a:xfrm>
          <a:prstGeom prst="rect">
            <a:avLst/>
          </a:prstGeom>
          <a:noFill/>
        </p:spPr>
        <p:txBody>
          <a:bodyPr wrap="square" rtlCol="0">
            <a:spAutoFit/>
          </a:bodyPr>
          <a:lstStyle/>
          <a:p>
            <a:pPr algn="ctr"/>
            <a:r>
              <a:rPr lang="en-US" sz="2800" b="1" dirty="0" smtClean="0">
                <a:latin typeface="Cambria" pitchFamily="18" charset="0"/>
              </a:rPr>
              <a:t>Virginia Commonwealth University</a:t>
            </a:r>
            <a:endParaRPr lang="en-US" sz="2800" b="1" dirty="0">
              <a:latin typeface="Cambria" pitchFamily="18" charset="0"/>
            </a:endParaRPr>
          </a:p>
        </p:txBody>
      </p:sp>
      <p:sp>
        <p:nvSpPr>
          <p:cNvPr id="5" name="TextBox 4"/>
          <p:cNvSpPr txBox="1"/>
          <p:nvPr/>
        </p:nvSpPr>
        <p:spPr>
          <a:xfrm>
            <a:off x="0" y="6096000"/>
            <a:ext cx="9144000" cy="400110"/>
          </a:xfrm>
          <a:prstGeom prst="rect">
            <a:avLst/>
          </a:prstGeom>
          <a:noFill/>
        </p:spPr>
        <p:txBody>
          <a:bodyPr wrap="square" rtlCol="0">
            <a:spAutoFit/>
          </a:bodyPr>
          <a:lstStyle/>
          <a:p>
            <a:pPr algn="ctr"/>
            <a:r>
              <a:rPr lang="en-US" sz="2000" b="1" dirty="0" smtClean="0">
                <a:latin typeface="Cambria" pitchFamily="18" charset="0"/>
              </a:rPr>
              <a:t>Nick DeRobertis  |  Corbin Fox  |  Kellie Masters  |  Chris Prompovitch</a:t>
            </a:r>
            <a:endParaRPr lang="en-US" sz="2000" b="1" dirty="0">
              <a:latin typeface="Cambria" pitchFamily="18" charset="0"/>
            </a:endParaRPr>
          </a:p>
        </p:txBody>
      </p:sp>
      <p:pic>
        <p:nvPicPr>
          <p:cNvPr id="8194" name="Picture 2" descr="G:\CFA Challenge\Presentation\Graphs for presentations\brinksLogo.jp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0" y="2749294"/>
            <a:ext cx="9148010" cy="1628775"/>
          </a:xfrm>
          <a:prstGeom prst="rect">
            <a:avLst/>
          </a:prstGeom>
          <a:extLst>
            <a:ext uri="{909E8E84-426E-40DD-AFC4-6F175D3DCCD1}">
              <a14:hiddenFill xmlns:a14="http://schemas.microsoft.com/office/drawing/2010/main">
                <a:solidFill>
                  <a:srgbClr val="FFFFFF"/>
                </a:solidFill>
              </a14:hiddenFill>
            </a:ext>
          </a:extLst>
        </p:spPr>
      </p:pic>
      <p:sp>
        <p:nvSpPr>
          <p:cNvPr id="15" name="Left Arrow Callout 14"/>
          <p:cNvSpPr/>
          <p:nvPr/>
        </p:nvSpPr>
        <p:spPr>
          <a:xfrm>
            <a:off x="152400" y="0"/>
            <a:ext cx="2362200" cy="1371600"/>
          </a:xfrm>
          <a:prstGeom prst="left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09600" y="457200"/>
            <a:ext cx="15240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109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2647269831"/>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95880" y="69018"/>
            <a:ext cx="6148120" cy="500571"/>
          </a:xfrm>
        </p:spPr>
        <p:txBody>
          <a:bodyPr>
            <a:normAutofit/>
          </a:bodyPr>
          <a:lstStyle/>
          <a:p>
            <a:pPr algn="r"/>
            <a:r>
              <a:rPr lang="en-US" sz="2400" b="1" dirty="0">
                <a:latin typeface="Cambria" pitchFamily="18" charset="0"/>
                <a:cs typeface="Times New Roman" pitchFamily="18" charset="0"/>
              </a:rPr>
              <a:t>P/E Analysis</a:t>
            </a:r>
          </a:p>
        </p:txBody>
      </p:sp>
      <p:graphicFrame>
        <p:nvGraphicFramePr>
          <p:cNvPr id="30" name="Table 29"/>
          <p:cNvGraphicFramePr>
            <a:graphicFrameLocks noGrp="1"/>
          </p:cNvGraphicFramePr>
          <p:nvPr>
            <p:extLst>
              <p:ext uri="{D42A27DB-BD31-4B8C-83A1-F6EECF244321}">
                <p14:modId xmlns:p14="http://schemas.microsoft.com/office/powerpoint/2010/main" val="382984724"/>
              </p:ext>
            </p:extLst>
          </p:nvPr>
        </p:nvGraphicFramePr>
        <p:xfrm>
          <a:off x="1371600" y="914400"/>
          <a:ext cx="6477000" cy="792480"/>
        </p:xfrm>
        <a:graphic>
          <a:graphicData uri="http://schemas.openxmlformats.org/drawingml/2006/table">
            <a:tbl>
              <a:tblPr firstRow="1" bandRow="1">
                <a:tableStyleId>{5C22544A-7EE6-4342-B048-85BDC9FD1C3A}</a:tableStyleId>
              </a:tblPr>
              <a:tblGrid>
                <a:gridCol w="3810000"/>
                <a:gridCol w="2667000"/>
              </a:tblGrid>
              <a:tr h="370840">
                <a:tc>
                  <a:txBody>
                    <a:bodyPr/>
                    <a:lstStyle/>
                    <a:p>
                      <a:r>
                        <a:rPr lang="en-US" sz="2000" b="0" dirty="0" smtClean="0"/>
                        <a:t>Forward</a:t>
                      </a:r>
                      <a:r>
                        <a:rPr lang="en-US" sz="2000" b="0" baseline="0" dirty="0" smtClean="0"/>
                        <a:t> P/E</a:t>
                      </a:r>
                      <a:endParaRPr lang="en-US" sz="2000" b="0" dirty="0"/>
                    </a:p>
                  </a:txBody>
                  <a:tcPr>
                    <a:solidFill>
                      <a:schemeClr val="accent1">
                        <a:lumMod val="75000"/>
                      </a:schemeClr>
                    </a:solidFill>
                  </a:tcPr>
                </a:tc>
                <a:tc>
                  <a:txBody>
                    <a:bodyPr/>
                    <a:lstStyle/>
                    <a:p>
                      <a:pPr algn="ctr"/>
                      <a:r>
                        <a:rPr lang="en-US" sz="2000" b="0" dirty="0" smtClean="0"/>
                        <a:t>13.42x</a:t>
                      </a:r>
                      <a:endParaRPr lang="en-US" sz="2000" b="0" dirty="0"/>
                    </a:p>
                  </a:txBody>
                  <a:tcPr>
                    <a:solidFill>
                      <a:schemeClr val="accent1">
                        <a:lumMod val="75000"/>
                      </a:schemeClr>
                    </a:solidFill>
                  </a:tcPr>
                </a:tc>
              </a:tr>
              <a:tr h="370840">
                <a:tc>
                  <a:txBody>
                    <a:bodyPr/>
                    <a:lstStyle/>
                    <a:p>
                      <a:r>
                        <a:rPr lang="en-US" sz="2000" dirty="0" smtClean="0">
                          <a:solidFill>
                            <a:schemeClr val="bg1"/>
                          </a:solidFill>
                        </a:rPr>
                        <a:t>2013 Earnings</a:t>
                      </a:r>
                      <a:r>
                        <a:rPr lang="en-US" sz="2000" baseline="0" dirty="0" smtClean="0">
                          <a:solidFill>
                            <a:schemeClr val="bg1"/>
                          </a:solidFill>
                        </a:rPr>
                        <a:t> Per Share (EPS)</a:t>
                      </a:r>
                      <a:endParaRPr lang="en-US" sz="2000" dirty="0">
                        <a:solidFill>
                          <a:schemeClr val="bg1"/>
                        </a:solidFill>
                      </a:endParaRPr>
                    </a:p>
                  </a:txBody>
                  <a:tcPr>
                    <a:solidFill>
                      <a:schemeClr val="accent1">
                        <a:lumMod val="75000"/>
                      </a:schemeClr>
                    </a:solidFill>
                  </a:tcPr>
                </a:tc>
                <a:tc>
                  <a:txBody>
                    <a:bodyPr/>
                    <a:lstStyle/>
                    <a:p>
                      <a:pPr algn="ctr"/>
                      <a:r>
                        <a:rPr lang="en-US" sz="2000" dirty="0" smtClean="0">
                          <a:solidFill>
                            <a:schemeClr val="bg1"/>
                          </a:solidFill>
                        </a:rPr>
                        <a:t>$1.85</a:t>
                      </a:r>
                      <a:endParaRPr lang="en-US" sz="2000" dirty="0">
                        <a:solidFill>
                          <a:schemeClr val="bg1"/>
                        </a:solidFill>
                      </a:endParaRPr>
                    </a:p>
                  </a:txBody>
                  <a:tcPr>
                    <a:solidFill>
                      <a:schemeClr val="accent1">
                        <a:lumMod val="75000"/>
                      </a:schemeClr>
                    </a:solidFill>
                  </a:tcPr>
                </a:tc>
              </a:tr>
            </a:tbl>
          </a:graphicData>
        </a:graphic>
      </p:graphicFrame>
      <p:graphicFrame>
        <p:nvGraphicFramePr>
          <p:cNvPr id="33" name="Chart 32"/>
          <p:cNvGraphicFramePr/>
          <p:nvPr/>
        </p:nvGraphicFramePr>
        <p:xfrm>
          <a:off x="1371600" y="1774031"/>
          <a:ext cx="6476999" cy="330993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4540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Graphic spid="3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15094917"/>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9"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title"/>
          </p:nvPr>
        </p:nvSpPr>
        <p:spPr>
          <a:xfrm>
            <a:off x="2995880" y="69018"/>
            <a:ext cx="6148120" cy="500571"/>
          </a:xfrm>
        </p:spPr>
        <p:txBody>
          <a:bodyPr>
            <a:normAutofit/>
          </a:bodyPr>
          <a:lstStyle/>
          <a:p>
            <a:pPr algn="r"/>
            <a:r>
              <a:rPr lang="en-US" sz="2400" b="1" dirty="0">
                <a:latin typeface="Cambria" pitchFamily="18" charset="0"/>
                <a:cs typeface="Times New Roman" pitchFamily="18" charset="0"/>
              </a:rPr>
              <a:t>Other Valuation Methods</a:t>
            </a:r>
          </a:p>
        </p:txBody>
      </p:sp>
      <p:graphicFrame>
        <p:nvGraphicFramePr>
          <p:cNvPr id="31" name="Table 30"/>
          <p:cNvGraphicFramePr>
            <a:graphicFrameLocks noGrp="1"/>
          </p:cNvGraphicFramePr>
          <p:nvPr>
            <p:extLst>
              <p:ext uri="{D42A27DB-BD31-4B8C-83A1-F6EECF244321}">
                <p14:modId xmlns:p14="http://schemas.microsoft.com/office/powerpoint/2010/main" val="197386527"/>
              </p:ext>
            </p:extLst>
          </p:nvPr>
        </p:nvGraphicFramePr>
        <p:xfrm>
          <a:off x="5562600" y="1295405"/>
          <a:ext cx="3429000" cy="3889710"/>
        </p:xfrm>
        <a:graphic>
          <a:graphicData uri="http://schemas.openxmlformats.org/drawingml/2006/table">
            <a:tbl>
              <a:tblPr/>
              <a:tblGrid>
                <a:gridCol w="2111013"/>
                <a:gridCol w="1317987"/>
              </a:tblGrid>
              <a:tr h="287215">
                <a:tc gridSpan="2">
                  <a:txBody>
                    <a:bodyPr/>
                    <a:lstStyle/>
                    <a:p>
                      <a:pPr algn="ctr" fontAlgn="b"/>
                      <a:r>
                        <a:rPr lang="en-US" sz="1600" b="1" i="0" u="none" strike="noStrike" dirty="0">
                          <a:solidFill>
                            <a:srgbClr val="FFFFFF"/>
                          </a:solidFill>
                          <a:latin typeface="Calibri"/>
                        </a:rPr>
                        <a:t>Input Assumptions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r>
              <a:tr h="287215">
                <a:tc>
                  <a:txBody>
                    <a:bodyPr/>
                    <a:lstStyle/>
                    <a:p>
                      <a:pPr algn="ctr" fontAlgn="b"/>
                      <a:r>
                        <a:rPr lang="en-US" sz="1400" b="1" i="0" u="none" strike="noStrike" dirty="0">
                          <a:solidFill>
                            <a:srgbClr val="000000"/>
                          </a:solidFill>
                          <a:latin typeface="Calibri"/>
                        </a:rPr>
                        <a:t>DPS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0" i="0" u="none" strike="noStrike" dirty="0">
                          <a:solidFill>
                            <a:srgbClr val="000000"/>
                          </a:solidFill>
                          <a:latin typeface="Calibri"/>
                        </a:rPr>
                        <a:t>$0.40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87215">
                <a:tc>
                  <a:txBody>
                    <a:bodyPr/>
                    <a:lstStyle/>
                    <a:p>
                      <a:pPr algn="ctr" fontAlgn="b"/>
                      <a:r>
                        <a:rPr lang="en-US" sz="1400" b="1" i="0" u="none" strike="noStrike" dirty="0">
                          <a:solidFill>
                            <a:srgbClr val="000000"/>
                          </a:solidFill>
                          <a:latin typeface="Calibri"/>
                        </a:rPr>
                        <a:t>EPS</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dirty="0">
                          <a:solidFill>
                            <a:srgbClr val="000000"/>
                          </a:solidFill>
                          <a:latin typeface="Calibri"/>
                        </a:rPr>
                        <a:t>$1.60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87215">
                <a:tc>
                  <a:txBody>
                    <a:bodyPr/>
                    <a:lstStyle/>
                    <a:p>
                      <a:pPr algn="ctr" fontAlgn="b"/>
                      <a:r>
                        <a:rPr lang="en-US" sz="1400" b="1" i="0" u="none" strike="noStrike" dirty="0">
                          <a:solidFill>
                            <a:srgbClr val="000000"/>
                          </a:solidFill>
                          <a:latin typeface="Calibri"/>
                        </a:rPr>
                        <a:t>ROE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400" b="0" i="0" u="none" strike="noStrike" dirty="0">
                          <a:solidFill>
                            <a:srgbClr val="000000"/>
                          </a:solidFill>
                          <a:latin typeface="Calibri"/>
                        </a:rPr>
                        <a:t>17.64%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287215">
                <a:tc>
                  <a:txBody>
                    <a:bodyPr/>
                    <a:lstStyle/>
                    <a:p>
                      <a:pPr algn="ctr" fontAlgn="b"/>
                      <a:r>
                        <a:rPr lang="en-US" sz="1400" b="1" i="0" u="none" strike="noStrike" dirty="0" smtClean="0">
                          <a:solidFill>
                            <a:srgbClr val="000000"/>
                          </a:solidFill>
                          <a:latin typeface="Calibri"/>
                        </a:rPr>
                        <a:t>Retention</a:t>
                      </a:r>
                      <a:r>
                        <a:rPr lang="en-US" sz="1400" b="1" i="0" u="none" strike="noStrike" baseline="0" dirty="0" smtClean="0">
                          <a:solidFill>
                            <a:srgbClr val="000000"/>
                          </a:solidFill>
                          <a:latin typeface="Calibri"/>
                        </a:rPr>
                        <a:t> Ratio</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latin typeface="Calibri"/>
                        </a:rPr>
                        <a:t>75%</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468920">
                <a:tc>
                  <a:txBody>
                    <a:bodyPr/>
                    <a:lstStyle/>
                    <a:p>
                      <a:pPr algn="l" fontAlgn="b"/>
                      <a:endParaRPr lang="en-US" sz="1100" b="0" i="0" u="none" strike="noStrike" dirty="0">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215">
                <a:tc gridSpan="2">
                  <a:txBody>
                    <a:bodyPr/>
                    <a:lstStyle/>
                    <a:p>
                      <a:pPr algn="ctr" fontAlgn="b"/>
                      <a:r>
                        <a:rPr lang="en-US" sz="1600" b="1" i="0" u="none" strike="noStrike" dirty="0">
                          <a:solidFill>
                            <a:srgbClr val="FFFFFF"/>
                          </a:solidFill>
                          <a:latin typeface="Calibri"/>
                        </a:rPr>
                        <a:t>Dividend </a:t>
                      </a:r>
                      <a:r>
                        <a:rPr lang="en-US" sz="1600" b="1" i="0" u="none" strike="noStrike" dirty="0" smtClean="0">
                          <a:solidFill>
                            <a:srgbClr val="FFFFFF"/>
                          </a:solidFill>
                          <a:latin typeface="Calibri"/>
                        </a:rPr>
                        <a:t>Discount </a:t>
                      </a:r>
                      <a:r>
                        <a:rPr lang="en-US" sz="1600" b="1" i="0" u="none" strike="noStrike" dirty="0">
                          <a:solidFill>
                            <a:srgbClr val="FFFFFF"/>
                          </a:solidFill>
                          <a:latin typeface="Calibri"/>
                        </a:rPr>
                        <a:t>Model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r>
              <a:tr h="287215">
                <a:tc>
                  <a:txBody>
                    <a:bodyPr/>
                    <a:lstStyle/>
                    <a:p>
                      <a:pPr algn="ctr" fontAlgn="b"/>
                      <a:r>
                        <a:rPr lang="en-US" sz="1400" b="1" i="0" u="none" strike="noStrike" dirty="0" smtClean="0">
                          <a:solidFill>
                            <a:srgbClr val="000000"/>
                          </a:solidFill>
                          <a:latin typeface="Calibri"/>
                        </a:rPr>
                        <a:t>Current</a:t>
                      </a:r>
                      <a:r>
                        <a:rPr lang="en-US" sz="1400" b="1" i="0" u="none" strike="noStrike" baseline="0" dirty="0" smtClean="0">
                          <a:solidFill>
                            <a:srgbClr val="000000"/>
                          </a:solidFill>
                          <a:latin typeface="Calibri"/>
                        </a:rPr>
                        <a:t> Dividend</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0" i="0" u="none" strike="noStrike" dirty="0" smtClean="0">
                          <a:solidFill>
                            <a:srgbClr val="000000"/>
                          </a:solidFill>
                          <a:latin typeface="Calibri"/>
                        </a:rPr>
                        <a:t>$0.40</a:t>
                      </a:r>
                      <a:endParaRPr lang="en-US" sz="1400" b="0" i="0" u="none" strike="noStrike" dirty="0">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87215">
                <a:tc>
                  <a:txBody>
                    <a:bodyPr/>
                    <a:lstStyle/>
                    <a:p>
                      <a:pPr algn="ctr" fontAlgn="b"/>
                      <a:r>
                        <a:rPr lang="en-US" sz="1400" b="1" i="0" u="none" strike="noStrike" dirty="0" smtClean="0">
                          <a:solidFill>
                            <a:srgbClr val="000000"/>
                          </a:solidFill>
                          <a:latin typeface="Calibri"/>
                        </a:rPr>
                        <a:t>Required</a:t>
                      </a:r>
                      <a:r>
                        <a:rPr lang="en-US" sz="1400" b="1" i="0" u="none" strike="noStrike" baseline="0" dirty="0" smtClean="0">
                          <a:solidFill>
                            <a:srgbClr val="000000"/>
                          </a:solidFill>
                          <a:latin typeface="Calibri"/>
                        </a:rPr>
                        <a:t> Rate </a:t>
                      </a:r>
                      <a:br>
                        <a:rPr lang="en-US" sz="1400" b="1" i="0" u="none" strike="noStrike" baseline="0" dirty="0" smtClean="0">
                          <a:solidFill>
                            <a:srgbClr val="000000"/>
                          </a:solidFill>
                          <a:latin typeface="Calibri"/>
                        </a:rPr>
                      </a:br>
                      <a:r>
                        <a:rPr lang="en-US" sz="1400" b="1" i="0" u="none" strike="noStrike" baseline="0" dirty="0" smtClean="0">
                          <a:solidFill>
                            <a:srgbClr val="000000"/>
                          </a:solidFill>
                          <a:latin typeface="Calibri"/>
                        </a:rPr>
                        <a:t>of Return</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dirty="0">
                          <a:solidFill>
                            <a:srgbClr val="000000"/>
                          </a:solidFill>
                          <a:latin typeface="Calibri"/>
                        </a:rPr>
                        <a:t>13.74%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87215">
                <a:tc>
                  <a:txBody>
                    <a:bodyPr/>
                    <a:lstStyle/>
                    <a:p>
                      <a:pPr algn="ctr" fontAlgn="b"/>
                      <a:r>
                        <a:rPr lang="en-US" sz="1400" b="1" i="0" u="none" strike="noStrike" dirty="0" smtClean="0">
                          <a:solidFill>
                            <a:srgbClr val="000000"/>
                          </a:solidFill>
                          <a:latin typeface="Calibri"/>
                        </a:rPr>
                        <a:t>Growth</a:t>
                      </a:r>
                      <a:r>
                        <a:rPr lang="en-US" sz="1400" b="1" i="0" u="none" strike="noStrike" baseline="0" dirty="0" smtClean="0">
                          <a:solidFill>
                            <a:srgbClr val="000000"/>
                          </a:solidFill>
                          <a:latin typeface="Calibri"/>
                        </a:rPr>
                        <a:t> Rate</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400" b="0" i="0" u="none" strike="noStrike" dirty="0">
                          <a:solidFill>
                            <a:srgbClr val="000000"/>
                          </a:solidFill>
                          <a:latin typeface="Calibri"/>
                        </a:rPr>
                        <a:t>11.98%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287215">
                <a:tc>
                  <a:txBody>
                    <a:bodyPr/>
                    <a:lstStyle/>
                    <a:p>
                      <a:pPr algn="ctr" fontAlgn="b"/>
                      <a:r>
                        <a:rPr lang="en-US" sz="1400" b="1" i="0" u="none" strike="noStrike" dirty="0" smtClean="0">
                          <a:solidFill>
                            <a:srgbClr val="000000"/>
                          </a:solidFill>
                          <a:latin typeface="Calibri"/>
                        </a:rPr>
                        <a:t>Projected Dividend</a:t>
                      </a:r>
                      <a:r>
                        <a:rPr lang="en-US" sz="1400" b="1" i="0" u="none" strike="noStrike" baseline="0" dirty="0" smtClean="0">
                          <a:solidFill>
                            <a:srgbClr val="000000"/>
                          </a:solidFill>
                          <a:latin typeface="Calibri"/>
                        </a:rPr>
                        <a:t> (1yr)</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400" b="0" i="0" u="none" strike="noStrike" dirty="0" smtClean="0">
                          <a:solidFill>
                            <a:srgbClr val="000000"/>
                          </a:solidFill>
                          <a:latin typeface="Calibri"/>
                        </a:rPr>
                        <a:t>$0.45</a:t>
                      </a:r>
                      <a:endParaRPr lang="en-US" sz="1400" b="0" i="0" u="none" strike="noStrike" dirty="0">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117230">
                <a:tc>
                  <a:txBody>
                    <a:bodyPr/>
                    <a:lstStyle/>
                    <a:p>
                      <a:pPr algn="ctr" fontAlgn="b"/>
                      <a:r>
                        <a:rPr lang="en-US" sz="800" b="1" i="0" u="none" strike="noStrike" dirty="0">
                          <a:solidFill>
                            <a:schemeClr val="tx2"/>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tx2"/>
                    </a:solidFill>
                  </a:tcPr>
                </a:tc>
                <a:tc>
                  <a:txBody>
                    <a:bodyPr/>
                    <a:lstStyle/>
                    <a:p>
                      <a:pPr algn="ctr" fontAlgn="b"/>
                      <a:r>
                        <a:rPr lang="en-US" sz="800" b="0" i="0" u="none" strike="noStrike" dirty="0">
                          <a:solidFill>
                            <a:schemeClr val="tx2"/>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tx2"/>
                    </a:solidFill>
                  </a:tcPr>
                </a:tc>
              </a:tr>
              <a:tr h="287215">
                <a:tc>
                  <a:txBody>
                    <a:bodyPr/>
                    <a:lstStyle/>
                    <a:p>
                      <a:pPr algn="ctr" fontAlgn="b"/>
                      <a:r>
                        <a:rPr lang="en-US" sz="1400" b="1" i="0" u="none" strike="noStrike" dirty="0" smtClean="0">
                          <a:solidFill>
                            <a:srgbClr val="000000"/>
                          </a:solidFill>
                          <a:latin typeface="Calibri"/>
                        </a:rPr>
                        <a:t>Intrinsic Value</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latin typeface="Calibri"/>
                        </a:rPr>
                        <a:t>$25.45</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2" name="Chart 31"/>
          <p:cNvGraphicFramePr>
            <a:graphicFrameLocks/>
          </p:cNvGraphicFramePr>
          <p:nvPr>
            <p:extLst>
              <p:ext uri="{D42A27DB-BD31-4B8C-83A1-F6EECF244321}">
                <p14:modId xmlns:p14="http://schemas.microsoft.com/office/powerpoint/2010/main" val="2500732445"/>
              </p:ext>
            </p:extLst>
          </p:nvPr>
        </p:nvGraphicFramePr>
        <p:xfrm>
          <a:off x="304800" y="914400"/>
          <a:ext cx="4959990" cy="4495800"/>
        </p:xfrm>
        <a:graphic>
          <a:graphicData uri="http://schemas.openxmlformats.org/drawingml/2006/chart">
            <c:chart xmlns:c="http://schemas.openxmlformats.org/drawingml/2006/chart" xmlns:r="http://schemas.openxmlformats.org/officeDocument/2006/relationships" r:id="rId12"/>
          </a:graphicData>
        </a:graphic>
      </p:graphicFrame>
      <p:sp>
        <p:nvSpPr>
          <p:cNvPr id="28" name="Rectangle 27"/>
          <p:cNvSpPr/>
          <p:nvPr/>
        </p:nvSpPr>
        <p:spPr>
          <a:xfrm>
            <a:off x="5562600" y="4876800"/>
            <a:ext cx="3429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40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9" presetClass="emph" presetSubtype="0" grpId="1" nodeType="withEffect">
                                  <p:stCondLst>
                                    <p:cond delay="0"/>
                                  </p:stCondLst>
                                  <p:childTnLst>
                                    <p:set>
                                      <p:cBhvr rctx="PPT">
                                        <p:cTn id="14" dur="indefinite"/>
                                        <p:tgtEl>
                                          <p:spTgt spid="32"/>
                                        </p:tgtEl>
                                        <p:attrNameLst>
                                          <p:attrName>style.opacity</p:attrName>
                                        </p:attrNameLst>
                                      </p:cBhvr>
                                      <p:to>
                                        <p:strVal val="0.25"/>
                                      </p:to>
                                    </p:set>
                                    <p:animEffect filter="image" prLst="opacity: 0.25">
                                      <p:cBhvr rctx="IE">
                                        <p:cTn id="15" dur="indefinite"/>
                                        <p:tgtEl>
                                          <p:spTgt spid="32"/>
                                        </p:tgtEl>
                                      </p:cBhvr>
                                    </p:animEffect>
                                  </p:childTnLst>
                                </p:cTn>
                              </p:par>
                            </p:childTnLst>
                          </p:cTn>
                        </p:par>
                        <p:par>
                          <p:cTn id="16" fill="hold">
                            <p:stCondLst>
                              <p:cond delay="500"/>
                            </p:stCondLst>
                            <p:childTnLst>
                              <p:par>
                                <p:cTn id="17" presetID="22" presetClass="entr" presetSubtype="8" fill="hold" grpId="0" nodeType="afterEffect">
                                  <p:stCondLst>
                                    <p:cond delay="175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Graphic spid="32" grpId="1">
        <p:bldAsOne/>
      </p:bldGraphic>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3181839095"/>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sp>
        <p:nvSpPr>
          <p:cNvPr id="29" name="Title 1"/>
          <p:cNvSpPr>
            <a:spLocks noGrp="1"/>
          </p:cNvSpPr>
          <p:nvPr>
            <p:ph type="title"/>
          </p:nvPr>
        </p:nvSpPr>
        <p:spPr>
          <a:xfrm>
            <a:off x="2995880" y="69018"/>
            <a:ext cx="6148120" cy="500571"/>
          </a:xfrm>
        </p:spPr>
        <p:txBody>
          <a:bodyPr>
            <a:normAutofit/>
          </a:bodyPr>
          <a:lstStyle/>
          <a:p>
            <a:pPr algn="r"/>
            <a:r>
              <a:rPr lang="en-US" sz="2400" b="1" dirty="0">
                <a:latin typeface="Cambria" pitchFamily="18" charset="0"/>
                <a:cs typeface="Times New Roman" pitchFamily="18" charset="0"/>
              </a:rPr>
              <a:t>Economic Value Added</a:t>
            </a:r>
          </a:p>
        </p:txBody>
      </p:sp>
      <p:graphicFrame>
        <p:nvGraphicFramePr>
          <p:cNvPr id="31" name="Chart 30"/>
          <p:cNvGraphicFramePr/>
          <p:nvPr>
            <p:extLst>
              <p:ext uri="{D42A27DB-BD31-4B8C-83A1-F6EECF244321}">
                <p14:modId xmlns:p14="http://schemas.microsoft.com/office/powerpoint/2010/main" val="1542322423"/>
              </p:ext>
            </p:extLst>
          </p:nvPr>
        </p:nvGraphicFramePr>
        <p:xfrm>
          <a:off x="495300" y="69020"/>
          <a:ext cx="8153400" cy="5909904"/>
        </p:xfrm>
        <a:graphic>
          <a:graphicData uri="http://schemas.openxmlformats.org/drawingml/2006/chart">
            <c:chart xmlns:c="http://schemas.openxmlformats.org/drawingml/2006/chart" xmlns:r="http://schemas.openxmlformats.org/officeDocument/2006/relationships" r:id="rId10"/>
          </a:graphicData>
        </a:graphic>
      </p:graphicFrame>
      <p:pic>
        <p:nvPicPr>
          <p:cNvPr id="28" name="Picture 2" descr="http://upload.wikimedia.org/wikipedia/commons/thumb/9/97/The_Brink%E2%80%99s_Company_logo.svg/384px-The_Brink%E2%80%99s_Company_logo.svg.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a:off x="5257800" y="4114800"/>
            <a:ext cx="2133600" cy="609600"/>
          </a:xfrm>
          <a:prstGeom prst="line">
            <a:avLst/>
          </a:prstGeom>
          <a:ln w="76200">
            <a:solidFill>
              <a:srgbClr val="FF0000"/>
            </a:solidFill>
            <a:tailEnd type="triangle" w="lg" len="sm"/>
          </a:ln>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0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Financial Analysis</a:t>
            </a:r>
            <a:endParaRPr lang="en-US" sz="1100" b="1" dirty="0"/>
          </a:p>
        </p:txBody>
      </p:sp>
      <p:graphicFrame>
        <p:nvGraphicFramePr>
          <p:cNvPr id="26" name="Diagram 25"/>
          <p:cNvGraphicFramePr/>
          <p:nvPr>
            <p:extLst>
              <p:ext uri="{D42A27DB-BD31-4B8C-83A1-F6EECF244321}">
                <p14:modId xmlns:p14="http://schemas.microsoft.com/office/powerpoint/2010/main" val="2717662821"/>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2"/>
          <p:cNvSpPr>
            <a:spLocks noGrp="1"/>
          </p:cNvSpPr>
          <p:nvPr>
            <p:ph type="title"/>
          </p:nvPr>
        </p:nvSpPr>
        <p:spPr>
          <a:xfrm>
            <a:off x="2990851" y="57015"/>
            <a:ext cx="6107058" cy="471360"/>
          </a:xfrm>
        </p:spPr>
        <p:txBody>
          <a:bodyPr>
            <a:normAutofit/>
          </a:bodyPr>
          <a:lstStyle/>
          <a:p>
            <a:pPr algn="r"/>
            <a:r>
              <a:rPr lang="en-US" sz="2400" b="1" dirty="0">
                <a:latin typeface="Cambria" pitchFamily="18" charset="0"/>
                <a:cs typeface="Times New Roman" pitchFamily="18" charset="0"/>
              </a:rPr>
              <a:t>Monte Carlo Simulation – Valuation Risk</a:t>
            </a:r>
          </a:p>
        </p:txBody>
      </p:sp>
      <p:graphicFrame>
        <p:nvGraphicFramePr>
          <p:cNvPr id="30" name="Chart 29"/>
          <p:cNvGraphicFramePr/>
          <p:nvPr>
            <p:extLst>
              <p:ext uri="{D42A27DB-BD31-4B8C-83A1-F6EECF244321}">
                <p14:modId xmlns:p14="http://schemas.microsoft.com/office/powerpoint/2010/main" val="648323881"/>
              </p:ext>
            </p:extLst>
          </p:nvPr>
        </p:nvGraphicFramePr>
        <p:xfrm>
          <a:off x="228600" y="2209800"/>
          <a:ext cx="8686800" cy="3429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640834340"/>
              </p:ext>
            </p:extLst>
          </p:nvPr>
        </p:nvGraphicFramePr>
        <p:xfrm>
          <a:off x="228600" y="762000"/>
          <a:ext cx="8686800" cy="370840"/>
        </p:xfrm>
        <a:graphic>
          <a:graphicData uri="http://schemas.openxmlformats.org/drawingml/2006/table">
            <a:tbl>
              <a:tblPr firstRow="1" bandRow="1">
                <a:tableStyleId>{5C22544A-7EE6-4342-B048-85BDC9FD1C3A}</a:tableStyleId>
              </a:tblPr>
              <a:tblGrid>
                <a:gridCol w="1447800"/>
                <a:gridCol w="7239000"/>
              </a:tblGrid>
              <a:tr h="370840">
                <a:tc>
                  <a:txBody>
                    <a:bodyPr/>
                    <a:lstStyle/>
                    <a:p>
                      <a:r>
                        <a:rPr lang="en-US" dirty="0" smtClean="0"/>
                        <a:t>Method</a:t>
                      </a:r>
                      <a:endParaRPr lang="en-US" dirty="0"/>
                    </a:p>
                  </a:txBody>
                  <a:tcPr/>
                </a:tc>
                <a:tc>
                  <a:txBody>
                    <a:bodyPr/>
                    <a:lstStyle/>
                    <a:p>
                      <a:pPr algn="ctr"/>
                      <a:r>
                        <a:rPr lang="en-US" dirty="0" smtClean="0"/>
                        <a:t>Sensitive</a:t>
                      </a:r>
                      <a:r>
                        <a:rPr lang="en-US" baseline="0" dirty="0" smtClean="0"/>
                        <a:t> Variables</a:t>
                      </a:r>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9826868"/>
              </p:ext>
            </p:extLst>
          </p:nvPr>
        </p:nvGraphicFramePr>
        <p:xfrm>
          <a:off x="228600" y="1143000"/>
          <a:ext cx="1447800" cy="978408"/>
        </p:xfrm>
        <a:graphic>
          <a:graphicData uri="http://schemas.openxmlformats.org/drawingml/2006/table">
            <a:tbl>
              <a:tblPr firstRow="1" bandRow="1">
                <a:tableStyleId>{5C22544A-7EE6-4342-B048-85BDC9FD1C3A}</a:tableStyleId>
              </a:tblPr>
              <a:tblGrid>
                <a:gridCol w="1447800"/>
              </a:tblGrid>
              <a:tr h="526835">
                <a:tc>
                  <a:txBody>
                    <a:bodyPr/>
                    <a:lstStyle/>
                    <a:p>
                      <a:r>
                        <a:rPr lang="en-US" dirty="0" smtClean="0">
                          <a:solidFill>
                            <a:schemeClr val="tx1"/>
                          </a:solidFill>
                        </a:rPr>
                        <a:t>DCF</a:t>
                      </a:r>
                      <a:endParaRPr lang="en-US" dirty="0">
                        <a:solidFill>
                          <a:schemeClr val="tx1"/>
                        </a:solidFill>
                      </a:endParaRPr>
                    </a:p>
                  </a:txBody>
                  <a:tcPr>
                    <a:solidFill>
                      <a:schemeClr val="accent1">
                        <a:lumMod val="60000"/>
                        <a:lumOff val="40000"/>
                      </a:schemeClr>
                    </a:solidFill>
                  </a:tcPr>
                </a:tc>
              </a:tr>
              <a:tr h="451573">
                <a:tc>
                  <a:txBody>
                    <a:bodyPr/>
                    <a:lstStyle/>
                    <a:p>
                      <a:r>
                        <a:rPr lang="en-US" b="1" dirty="0" smtClean="0"/>
                        <a:t>P/E</a:t>
                      </a:r>
                      <a:endParaRPr lang="en-US" b="1" dirty="0"/>
                    </a:p>
                  </a:txBody>
                  <a:tcPr>
                    <a:solidFill>
                      <a:schemeClr val="accent1">
                        <a:lumMod val="20000"/>
                        <a:lumOff val="80000"/>
                      </a:schemeClr>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714953511"/>
              </p:ext>
            </p:extLst>
          </p:nvPr>
        </p:nvGraphicFramePr>
        <p:xfrm>
          <a:off x="1692747" y="1143000"/>
          <a:ext cx="1447800" cy="521208"/>
        </p:xfrm>
        <a:graphic>
          <a:graphicData uri="http://schemas.openxmlformats.org/drawingml/2006/table">
            <a:tbl>
              <a:tblPr firstRow="1" bandRow="1">
                <a:tableStyleId>{5C22544A-7EE6-4342-B048-85BDC9FD1C3A}</a:tableStyleId>
              </a:tblPr>
              <a:tblGrid>
                <a:gridCol w="1447800"/>
              </a:tblGrid>
              <a:tr h="521208">
                <a:tc>
                  <a:txBody>
                    <a:bodyPr/>
                    <a:lstStyle/>
                    <a:p>
                      <a:r>
                        <a:rPr lang="en-US" sz="1400" dirty="0" smtClean="0">
                          <a:solidFill>
                            <a:schemeClr val="tx1"/>
                          </a:solidFill>
                        </a:rPr>
                        <a:t>Revenue Growth</a:t>
                      </a:r>
                      <a:endParaRPr lang="en-US" sz="1400" dirty="0">
                        <a:solidFill>
                          <a:schemeClr val="tx1"/>
                        </a:solidFill>
                      </a:endParaRPr>
                    </a:p>
                  </a:txBody>
                  <a:tcPr anchor="ctr">
                    <a:solidFill>
                      <a:schemeClr val="accent1">
                        <a:lumMod val="60000"/>
                        <a:lumOff val="40000"/>
                      </a:schemeClr>
                    </a:solidFill>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465101268"/>
              </p:ext>
            </p:extLst>
          </p:nvPr>
        </p:nvGraphicFramePr>
        <p:xfrm>
          <a:off x="3143817" y="1143302"/>
          <a:ext cx="1447800" cy="521208"/>
        </p:xfrm>
        <a:graphic>
          <a:graphicData uri="http://schemas.openxmlformats.org/drawingml/2006/table">
            <a:tbl>
              <a:tblPr firstRow="1" bandRow="1">
                <a:tableStyleId>{5C22544A-7EE6-4342-B048-85BDC9FD1C3A}</a:tableStyleId>
              </a:tblPr>
              <a:tblGrid>
                <a:gridCol w="1447800"/>
              </a:tblGrid>
              <a:tr h="521208">
                <a:tc>
                  <a:txBody>
                    <a:bodyPr/>
                    <a:lstStyle/>
                    <a:p>
                      <a:pPr algn="ctr"/>
                      <a:r>
                        <a:rPr lang="en-US" sz="1400" dirty="0" smtClean="0">
                          <a:solidFill>
                            <a:schemeClr val="tx1"/>
                          </a:solidFill>
                          <a:latin typeface="+mn-lt"/>
                        </a:rPr>
                        <a:t>COGS % Revenue</a:t>
                      </a:r>
                      <a:endParaRPr lang="en-US" sz="1400" dirty="0">
                        <a:solidFill>
                          <a:schemeClr val="tx1"/>
                        </a:solidFill>
                        <a:latin typeface="+mn-lt"/>
                      </a:endParaRPr>
                    </a:p>
                  </a:txBody>
                  <a:tcPr anchor="ctr">
                    <a:solidFill>
                      <a:schemeClr val="accent1">
                        <a:lumMod val="60000"/>
                        <a:lumOff val="40000"/>
                      </a:schemeClr>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656359269"/>
              </p:ext>
            </p:extLst>
          </p:nvPr>
        </p:nvGraphicFramePr>
        <p:xfrm>
          <a:off x="4599210" y="1142698"/>
          <a:ext cx="1447800" cy="518160"/>
        </p:xfrm>
        <a:graphic>
          <a:graphicData uri="http://schemas.openxmlformats.org/drawingml/2006/table">
            <a:tbl>
              <a:tblPr firstRow="1" bandRow="1">
                <a:tableStyleId>{5C22544A-7EE6-4342-B048-85BDC9FD1C3A}</a:tableStyleId>
              </a:tblPr>
              <a:tblGrid>
                <a:gridCol w="1447800"/>
              </a:tblGrid>
              <a:tr h="457200">
                <a:tc>
                  <a:txBody>
                    <a:bodyPr/>
                    <a:lstStyle/>
                    <a:p>
                      <a:pPr algn="ctr"/>
                      <a:r>
                        <a:rPr lang="en-US" sz="1400" dirty="0" smtClean="0">
                          <a:solidFill>
                            <a:schemeClr val="tx1"/>
                          </a:solidFill>
                        </a:rPr>
                        <a:t>Interest Expense % Revenue</a:t>
                      </a:r>
                      <a:endParaRPr lang="en-US" sz="1400" dirty="0">
                        <a:solidFill>
                          <a:schemeClr val="tx1"/>
                        </a:solidFill>
                      </a:endParaRPr>
                    </a:p>
                  </a:txBody>
                  <a:tcPr>
                    <a:solidFill>
                      <a:schemeClr val="accent1">
                        <a:lumMod val="60000"/>
                        <a:lumOff val="40000"/>
                      </a:schemeClr>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606325877"/>
              </p:ext>
            </p:extLst>
          </p:nvPr>
        </p:nvGraphicFramePr>
        <p:xfrm>
          <a:off x="6050280" y="1143000"/>
          <a:ext cx="1447800" cy="518160"/>
        </p:xfrm>
        <a:graphic>
          <a:graphicData uri="http://schemas.openxmlformats.org/drawingml/2006/table">
            <a:tbl>
              <a:tblPr firstRow="1" bandRow="1">
                <a:tableStyleId>{5C22544A-7EE6-4342-B048-85BDC9FD1C3A}</a:tableStyleId>
              </a:tblPr>
              <a:tblGrid>
                <a:gridCol w="1447800"/>
              </a:tblGrid>
              <a:tr h="457200">
                <a:tc>
                  <a:txBody>
                    <a:bodyPr/>
                    <a:lstStyle/>
                    <a:p>
                      <a:pPr algn="ctr"/>
                      <a:r>
                        <a:rPr lang="en-US" sz="1400" dirty="0" smtClean="0">
                          <a:solidFill>
                            <a:schemeClr val="tx1"/>
                          </a:solidFill>
                          <a:latin typeface="+mn-lt"/>
                        </a:rPr>
                        <a:t>Other Operating Expenses</a:t>
                      </a:r>
                      <a:endParaRPr lang="en-US" sz="1400" dirty="0">
                        <a:solidFill>
                          <a:schemeClr val="tx1"/>
                        </a:solidFill>
                        <a:latin typeface="+mn-lt"/>
                      </a:endParaRPr>
                    </a:p>
                  </a:txBody>
                  <a:tcPr>
                    <a:solidFill>
                      <a:schemeClr val="accent1">
                        <a:lumMod val="60000"/>
                        <a:lumOff val="40000"/>
                      </a:schemeClr>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4234954856"/>
              </p:ext>
            </p:extLst>
          </p:nvPr>
        </p:nvGraphicFramePr>
        <p:xfrm>
          <a:off x="7503768" y="1143000"/>
          <a:ext cx="1411632" cy="518160"/>
        </p:xfrm>
        <a:graphic>
          <a:graphicData uri="http://schemas.openxmlformats.org/drawingml/2006/table">
            <a:tbl>
              <a:tblPr firstRow="1" bandRow="1">
                <a:tableStyleId>{5C22544A-7EE6-4342-B048-85BDC9FD1C3A}</a:tableStyleId>
              </a:tblPr>
              <a:tblGrid>
                <a:gridCol w="1411632"/>
              </a:tblGrid>
              <a:tr h="457200">
                <a:tc>
                  <a:txBody>
                    <a:bodyPr/>
                    <a:lstStyle/>
                    <a:p>
                      <a:pPr algn="ctr"/>
                      <a:r>
                        <a:rPr lang="en-US" sz="1400" dirty="0" smtClean="0">
                          <a:solidFill>
                            <a:schemeClr val="tx1"/>
                          </a:solidFill>
                          <a:latin typeface="+mn-lt"/>
                        </a:rPr>
                        <a:t>Terminal Growth Rate</a:t>
                      </a:r>
                      <a:endParaRPr lang="en-US" sz="1400" dirty="0">
                        <a:solidFill>
                          <a:schemeClr val="tx1"/>
                        </a:solidFill>
                        <a:latin typeface="+mn-lt"/>
                      </a:endParaRPr>
                    </a:p>
                  </a:txBody>
                  <a:tcPr>
                    <a:solidFill>
                      <a:schemeClr val="accent1">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86767747"/>
              </p:ext>
            </p:extLst>
          </p:nvPr>
        </p:nvGraphicFramePr>
        <p:xfrm>
          <a:off x="1691010" y="1686560"/>
          <a:ext cx="2895600" cy="457200"/>
        </p:xfrm>
        <a:graphic>
          <a:graphicData uri="http://schemas.openxmlformats.org/drawingml/2006/table">
            <a:tbl>
              <a:tblPr firstRow="1" bandRow="1">
                <a:tableStyleId>{5C22544A-7EE6-4342-B048-85BDC9FD1C3A}</a:tableStyleId>
              </a:tblPr>
              <a:tblGrid>
                <a:gridCol w="2895600"/>
              </a:tblGrid>
              <a:tr h="457200">
                <a:tc>
                  <a:txBody>
                    <a:bodyPr/>
                    <a:lstStyle/>
                    <a:p>
                      <a:pPr algn="ctr"/>
                      <a:r>
                        <a:rPr lang="en-US" sz="1400" b="1" dirty="0" smtClean="0">
                          <a:solidFill>
                            <a:schemeClr val="tx1"/>
                          </a:solidFill>
                        </a:rPr>
                        <a:t>Forward P/E</a:t>
                      </a:r>
                      <a:endParaRPr lang="en-US" sz="1400" b="1" dirty="0">
                        <a:solidFill>
                          <a:schemeClr val="tx1"/>
                        </a:solidFill>
                      </a:endParaRPr>
                    </a:p>
                  </a:txBody>
                  <a:tcPr anchor="ctr">
                    <a:solidFill>
                      <a:schemeClr val="accent1">
                        <a:lumMod val="20000"/>
                        <a:lumOff val="80000"/>
                      </a:schemeClr>
                    </a:solid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552381106"/>
              </p:ext>
            </p:extLst>
          </p:nvPr>
        </p:nvGraphicFramePr>
        <p:xfrm>
          <a:off x="4601944" y="1687830"/>
          <a:ext cx="4313456" cy="457200"/>
        </p:xfrm>
        <a:graphic>
          <a:graphicData uri="http://schemas.openxmlformats.org/drawingml/2006/table">
            <a:tbl>
              <a:tblPr firstRow="1" bandRow="1">
                <a:tableStyleId>{5C22544A-7EE6-4342-B048-85BDC9FD1C3A}</a:tableStyleId>
              </a:tblPr>
              <a:tblGrid>
                <a:gridCol w="4313456"/>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2013</a:t>
                      </a:r>
                      <a:r>
                        <a:rPr lang="en-US" sz="1400" b="1" baseline="0" dirty="0" smtClean="0">
                          <a:solidFill>
                            <a:schemeClr val="tx1"/>
                          </a:solidFill>
                        </a:rPr>
                        <a:t> Estimated EPS</a:t>
                      </a:r>
                      <a:endParaRPr lang="en-US" sz="1400" b="1" dirty="0">
                        <a:solidFill>
                          <a:schemeClr val="tx1"/>
                        </a:solidFill>
                      </a:endParaRPr>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45400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800"/>
                                        <p:tgtEl>
                                          <p:spTgt spid="31"/>
                                        </p:tgtEl>
                                      </p:cBhvr>
                                    </p:animEffect>
                                  </p:childTnLst>
                                </p:cTn>
                              </p:par>
                            </p:childTnLst>
                          </p:cTn>
                        </p:par>
                        <p:par>
                          <p:cTn id="16" fill="hold">
                            <p:stCondLst>
                              <p:cond delay="8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000"/>
                                        <p:tgtEl>
                                          <p:spTgt spid="33"/>
                                        </p:tgtEl>
                                      </p:cBhvr>
                                    </p:animEffect>
                                  </p:childTnLst>
                                </p:cTn>
                              </p:par>
                            </p:childTnLst>
                          </p:cTn>
                        </p:par>
                        <p:par>
                          <p:cTn id="20" fill="hold">
                            <p:stCondLst>
                              <p:cond delay="28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childTnLst>
                                </p:cTn>
                              </p:par>
                            </p:childTnLst>
                          </p:cTn>
                        </p:par>
                        <p:par>
                          <p:cTn id="24" fill="hold">
                            <p:stCondLst>
                              <p:cond delay="48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800"/>
                                        <p:tgtEl>
                                          <p:spTgt spid="35"/>
                                        </p:tgtEl>
                                      </p:cBhvr>
                                    </p:animEffect>
                                  </p:childTnLst>
                                </p:cTn>
                              </p:par>
                            </p:childTnLst>
                          </p:cTn>
                        </p:par>
                        <p:par>
                          <p:cTn id="28" fill="hold">
                            <p:stCondLst>
                              <p:cond delay="66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sp>
        <p:nvSpPr>
          <p:cNvPr id="27" name="Chevron 26"/>
          <p:cNvSpPr/>
          <p:nvPr/>
        </p:nvSpPr>
        <p:spPr>
          <a:xfrm>
            <a:off x="4654153" y="6189729"/>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Conclusion</a:t>
            </a:r>
            <a:endParaRPr lang="en-US" sz="1100" b="1" dirty="0"/>
          </a:p>
        </p:txBody>
      </p:sp>
      <p:pic>
        <p:nvPicPr>
          <p:cNvPr id="26" name="Picture 2" descr="http://upload.wikimedia.org/wikipedia/commons/thumb/9/97/The_Brink%E2%80%99s_Company_logo.svg/384px-The_Brink%E2%80%99s_Company_logo.svg.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29001" y="57015"/>
            <a:ext cx="5668908" cy="471360"/>
          </a:xfrm>
        </p:spPr>
        <p:txBody>
          <a:bodyPr>
            <a:normAutofit/>
          </a:bodyPr>
          <a:lstStyle/>
          <a:p>
            <a:pPr algn="r"/>
            <a:r>
              <a:rPr lang="en-US" sz="2400" b="1" dirty="0" smtClean="0"/>
              <a:t>Investment Summary – Why Sell?</a:t>
            </a:r>
            <a:endParaRPr lang="en-US" sz="2400" b="1" dirty="0"/>
          </a:p>
        </p:txBody>
      </p:sp>
      <p:cxnSp>
        <p:nvCxnSpPr>
          <p:cNvPr id="28" name="Straight Connector 27"/>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42" name="Rectangle 41"/>
          <p:cNvSpPr/>
          <p:nvPr/>
        </p:nvSpPr>
        <p:spPr>
          <a:xfrm>
            <a:off x="2508912" y="2133600"/>
            <a:ext cx="3968088" cy="2590800"/>
          </a:xfrm>
          <a:prstGeom prst="rect">
            <a:avLst/>
          </a:prstGeom>
          <a:blipFill dpi="0" rotWithShape="1">
            <a:blip r:embed="rId6"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TextBox 42"/>
          <p:cNvSpPr txBox="1"/>
          <p:nvPr/>
        </p:nvSpPr>
        <p:spPr>
          <a:xfrm>
            <a:off x="1143000" y="1333649"/>
            <a:ext cx="7696200" cy="3924151"/>
          </a:xfrm>
          <a:prstGeom prst="rect">
            <a:avLst/>
          </a:prstGeom>
          <a:noFill/>
        </p:spPr>
        <p:txBody>
          <a:bodyPr wrap="square" rtlCol="0">
            <a:spAutoFit/>
          </a:bodyPr>
          <a:lstStyle/>
          <a:p>
            <a:pPr marL="457200" indent="-457200">
              <a:spcAft>
                <a:spcPts val="4200"/>
              </a:spcAft>
              <a:buFont typeface="+mj-lt"/>
              <a:buAutoNum type="arabicPeriod"/>
            </a:pPr>
            <a:r>
              <a:rPr lang="en-US" sz="2400" b="1" dirty="0">
                <a:latin typeface="+mj-lt"/>
              </a:rPr>
              <a:t>Brink’s industry has a </a:t>
            </a:r>
            <a:r>
              <a:rPr lang="en-US" sz="2400" b="1" dirty="0" smtClean="0">
                <a:latin typeface="+mj-lt"/>
              </a:rPr>
              <a:t>challenging outlook.</a:t>
            </a:r>
          </a:p>
          <a:p>
            <a:pPr marL="457200" indent="-457200">
              <a:spcAft>
                <a:spcPts val="4200"/>
              </a:spcAft>
              <a:buFont typeface="+mj-lt"/>
              <a:buAutoNum type="arabicPeriod"/>
            </a:pPr>
            <a:r>
              <a:rPr lang="en-US" sz="2400" b="1" dirty="0" smtClean="0">
                <a:latin typeface="+mj-lt"/>
              </a:rPr>
              <a:t>Brink’s underperforms relative to its competitors. </a:t>
            </a:r>
          </a:p>
          <a:p>
            <a:pPr marL="457200" indent="-457200">
              <a:spcAft>
                <a:spcPts val="4200"/>
              </a:spcAft>
              <a:buFont typeface="+mj-lt"/>
              <a:buAutoNum type="arabicPeriod"/>
            </a:pPr>
            <a:r>
              <a:rPr lang="en-US" sz="2400" b="1" dirty="0" smtClean="0">
                <a:latin typeface="+mj-lt"/>
              </a:rPr>
              <a:t>The company is exposed to substantial risks that management does not fully address.</a:t>
            </a:r>
          </a:p>
          <a:p>
            <a:pPr marL="457200" indent="-457200">
              <a:spcAft>
                <a:spcPts val="4200"/>
              </a:spcAft>
              <a:buFont typeface="+mj-lt"/>
              <a:buAutoNum type="arabicPeriod"/>
            </a:pPr>
            <a:r>
              <a:rPr lang="en-US" sz="2400" b="1" dirty="0" smtClean="0">
                <a:latin typeface="+mj-lt"/>
              </a:rPr>
              <a:t>Fundamental analysis has deemed Brink’s stock overvalued.</a:t>
            </a:r>
          </a:p>
        </p:txBody>
      </p:sp>
      <p:sp>
        <p:nvSpPr>
          <p:cNvPr id="44" name="Rectangle 43"/>
          <p:cNvSpPr/>
          <p:nvPr/>
        </p:nvSpPr>
        <p:spPr>
          <a:xfrm>
            <a:off x="457200" y="1409849"/>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57200" y="1333649"/>
            <a:ext cx="609601" cy="609600"/>
          </a:xfrm>
          <a:prstGeom prst="rect">
            <a:avLst/>
          </a:prstGeom>
          <a:ln>
            <a:noFill/>
          </a:ln>
          <a:effectLst>
            <a:outerShdw blurRad="292100" dist="139700" dir="2700000" algn="tl" rotWithShape="0">
              <a:srgbClr val="333333">
                <a:alpha val="65000"/>
              </a:srgbClr>
            </a:outerShdw>
          </a:effectLst>
        </p:spPr>
      </p:pic>
      <p:sp>
        <p:nvSpPr>
          <p:cNvPr id="46" name="Rectangle 45"/>
          <p:cNvSpPr/>
          <p:nvPr/>
        </p:nvSpPr>
        <p:spPr>
          <a:xfrm>
            <a:off x="457200" y="2248049"/>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57200" y="3162449"/>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457200" y="4381649"/>
            <a:ext cx="533400" cy="533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57200" y="2171849"/>
            <a:ext cx="609601" cy="609600"/>
          </a:xfrm>
          <a:prstGeom prst="rect">
            <a:avLst/>
          </a:prstGeom>
          <a:ln>
            <a:noFill/>
          </a:ln>
          <a:effectLst>
            <a:outerShdw blurRad="292100" dist="139700" dir="2700000" algn="tl" rotWithShape="0">
              <a:srgbClr val="333333">
                <a:alpha val="65000"/>
              </a:srgbClr>
            </a:outerShdw>
          </a:effectLst>
        </p:spPr>
      </p:pic>
      <p:pic>
        <p:nvPicPr>
          <p:cNvPr id="55"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85775" y="3086249"/>
            <a:ext cx="609601" cy="609600"/>
          </a:xfrm>
          <a:prstGeom prst="rect">
            <a:avLst/>
          </a:prstGeom>
          <a:ln>
            <a:noFill/>
          </a:ln>
          <a:effectLst>
            <a:outerShdw blurRad="292100" dist="139700" dir="2700000" algn="tl" rotWithShape="0">
              <a:srgbClr val="333333">
                <a:alpha val="65000"/>
              </a:srgbClr>
            </a:outerShdw>
          </a:effectLst>
        </p:spPr>
      </p:pic>
      <p:pic>
        <p:nvPicPr>
          <p:cNvPr id="56" name="Picture 2" descr="C:\Users\Honors\AppData\Local\Microsoft\Windows\Temporary Internet Files\Content.IE5\0WEWTWB9\MC900432530[1].png"/>
          <p:cNvPicPr>
            <a:picLocks noChangeAspect="1" noChangeArrowheads="1"/>
          </p:cNvPicPr>
          <p:nvPr/>
        </p:nvPicPr>
        <p:blipFill>
          <a:blip r:embed="rId7" cstate="print"/>
          <a:srcRect/>
          <a:stretch>
            <a:fillRect/>
          </a:stretch>
        </p:blipFill>
        <p:spPr bwMode="auto">
          <a:xfrm>
            <a:off x="478220" y="4288369"/>
            <a:ext cx="609601" cy="60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373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sp>
        <p:nvSpPr>
          <p:cNvPr id="27" name="Chevron 26"/>
          <p:cNvSpPr/>
          <p:nvPr/>
        </p:nvSpPr>
        <p:spPr>
          <a:xfrm>
            <a:off x="4654153" y="6189729"/>
            <a:ext cx="1221275" cy="359044"/>
          </a:xfrm>
          <a:prstGeom prst="chevron">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Conclusion</a:t>
            </a:r>
            <a:endParaRPr lang="en-US" sz="1100" b="1" dirty="0"/>
          </a:p>
        </p:txBody>
      </p:sp>
      <p:pic>
        <p:nvPicPr>
          <p:cNvPr id="2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95880" y="69018"/>
            <a:ext cx="6148120" cy="500571"/>
          </a:xfrm>
        </p:spPr>
        <p:txBody>
          <a:bodyPr>
            <a:normAutofit/>
          </a:bodyPr>
          <a:lstStyle/>
          <a:p>
            <a:pPr algn="r"/>
            <a:r>
              <a:rPr lang="en-US" sz="2400" b="1" dirty="0">
                <a:latin typeface="Cambria" pitchFamily="18" charset="0"/>
              </a:rPr>
              <a:t>Brink’s Share Price</a:t>
            </a:r>
          </a:p>
        </p:txBody>
      </p:sp>
      <p:sp>
        <p:nvSpPr>
          <p:cNvPr id="28" name="TextBox 27"/>
          <p:cNvSpPr txBox="1"/>
          <p:nvPr/>
        </p:nvSpPr>
        <p:spPr>
          <a:xfrm>
            <a:off x="0" y="5167938"/>
            <a:ext cx="12012125" cy="530352"/>
          </a:xfrm>
          <a:prstGeom prst="rect">
            <a:avLst/>
          </a:prstGeom>
          <a:solidFill>
            <a:schemeClr val="tx1"/>
          </a:solidFill>
        </p:spPr>
        <p:txBody>
          <a:bodyPr wrap="square" rtlCol="0">
            <a:spAutoFit/>
          </a:bodyPr>
          <a:lstStyle/>
          <a:p>
            <a:endParaRPr lang="en-US" sz="3200" b="1" dirty="0">
              <a:solidFill>
                <a:schemeClr val="bg1"/>
              </a:solidFill>
            </a:endParaRPr>
          </a:p>
        </p:txBody>
      </p:sp>
      <p:sp>
        <p:nvSpPr>
          <p:cNvPr id="4" name="TextBox 3"/>
          <p:cNvSpPr txBox="1"/>
          <p:nvPr/>
        </p:nvSpPr>
        <p:spPr>
          <a:xfrm>
            <a:off x="9182877" y="5178118"/>
            <a:ext cx="36423600" cy="523220"/>
          </a:xfrm>
          <a:prstGeom prst="rect">
            <a:avLst/>
          </a:prstGeom>
          <a:solidFill>
            <a:schemeClr val="tx1"/>
          </a:solidFill>
        </p:spPr>
        <p:txBody>
          <a:bodyPr wrap="square" rtlCol="0" anchor="t">
            <a:spAutoFit/>
          </a:bodyPr>
          <a:lstStyle/>
          <a:p>
            <a:r>
              <a:rPr lang="en-US" sz="2800" b="1" dirty="0" smtClean="0">
                <a:solidFill>
                  <a:schemeClr val="bg1"/>
                </a:solidFill>
                <a:latin typeface="Dotum" pitchFamily="34" charset="-127"/>
                <a:ea typeface="Dotum" pitchFamily="34" charset="-127"/>
                <a:cs typeface="Courier New" pitchFamily="49" charset="0"/>
              </a:rPr>
              <a:t>BCO </a:t>
            </a:r>
            <a:r>
              <a:rPr lang="en-US" sz="2800" b="1" dirty="0" smtClean="0">
                <a:solidFill>
                  <a:srgbClr val="FF0000"/>
                </a:solidFill>
                <a:latin typeface="Dotum" pitchFamily="34" charset="-127"/>
                <a:ea typeface="Dotum" pitchFamily="34" charset="-127"/>
                <a:cs typeface="Courier New" pitchFamily="49" charset="0"/>
              </a:rPr>
              <a:t>	</a:t>
            </a:r>
            <a:r>
              <a:rPr lang="en-US" sz="2400" b="1" dirty="0" smtClean="0">
                <a:solidFill>
                  <a:srgbClr val="FF0000"/>
                </a:solidFill>
                <a:latin typeface="Dotum" pitchFamily="34" charset="-127"/>
                <a:ea typeface="Dotum" pitchFamily="34" charset="-127"/>
                <a:cs typeface="Courier New" pitchFamily="49" charset="0"/>
              </a:rPr>
              <a:t>29.82 (0.27)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27.75 (2.07)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27.27 (0.48)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26.93 (0.34)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26.82 (0.11)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26.79 (0.03)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26.77 (0.02)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26.62 (0.15)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26.54 (0.08) 	</a:t>
            </a:r>
            <a:r>
              <a:rPr lang="en-US" sz="2400" b="1" dirty="0" smtClean="0">
                <a:solidFill>
                  <a:schemeClr val="bg1"/>
                </a:solidFill>
                <a:latin typeface="Dotum" pitchFamily="34" charset="-127"/>
                <a:ea typeface="Dotum" pitchFamily="34" charset="-127"/>
                <a:cs typeface="Courier New" pitchFamily="49" charset="0"/>
              </a:rPr>
              <a:t> 	BCO </a:t>
            </a:r>
            <a:r>
              <a:rPr lang="en-US" sz="2400" b="1" dirty="0" smtClean="0">
                <a:solidFill>
                  <a:srgbClr val="FF0000"/>
                </a:solidFill>
                <a:latin typeface="Dotum" pitchFamily="34" charset="-127"/>
                <a:ea typeface="Dotum" pitchFamily="34" charset="-127"/>
                <a:cs typeface="Courier New" pitchFamily="49" charset="0"/>
              </a:rPr>
              <a:t>26.35 (0.19) </a:t>
            </a:r>
            <a:endParaRPr lang="en-US" b="1" dirty="0">
              <a:solidFill>
                <a:srgbClr val="FF0000"/>
              </a:solidFill>
              <a:latin typeface="Dotum" pitchFamily="34" charset="-127"/>
              <a:ea typeface="Dotum" pitchFamily="34" charset="-127"/>
              <a:cs typeface="Courier New" pitchFamily="49" charset="0"/>
            </a:endParaRPr>
          </a:p>
        </p:txBody>
      </p:sp>
      <p:graphicFrame>
        <p:nvGraphicFramePr>
          <p:cNvPr id="29" name="Chart 28"/>
          <p:cNvGraphicFramePr>
            <a:graphicFrameLocks/>
          </p:cNvGraphicFramePr>
          <p:nvPr>
            <p:extLst>
              <p:ext uri="{D42A27DB-BD31-4B8C-83A1-F6EECF244321}">
                <p14:modId xmlns:p14="http://schemas.microsoft.com/office/powerpoint/2010/main" val="2753385989"/>
              </p:ext>
            </p:extLst>
          </p:nvPr>
        </p:nvGraphicFramePr>
        <p:xfrm>
          <a:off x="222912" y="914400"/>
          <a:ext cx="8540088" cy="4038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276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endCondLst>
                                    <p:cond evt="onNext" delay="0">
                                      <p:tgtEl>
                                        <p:sldTgt/>
                                      </p:tgtEl>
                                    </p:cond>
                                  </p:endCondLst>
                                  <p:childTnLst>
                                    <p:animMotion origin="layout" path="M 3.33333E-6 -3.7037E-7 L -5.35834 -0.00393 " pathEditMode="relative" rAng="0" ptsTypes="AA">
                                      <p:cBhvr>
                                        <p:cTn id="6" dur="20000" fill="hold"/>
                                        <p:tgtEl>
                                          <p:spTgt spid="4"/>
                                        </p:tgtEl>
                                        <p:attrNameLst>
                                          <p:attrName>ppt_x</p:attrName>
                                          <p:attrName>ppt_y</p:attrName>
                                        </p:attrNameLst>
                                      </p:cBhvr>
                                      <p:rCtr x="-267917"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905000"/>
            <a:ext cx="9148010" cy="1222247"/>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endParaRPr lang="en-US" sz="8000" cap="small" dirty="0">
              <a:solidFill>
                <a:schemeClr val="accent1"/>
              </a:solidFill>
            </a:endParaRPr>
          </a:p>
        </p:txBody>
      </p:sp>
      <p:sp>
        <p:nvSpPr>
          <p:cNvPr id="3" name="Title 2"/>
          <p:cNvSpPr>
            <a:spLocks noGrp="1"/>
          </p:cNvSpPr>
          <p:nvPr>
            <p:ph type="ctrTitle"/>
          </p:nvPr>
        </p:nvSpPr>
        <p:spPr>
          <a:xfrm>
            <a:off x="687805" y="1724025"/>
            <a:ext cx="7772400" cy="1470025"/>
          </a:xfrm>
        </p:spPr>
        <p:txBody>
          <a:bodyPr>
            <a:noAutofit/>
          </a:bodyPr>
          <a:lstStyle/>
          <a:p>
            <a:r>
              <a:rPr lang="en-US" sz="11500" b="1" cap="small" dirty="0" smtClean="0">
                <a:solidFill>
                  <a:schemeClr val="tx2">
                    <a:lumMod val="40000"/>
                    <a:lumOff val="60000"/>
                  </a:schemeClr>
                </a:solidFill>
              </a:rPr>
              <a:t>Questions</a:t>
            </a:r>
            <a:endParaRPr lang="en-US" sz="11500" b="1" dirty="0">
              <a:solidFill>
                <a:schemeClr val="tx2">
                  <a:lumMod val="40000"/>
                  <a:lumOff val="60000"/>
                </a:schemeClr>
              </a:solidFill>
            </a:endParaRPr>
          </a:p>
        </p:txBody>
      </p:sp>
      <p:sp>
        <p:nvSpPr>
          <p:cNvPr id="4" name="Subtitle 3"/>
          <p:cNvSpPr>
            <a:spLocks noGrp="1"/>
          </p:cNvSpPr>
          <p:nvPr>
            <p:ph type="subTitle" idx="1"/>
          </p:nvPr>
        </p:nvSpPr>
        <p:spPr>
          <a:xfrm>
            <a:off x="29900" y="5410200"/>
            <a:ext cx="9037899" cy="847130"/>
          </a:xfrm>
        </p:spPr>
        <p:txBody>
          <a:bodyPr>
            <a:normAutofit fontScale="55000" lnSpcReduction="20000"/>
          </a:bodyPr>
          <a:lstStyle/>
          <a:p>
            <a:r>
              <a:rPr lang="en-US" sz="6200" b="1" dirty="0">
                <a:solidFill>
                  <a:schemeClr val="tx1"/>
                </a:solidFill>
                <a:latin typeface="Cambria" pitchFamily="18" charset="0"/>
              </a:rPr>
              <a:t>Virginia Commonwealth </a:t>
            </a:r>
            <a:r>
              <a:rPr lang="en-US" sz="6200" b="1" dirty="0" smtClean="0">
                <a:solidFill>
                  <a:schemeClr val="tx1"/>
                </a:solidFill>
                <a:latin typeface="Cambria" pitchFamily="18" charset="0"/>
              </a:rPr>
              <a:t>University</a:t>
            </a:r>
          </a:p>
          <a:p>
            <a:r>
              <a:rPr lang="en-US" b="1" dirty="0">
                <a:solidFill>
                  <a:schemeClr val="tx1"/>
                </a:solidFill>
                <a:latin typeface="Cambria" pitchFamily="18" charset="0"/>
              </a:rPr>
              <a:t>Nick DeRobertis  |  Corbin Fox  |  Kellie Masters  |  Chris Prompovitch</a:t>
            </a:r>
          </a:p>
          <a:p>
            <a:endParaRPr lang="en-US" b="1" dirty="0">
              <a:solidFill>
                <a:schemeClr val="tx1"/>
              </a:solidFill>
              <a:latin typeface="Cambria" pitchFamily="18" charset="0"/>
            </a:endParaRPr>
          </a:p>
        </p:txBody>
      </p:sp>
      <p:pic>
        <p:nvPicPr>
          <p:cNvPr id="7" name="Picture 2" descr="G:\CFA Challenge\Presentation\Graphs for presentations\brinksLogo.jpg"/>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0" y="3629025"/>
            <a:ext cx="9148010" cy="1628775"/>
          </a:xfrm>
          <a:prstGeom prst="rect">
            <a:avLst/>
          </a:prstGeom>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691789" y="43497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u="sng" cap="small" dirty="0" smtClean="0">
                <a:solidFill>
                  <a:schemeClr val="tx2"/>
                </a:solidFill>
                <a:effectLst>
                  <a:outerShdw blurRad="50800" dist="38100" dir="16200000" rotWithShape="0">
                    <a:prstClr val="black">
                      <a:alpha val="40000"/>
                    </a:prstClr>
                  </a:outerShdw>
                </a:effectLst>
              </a:rPr>
              <a:t>Thank You!</a:t>
            </a:r>
            <a:endParaRPr lang="en-US" sz="9600" b="1" u="sng" dirty="0">
              <a:solidFill>
                <a:schemeClr val="tx2"/>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29250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7/The_Brink%E2%80%99s_Company_logo.svg/384px-The_Brink%E2%80%99s_Company_logo.svg.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6"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18" name="Title 1"/>
          <p:cNvSpPr>
            <a:spLocks noGrp="1"/>
          </p:cNvSpPr>
          <p:nvPr>
            <p:ph type="title"/>
          </p:nvPr>
        </p:nvSpPr>
        <p:spPr>
          <a:xfrm>
            <a:off x="2995880" y="69018"/>
            <a:ext cx="6148120" cy="500571"/>
          </a:xfrm>
        </p:spPr>
        <p:txBody>
          <a:bodyPr>
            <a:normAutofit/>
          </a:bodyPr>
          <a:lstStyle/>
          <a:p>
            <a:pPr algn="r"/>
            <a:r>
              <a:rPr lang="en-US" sz="2400" b="1" dirty="0">
                <a:latin typeface="Cambria" pitchFamily="18" charset="0"/>
                <a:cs typeface="Times New Roman" pitchFamily="18" charset="0"/>
              </a:rPr>
              <a:t>Slide Navigator - Presentation</a:t>
            </a:r>
          </a:p>
        </p:txBody>
      </p:sp>
      <p:grpSp>
        <p:nvGrpSpPr>
          <p:cNvPr id="21" name="Group 20"/>
          <p:cNvGrpSpPr/>
          <p:nvPr/>
        </p:nvGrpSpPr>
        <p:grpSpPr>
          <a:xfrm>
            <a:off x="533400" y="942975"/>
            <a:ext cx="7620000" cy="5170646"/>
            <a:chOff x="76200" y="838200"/>
            <a:chExt cx="7620000" cy="5170646"/>
          </a:xfrm>
        </p:grpSpPr>
        <p:grpSp>
          <p:nvGrpSpPr>
            <p:cNvPr id="19" name="Group 18"/>
            <p:cNvGrpSpPr/>
            <p:nvPr/>
          </p:nvGrpSpPr>
          <p:grpSpPr>
            <a:xfrm>
              <a:off x="76200" y="838200"/>
              <a:ext cx="7620000" cy="5170646"/>
              <a:chOff x="76200" y="413028"/>
              <a:chExt cx="7620000" cy="5170646"/>
            </a:xfrm>
          </p:grpSpPr>
          <p:sp>
            <p:nvSpPr>
              <p:cNvPr id="63" name="TextBox 62"/>
              <p:cNvSpPr txBox="1"/>
              <p:nvPr/>
            </p:nvSpPr>
            <p:spPr>
              <a:xfrm>
                <a:off x="76200" y="413028"/>
                <a:ext cx="3186196" cy="5170646"/>
              </a:xfrm>
              <a:prstGeom prst="rect">
                <a:avLst/>
              </a:prstGeom>
              <a:noFill/>
            </p:spPr>
            <p:txBody>
              <a:bodyPr wrap="square" rtlCol="0">
                <a:spAutoFit/>
              </a:bodyPr>
              <a:lstStyle/>
              <a:p>
                <a:pPr marL="0" lvl="1">
                  <a:tabLst>
                    <a:tab pos="234950" algn="l"/>
                    <a:tab pos="457200" algn="l"/>
                    <a:tab pos="692150" algn="l"/>
                    <a:tab pos="914400" algn="l"/>
                  </a:tabLst>
                </a:pPr>
                <a:r>
                  <a:rPr lang="en-US" b="1" dirty="0" smtClean="0"/>
                  <a:t>I.</a:t>
                </a:r>
                <a:r>
                  <a:rPr lang="en-US" dirty="0" smtClean="0"/>
                  <a:t>	</a:t>
                </a:r>
                <a:r>
                  <a:rPr lang="en-US" b="1" u="sng" dirty="0" smtClean="0"/>
                  <a:t>Investment Summary </a:t>
                </a:r>
                <a:r>
                  <a:rPr lang="en-US" sz="1600" b="1" dirty="0" smtClean="0"/>
                  <a:t/>
                </a:r>
                <a:br>
                  <a:rPr lang="en-US" sz="1600" b="1" dirty="0" smtClean="0"/>
                </a:br>
                <a:r>
                  <a:rPr lang="en-US" sz="1600" b="1" dirty="0" smtClean="0"/>
                  <a:t>     </a:t>
                </a:r>
                <a:r>
                  <a:rPr lang="en-US" sz="1600" dirty="0" smtClean="0">
                    <a:hlinkClick r:id="rId7" action="ppaction://hlinksldjump"/>
                  </a:rPr>
                  <a:t>[1]</a:t>
                </a:r>
                <a:r>
                  <a:rPr lang="en-US" sz="1600" dirty="0" smtClean="0"/>
                  <a:t> </a:t>
                </a:r>
                <a:br>
                  <a:rPr lang="en-US" sz="1600" dirty="0" smtClean="0"/>
                </a:br>
                <a:r>
                  <a:rPr lang="en-US" sz="1600" dirty="0" smtClean="0"/>
                  <a:t>     </a:t>
                </a:r>
                <a:r>
                  <a:rPr lang="en-US" sz="1600" dirty="0" smtClean="0">
                    <a:hlinkClick r:id="rId8" action="ppaction://hlinksldjump"/>
                  </a:rPr>
                  <a:t>[2]</a:t>
                </a:r>
                <a:r>
                  <a:rPr lang="en-US" sz="1600" dirty="0" smtClean="0"/>
                  <a:t> </a:t>
                </a:r>
                <a:br>
                  <a:rPr lang="en-US" sz="1600" dirty="0" smtClean="0"/>
                </a:br>
                <a:r>
                  <a:rPr lang="en-US" sz="1600" dirty="0" smtClean="0"/>
                  <a:t>     </a:t>
                </a:r>
                <a:r>
                  <a:rPr lang="en-US" sz="1600" dirty="0" smtClean="0">
                    <a:hlinkClick r:id="rId9" action="ppaction://hlinksldjump"/>
                  </a:rPr>
                  <a:t>[3]</a:t>
                </a:r>
                <a:endParaRPr lang="en-US" sz="1600" dirty="0" smtClean="0"/>
              </a:p>
              <a:p>
                <a:pPr marL="0" lvl="1">
                  <a:tabLst>
                    <a:tab pos="234950" algn="l"/>
                    <a:tab pos="457200" algn="l"/>
                    <a:tab pos="692150" algn="l"/>
                    <a:tab pos="914400" algn="l"/>
                  </a:tabLst>
                </a:pPr>
                <a:r>
                  <a:rPr lang="en-US" sz="800" dirty="0" smtClean="0"/>
                  <a:t/>
                </a:r>
                <a:br>
                  <a:rPr lang="en-US" sz="800" dirty="0" smtClean="0"/>
                </a:br>
                <a:endParaRPr lang="en-US" sz="800" dirty="0" smtClean="0"/>
              </a:p>
              <a:p>
                <a:pPr marL="0" lvl="1">
                  <a:tabLst>
                    <a:tab pos="234950" algn="l"/>
                    <a:tab pos="457200" algn="l"/>
                    <a:tab pos="692150" algn="l"/>
                    <a:tab pos="914400" algn="l"/>
                  </a:tabLst>
                </a:pPr>
                <a:r>
                  <a:rPr lang="en-US" b="1" dirty="0" smtClean="0"/>
                  <a:t>II.</a:t>
                </a:r>
                <a:r>
                  <a:rPr lang="en-US" dirty="0" smtClean="0"/>
                  <a:t>	</a:t>
                </a:r>
                <a:r>
                  <a:rPr lang="en-US" b="1" u="sng" dirty="0" smtClean="0"/>
                  <a:t>Business Overview</a:t>
                </a:r>
              </a:p>
              <a:p>
                <a:pPr marL="0" lvl="1">
                  <a:tabLst>
                    <a:tab pos="234950" algn="l"/>
                    <a:tab pos="457200" algn="l"/>
                    <a:tab pos="692150" algn="l"/>
                    <a:tab pos="914400" algn="l"/>
                  </a:tabLst>
                </a:pPr>
                <a:endParaRPr lang="en-US" sz="1600" u="sng" dirty="0" smtClean="0"/>
              </a:p>
              <a:p>
                <a:pPr marL="0" lvl="1">
                  <a:tabLst>
                    <a:tab pos="234950" algn="l"/>
                    <a:tab pos="457200" algn="l"/>
                    <a:tab pos="692150" algn="l"/>
                    <a:tab pos="914400" algn="l"/>
                  </a:tabLst>
                </a:pPr>
                <a:r>
                  <a:rPr lang="en-US" sz="1400" dirty="0"/>
                  <a:t>	</a:t>
                </a:r>
                <a:r>
                  <a:rPr lang="en-US" sz="1400" b="1" dirty="0" smtClean="0"/>
                  <a:t>A.	Business Description</a:t>
                </a:r>
              </a:p>
              <a:p>
                <a:pPr marL="0" lvl="1">
                  <a:tabLst>
                    <a:tab pos="234950" algn="l"/>
                    <a:tab pos="457200" algn="l"/>
                    <a:tab pos="692150" algn="l"/>
                    <a:tab pos="914400" algn="l"/>
                  </a:tabLst>
                </a:pPr>
                <a:r>
                  <a:rPr lang="en-US" sz="1400" dirty="0"/>
                  <a:t>		</a:t>
                </a:r>
                <a:r>
                  <a:rPr lang="en-US" sz="1400" dirty="0" smtClean="0"/>
                  <a:t>i.	</a:t>
                </a:r>
                <a:r>
                  <a:rPr lang="en-US" sz="1400" dirty="0" smtClean="0">
                    <a:hlinkClick r:id="rId10" action="ppaction://hlinksldjump"/>
                  </a:rPr>
                  <a:t>Company Background</a:t>
                </a:r>
                <a:endParaRPr lang="en-US" sz="1400" dirty="0" smtClean="0"/>
              </a:p>
              <a:p>
                <a:pPr marL="0" lvl="1">
                  <a:tabLst>
                    <a:tab pos="234950" algn="l"/>
                    <a:tab pos="457200" algn="l"/>
                    <a:tab pos="692150" algn="l"/>
                    <a:tab pos="914400" algn="l"/>
                  </a:tabLst>
                </a:pPr>
                <a:r>
                  <a:rPr lang="en-US" sz="1400" dirty="0" smtClean="0"/>
                  <a:t>		ii.  	</a:t>
                </a:r>
                <a:r>
                  <a:rPr lang="en-US" sz="1400" dirty="0" smtClean="0">
                    <a:hlinkClick r:id="rId11" action="ppaction://hlinksldjump"/>
                  </a:rPr>
                  <a:t>Business Segments</a:t>
                </a:r>
                <a:endParaRPr lang="en-US" sz="1400" dirty="0" smtClean="0"/>
              </a:p>
              <a:p>
                <a:pPr marL="0" lvl="1">
                  <a:tabLst>
                    <a:tab pos="234950" algn="l"/>
                    <a:tab pos="457200" algn="l"/>
                    <a:tab pos="692150" algn="l"/>
                    <a:tab pos="914400" algn="l"/>
                  </a:tabLst>
                </a:pPr>
                <a:r>
                  <a:rPr lang="en-US" sz="1400" dirty="0"/>
                  <a:t>	</a:t>
                </a:r>
                <a:r>
                  <a:rPr lang="en-US" sz="1400" dirty="0" smtClean="0"/>
                  <a:t>	iii.	</a:t>
                </a:r>
                <a:r>
                  <a:rPr lang="en-US" sz="1400" dirty="0" smtClean="0">
                    <a:hlinkClick r:id="rId12" action="ppaction://hlinksldjump"/>
                  </a:rPr>
                  <a:t>Geographic Segments</a:t>
                </a:r>
                <a:endParaRPr lang="en-US" sz="1400" dirty="0" smtClean="0"/>
              </a:p>
              <a:p>
                <a:pPr marL="0" lvl="1">
                  <a:tabLst>
                    <a:tab pos="234950" algn="l"/>
                    <a:tab pos="457200" algn="l"/>
                    <a:tab pos="692150" algn="l"/>
                    <a:tab pos="914400" algn="l"/>
                  </a:tabLst>
                </a:pPr>
                <a:r>
                  <a:rPr lang="en-US" sz="1400" dirty="0"/>
                  <a:t>	</a:t>
                </a:r>
                <a:r>
                  <a:rPr lang="en-US" sz="1400" dirty="0" smtClean="0"/>
                  <a:t>	iv.	</a:t>
                </a:r>
                <a:r>
                  <a:rPr lang="en-US" sz="1400" dirty="0" smtClean="0">
                    <a:hlinkClick r:id="rId13" action="ppaction://hlinksldjump"/>
                  </a:rPr>
                  <a:t>Home Security Spinoff</a:t>
                </a:r>
                <a:endParaRPr lang="en-US" sz="1400" dirty="0" smtClean="0"/>
              </a:p>
              <a:p>
                <a:pPr marL="0" lvl="1">
                  <a:tabLst>
                    <a:tab pos="234950" algn="l"/>
                    <a:tab pos="457200" algn="l"/>
                    <a:tab pos="692150" algn="l"/>
                    <a:tab pos="914400" algn="l"/>
                  </a:tabLst>
                </a:pPr>
                <a:endParaRPr lang="en-US" sz="1400" dirty="0" smtClean="0"/>
              </a:p>
              <a:p>
                <a:pPr marL="0" lvl="1">
                  <a:tabLst>
                    <a:tab pos="234950" algn="l"/>
                    <a:tab pos="457200" algn="l"/>
                    <a:tab pos="692150" algn="l"/>
                    <a:tab pos="914400" algn="l"/>
                  </a:tabLst>
                </a:pPr>
                <a:r>
                  <a:rPr lang="en-US" sz="1400" dirty="0"/>
                  <a:t>	</a:t>
                </a:r>
                <a:r>
                  <a:rPr lang="en-US" sz="1400" b="1" dirty="0" smtClean="0"/>
                  <a:t>B.	Industry Overview</a:t>
                </a:r>
              </a:p>
              <a:p>
                <a:pPr marL="0" lvl="1">
                  <a:tabLst>
                    <a:tab pos="234950" algn="l"/>
                    <a:tab pos="457200" algn="l"/>
                    <a:tab pos="692150" algn="l"/>
                    <a:tab pos="914400" algn="l"/>
                  </a:tabLst>
                </a:pPr>
                <a:r>
                  <a:rPr lang="en-US" sz="1400" dirty="0"/>
                  <a:t>	</a:t>
                </a:r>
                <a:r>
                  <a:rPr lang="en-US" sz="1400" dirty="0" smtClean="0"/>
                  <a:t>	i.	</a:t>
                </a:r>
                <a:r>
                  <a:rPr lang="en-US" sz="1400" dirty="0" smtClean="0">
                    <a:hlinkClick r:id="rId14" action="ppaction://hlinksldjump"/>
                  </a:rPr>
                  <a:t>Industry Dynamics</a:t>
                </a:r>
                <a:endParaRPr lang="en-US" sz="1400" dirty="0" smtClean="0"/>
              </a:p>
              <a:p>
                <a:pPr marL="0" lvl="1">
                  <a:tabLst>
                    <a:tab pos="234950" algn="l"/>
                    <a:tab pos="457200" algn="l"/>
                    <a:tab pos="692150" algn="l"/>
                    <a:tab pos="914400" algn="l"/>
                  </a:tabLst>
                </a:pPr>
                <a:r>
                  <a:rPr lang="en-US" sz="1400" dirty="0"/>
                  <a:t>	</a:t>
                </a:r>
                <a:r>
                  <a:rPr lang="en-US" sz="1400" dirty="0" smtClean="0"/>
                  <a:t>	ii.	</a:t>
                </a:r>
                <a:r>
                  <a:rPr lang="en-US" sz="1400" dirty="0" smtClean="0">
                    <a:hlinkClick r:id="rId15" action="ppaction://hlinksldjump"/>
                  </a:rPr>
                  <a:t>Key External Drivers</a:t>
                </a:r>
                <a:endParaRPr lang="en-US" sz="1400" dirty="0" smtClean="0"/>
              </a:p>
              <a:p>
                <a:pPr marL="0" lvl="1">
                  <a:tabLst>
                    <a:tab pos="234950" algn="l"/>
                    <a:tab pos="457200" algn="l"/>
                    <a:tab pos="692150" algn="l"/>
                    <a:tab pos="914400" algn="l"/>
                  </a:tabLst>
                </a:pPr>
                <a:endParaRPr lang="en-US" sz="1400" dirty="0" smtClean="0"/>
              </a:p>
              <a:p>
                <a:pPr marL="0" lvl="1">
                  <a:tabLst>
                    <a:tab pos="234950" algn="l"/>
                    <a:tab pos="457200" algn="l"/>
                    <a:tab pos="692150" algn="l"/>
                    <a:tab pos="914400" algn="l"/>
                  </a:tabLst>
                </a:pPr>
                <a:r>
                  <a:rPr lang="en-US" sz="1400" dirty="0"/>
                  <a:t>	</a:t>
                </a:r>
                <a:r>
                  <a:rPr lang="en-US" sz="1400" b="1" dirty="0" smtClean="0"/>
                  <a:t>C.	Competitor Analysis</a:t>
                </a:r>
              </a:p>
              <a:p>
                <a:pPr marL="0" lvl="1">
                  <a:tabLst>
                    <a:tab pos="234950" algn="l"/>
                    <a:tab pos="457200" algn="l"/>
                    <a:tab pos="692150" algn="l"/>
                    <a:tab pos="914400" algn="l"/>
                  </a:tabLst>
                </a:pPr>
                <a:r>
                  <a:rPr lang="en-US" sz="1400" dirty="0"/>
                  <a:t>	</a:t>
                </a:r>
                <a:r>
                  <a:rPr lang="en-US" sz="1400" dirty="0" smtClean="0"/>
                  <a:t>	i.	</a:t>
                </a:r>
                <a:r>
                  <a:rPr lang="en-US" sz="1400" dirty="0" smtClean="0">
                    <a:hlinkClick r:id="rId16" action="ppaction://hlinksldjump"/>
                  </a:rPr>
                  <a:t>Competitive Landscape</a:t>
                </a:r>
                <a:endParaRPr lang="en-US" sz="1400" dirty="0" smtClean="0"/>
              </a:p>
              <a:p>
                <a:pPr marL="0" lvl="1">
                  <a:tabLst>
                    <a:tab pos="234950" algn="l"/>
                    <a:tab pos="457200" algn="l"/>
                    <a:tab pos="692150" algn="l"/>
                    <a:tab pos="914400" algn="l"/>
                  </a:tabLst>
                </a:pPr>
                <a:endParaRPr lang="en-US" sz="1400" dirty="0" smtClean="0"/>
              </a:p>
              <a:p>
                <a:pPr marL="400050" lvl="1" indent="-400050">
                  <a:buAutoNum type="romanUcPeriod" startAt="3"/>
                  <a:tabLst>
                    <a:tab pos="234950" algn="l"/>
                    <a:tab pos="457200" algn="l"/>
                    <a:tab pos="692150" algn="l"/>
                    <a:tab pos="914400" algn="l"/>
                  </a:tabLst>
                </a:pPr>
                <a:endParaRPr lang="en-US" sz="1600" u="sng" dirty="0"/>
              </a:p>
              <a:p>
                <a:pPr marL="400050" lvl="1" indent="-400050">
                  <a:buAutoNum type="romanUcPeriod" startAt="3"/>
                  <a:tabLst>
                    <a:tab pos="234950" algn="l"/>
                    <a:tab pos="457200" algn="l"/>
                    <a:tab pos="692150" algn="l"/>
                    <a:tab pos="914400" algn="l"/>
                  </a:tabLst>
                </a:pPr>
                <a:endParaRPr lang="en-US" sz="1600" u="sng" dirty="0" smtClean="0"/>
              </a:p>
            </p:txBody>
          </p:sp>
          <p:sp>
            <p:nvSpPr>
              <p:cNvPr id="2" name="Rectangle 1"/>
              <p:cNvSpPr/>
              <p:nvPr/>
            </p:nvSpPr>
            <p:spPr>
              <a:xfrm>
                <a:off x="3200400" y="413028"/>
                <a:ext cx="4495800" cy="3570208"/>
              </a:xfrm>
              <a:prstGeom prst="rect">
                <a:avLst/>
              </a:prstGeom>
            </p:spPr>
            <p:txBody>
              <a:bodyPr wrap="square">
                <a:spAutoFit/>
              </a:bodyPr>
              <a:lstStyle/>
              <a:p>
                <a:pPr marL="400050" lvl="1" indent="-400050">
                  <a:buAutoNum type="romanUcPeriod" startAt="4"/>
                  <a:tabLst>
                    <a:tab pos="234950" algn="l"/>
                    <a:tab pos="457200" algn="l"/>
                    <a:tab pos="692150" algn="l"/>
                    <a:tab pos="914400" algn="l"/>
                  </a:tabLst>
                </a:pPr>
                <a:r>
                  <a:rPr lang="en-US" b="1" u="sng" dirty="0" smtClean="0"/>
                  <a:t>Financial Analysis</a:t>
                </a:r>
              </a:p>
              <a:p>
                <a:pPr marL="285750" lvl="1" indent="-285750">
                  <a:buAutoNum type="romanUcPeriod" startAt="4"/>
                  <a:tabLst>
                    <a:tab pos="234950" algn="l"/>
                    <a:tab pos="457200" algn="l"/>
                    <a:tab pos="692150" algn="l"/>
                    <a:tab pos="914400" algn="l"/>
                  </a:tabLst>
                </a:pPr>
                <a:endParaRPr lang="en-US" sz="1400" dirty="0" smtClean="0"/>
              </a:p>
              <a:p>
                <a:pPr marL="0" lvl="1">
                  <a:tabLst>
                    <a:tab pos="234950" algn="l"/>
                    <a:tab pos="457200" algn="l"/>
                    <a:tab pos="692150" algn="l"/>
                    <a:tab pos="914400" algn="l"/>
                  </a:tabLst>
                </a:pPr>
                <a:r>
                  <a:rPr lang="en-US" sz="1400" dirty="0" smtClean="0"/>
                  <a:t>	</a:t>
                </a:r>
                <a:r>
                  <a:rPr lang="en-US" sz="1400" b="1" dirty="0" smtClean="0"/>
                  <a:t>     A.	Financial Statements</a:t>
                </a:r>
              </a:p>
              <a:p>
                <a:pPr marL="0" lvl="1">
                  <a:tabLst>
                    <a:tab pos="234950" algn="l"/>
                    <a:tab pos="457200" algn="l"/>
                    <a:tab pos="692150" algn="l"/>
                    <a:tab pos="914400" algn="l"/>
                  </a:tabLst>
                </a:pPr>
                <a:r>
                  <a:rPr lang="en-US" sz="1400" dirty="0" smtClean="0"/>
                  <a:t>		      i.	</a:t>
                </a:r>
                <a:r>
                  <a:rPr lang="en-US" sz="1400" dirty="0" smtClean="0">
                    <a:hlinkClick r:id="rId17" action="ppaction://hlinksldjump"/>
                  </a:rPr>
                  <a:t>Revenue Growth</a:t>
                </a:r>
                <a:endParaRPr lang="en-US" sz="1400" dirty="0" smtClean="0"/>
              </a:p>
              <a:p>
                <a:pPr marL="0" lvl="1">
                  <a:tabLst>
                    <a:tab pos="234950" algn="l"/>
                    <a:tab pos="457200" algn="l"/>
                    <a:tab pos="692150" algn="l"/>
                    <a:tab pos="914400" algn="l"/>
                  </a:tabLst>
                </a:pPr>
                <a:r>
                  <a:rPr lang="en-US" sz="1400" dirty="0" smtClean="0"/>
                  <a:t>		      ii.	</a:t>
                </a:r>
                <a:r>
                  <a:rPr lang="en-US" sz="1400" dirty="0" smtClean="0">
                    <a:hlinkClick r:id="rId18" action="ppaction://hlinksldjump"/>
                  </a:rPr>
                  <a:t>Cost of Goods Sold  &amp; Operating Margins</a:t>
                </a:r>
                <a:endParaRPr lang="en-US" sz="1400" dirty="0" smtClean="0"/>
              </a:p>
              <a:p>
                <a:pPr marL="0" lvl="1">
                  <a:tabLst>
                    <a:tab pos="234950" algn="l"/>
                    <a:tab pos="457200" algn="l"/>
                    <a:tab pos="692150" algn="l"/>
                    <a:tab pos="914400" algn="l"/>
                  </a:tabLst>
                </a:pPr>
                <a:r>
                  <a:rPr lang="en-US" sz="1400" dirty="0" smtClean="0"/>
                  <a:t>		      iii.	</a:t>
                </a:r>
                <a:r>
                  <a:rPr lang="en-US" sz="1400" dirty="0" smtClean="0">
                    <a:hlinkClick r:id="rId19" action="ppaction://hlinksldjump"/>
                  </a:rPr>
                  <a:t>Net Income</a:t>
                </a:r>
                <a:r>
                  <a:rPr lang="en-US" sz="1400" dirty="0" smtClean="0"/>
                  <a:t/>
                </a:r>
                <a:br>
                  <a:rPr lang="en-US" sz="1400" dirty="0" smtClean="0"/>
                </a:br>
                <a:r>
                  <a:rPr lang="en-US" sz="1400" dirty="0" smtClean="0"/>
                  <a:t>		      iv.	</a:t>
                </a:r>
                <a:r>
                  <a:rPr lang="en-US" sz="1400" dirty="0" smtClean="0">
                    <a:hlinkClick r:id="rId20" action="ppaction://hlinksldjump"/>
                  </a:rPr>
                  <a:t>Pension Liabilities</a:t>
                </a:r>
                <a:endParaRPr lang="en-US" sz="1400" dirty="0" smtClean="0"/>
              </a:p>
              <a:p>
                <a:pPr marL="0" lvl="1">
                  <a:tabLst>
                    <a:tab pos="234950" algn="l"/>
                    <a:tab pos="457200" algn="l"/>
                    <a:tab pos="692150" algn="l"/>
                    <a:tab pos="914400" algn="l"/>
                  </a:tabLst>
                </a:pPr>
                <a:r>
                  <a:rPr lang="en-US" sz="1400" dirty="0" smtClean="0"/>
                  <a:t>		      v.	</a:t>
                </a:r>
                <a:r>
                  <a:rPr lang="en-US" sz="1400" dirty="0" smtClean="0">
                    <a:hlinkClick r:id="rId21" action="ppaction://hlinksldjump"/>
                  </a:rPr>
                  <a:t>Cash Flows</a:t>
                </a:r>
                <a:endParaRPr lang="en-US" sz="1400" dirty="0" smtClean="0"/>
              </a:p>
              <a:p>
                <a:pPr marL="0" lvl="1">
                  <a:tabLst>
                    <a:tab pos="234950" algn="l"/>
                    <a:tab pos="457200" algn="l"/>
                    <a:tab pos="692150" algn="l"/>
                    <a:tab pos="914400" algn="l"/>
                  </a:tabLst>
                </a:pPr>
                <a:endParaRPr lang="en-US" sz="1400" dirty="0" smtClean="0"/>
              </a:p>
              <a:p>
                <a:pPr marL="0" lvl="1">
                  <a:tabLst>
                    <a:tab pos="234950" algn="l"/>
                    <a:tab pos="457200" algn="l"/>
                    <a:tab pos="692150" algn="l"/>
                    <a:tab pos="914400" algn="l"/>
                  </a:tabLst>
                </a:pPr>
                <a:r>
                  <a:rPr lang="en-US" sz="1400" dirty="0"/>
                  <a:t>	</a:t>
                </a:r>
                <a:r>
                  <a:rPr lang="en-US" sz="1400" dirty="0" smtClean="0"/>
                  <a:t>     </a:t>
                </a:r>
                <a:r>
                  <a:rPr lang="en-US" sz="1400" b="1" dirty="0" smtClean="0"/>
                  <a:t>B.	Valuation</a:t>
                </a:r>
              </a:p>
              <a:p>
                <a:pPr marL="0" lvl="1">
                  <a:tabLst>
                    <a:tab pos="234950" algn="l"/>
                    <a:tab pos="457200" algn="l"/>
                    <a:tab pos="692150" algn="l"/>
                    <a:tab pos="914400" algn="l"/>
                  </a:tabLst>
                </a:pPr>
                <a:r>
                  <a:rPr lang="en-US" sz="1400" dirty="0"/>
                  <a:t>	</a:t>
                </a:r>
                <a:r>
                  <a:rPr lang="en-US" sz="1400" dirty="0" smtClean="0"/>
                  <a:t>	      i.	</a:t>
                </a:r>
                <a:r>
                  <a:rPr lang="en-US" sz="1400" dirty="0" smtClean="0">
                    <a:hlinkClick r:id="rId22" action="ppaction://hlinksldjump"/>
                  </a:rPr>
                  <a:t>Price Target &amp; Weighting</a:t>
                </a:r>
                <a:endParaRPr lang="en-US" sz="1400" dirty="0" smtClean="0"/>
              </a:p>
              <a:p>
                <a:pPr marL="0" lvl="1">
                  <a:tabLst>
                    <a:tab pos="234950" algn="l"/>
                    <a:tab pos="457200" algn="l"/>
                    <a:tab pos="692150" algn="l"/>
                    <a:tab pos="914400" algn="l"/>
                  </a:tabLst>
                </a:pPr>
                <a:r>
                  <a:rPr lang="en-US" sz="1400" dirty="0"/>
                  <a:t>	</a:t>
                </a:r>
                <a:r>
                  <a:rPr lang="en-US" sz="1400" dirty="0" smtClean="0"/>
                  <a:t>	      ii.	</a:t>
                </a:r>
                <a:r>
                  <a:rPr lang="en-US" sz="1400" dirty="0" smtClean="0">
                    <a:hlinkClick r:id="rId23" action="ppaction://hlinksldjump"/>
                  </a:rPr>
                  <a:t>P/E Analysis</a:t>
                </a:r>
                <a:endParaRPr lang="en-US" sz="1400" dirty="0" smtClean="0"/>
              </a:p>
              <a:p>
                <a:pPr marL="0" lvl="1">
                  <a:tabLst>
                    <a:tab pos="234950" algn="l"/>
                    <a:tab pos="457200" algn="l"/>
                    <a:tab pos="692150" algn="l"/>
                    <a:tab pos="914400" algn="l"/>
                  </a:tabLst>
                </a:pPr>
                <a:r>
                  <a:rPr lang="en-US" sz="1400" dirty="0"/>
                  <a:t>	</a:t>
                </a:r>
                <a:r>
                  <a:rPr lang="en-US" sz="1400" dirty="0" smtClean="0"/>
                  <a:t>	      iii.	</a:t>
                </a:r>
                <a:r>
                  <a:rPr lang="en-US" sz="1400" dirty="0" smtClean="0">
                    <a:hlinkClick r:id="rId24" action="ppaction://hlinksldjump"/>
                  </a:rPr>
                  <a:t>Other Valuation Methods</a:t>
                </a:r>
                <a:endParaRPr lang="en-US" sz="1400" dirty="0" smtClean="0"/>
              </a:p>
              <a:p>
                <a:pPr marL="0" lvl="1">
                  <a:tabLst>
                    <a:tab pos="234950" algn="l"/>
                    <a:tab pos="457200" algn="l"/>
                    <a:tab pos="692150" algn="l"/>
                    <a:tab pos="914400" algn="l"/>
                  </a:tabLst>
                </a:pPr>
                <a:r>
                  <a:rPr lang="en-US" sz="1400" dirty="0"/>
                  <a:t>	</a:t>
                </a:r>
                <a:r>
                  <a:rPr lang="en-US" sz="1400" dirty="0" smtClean="0"/>
                  <a:t>	      iv.	</a:t>
                </a:r>
                <a:r>
                  <a:rPr lang="en-US" sz="1400" dirty="0" smtClean="0">
                    <a:hlinkClick r:id="rId25" action="ppaction://hlinksldjump"/>
                  </a:rPr>
                  <a:t>Economic Value Added</a:t>
                </a:r>
                <a:endParaRPr lang="en-US" sz="1400" dirty="0" smtClean="0"/>
              </a:p>
              <a:p>
                <a:pPr marL="0" lvl="1">
                  <a:tabLst>
                    <a:tab pos="234950" algn="l"/>
                    <a:tab pos="457200" algn="l"/>
                    <a:tab pos="692150" algn="l"/>
                    <a:tab pos="914400" algn="l"/>
                  </a:tabLst>
                </a:pPr>
                <a:r>
                  <a:rPr lang="en-US" sz="1400" dirty="0"/>
                  <a:t>	</a:t>
                </a:r>
                <a:r>
                  <a:rPr lang="en-US" sz="1400" dirty="0" smtClean="0"/>
                  <a:t>	      v.	</a:t>
                </a:r>
                <a:r>
                  <a:rPr lang="en-US" sz="1400" dirty="0" smtClean="0">
                    <a:hlinkClick r:id="rId26" action="ppaction://hlinksldjump"/>
                  </a:rPr>
                  <a:t>Monte Carlo Simulation – Valuation Risk</a:t>
                </a:r>
                <a:endParaRPr lang="en-US" sz="1400" dirty="0" smtClean="0"/>
              </a:p>
              <a:p>
                <a:pPr marL="0" lvl="1">
                  <a:tabLst>
                    <a:tab pos="234950" algn="l"/>
                    <a:tab pos="457200" algn="l"/>
                    <a:tab pos="692150" algn="l"/>
                    <a:tab pos="914400" algn="l"/>
                  </a:tabLst>
                </a:pPr>
                <a:endParaRPr lang="en-US" sz="1400" dirty="0"/>
              </a:p>
            </p:txBody>
          </p:sp>
          <p:sp>
            <p:nvSpPr>
              <p:cNvPr id="3" name="Rectangle 2"/>
              <p:cNvSpPr/>
              <p:nvPr/>
            </p:nvSpPr>
            <p:spPr>
              <a:xfrm>
                <a:off x="3217026" y="3961052"/>
                <a:ext cx="2605965" cy="1261884"/>
              </a:xfrm>
              <a:prstGeom prst="rect">
                <a:avLst/>
              </a:prstGeom>
            </p:spPr>
            <p:txBody>
              <a:bodyPr wrap="square">
                <a:spAutoFit/>
              </a:bodyPr>
              <a:lstStyle/>
              <a:p>
                <a:pPr marL="0" lvl="1">
                  <a:tabLst>
                    <a:tab pos="234950" algn="l"/>
                    <a:tab pos="457200" algn="l"/>
                    <a:tab pos="692150" algn="l"/>
                    <a:tab pos="914400" algn="l"/>
                  </a:tabLst>
                </a:pPr>
                <a:r>
                  <a:rPr lang="en-US" b="1" dirty="0"/>
                  <a:t>V.	</a:t>
                </a:r>
                <a:r>
                  <a:rPr lang="en-US" b="1" u="sng" dirty="0" smtClean="0"/>
                  <a:t>Conclusion</a:t>
                </a:r>
                <a:r>
                  <a:rPr lang="en-US" sz="1600" b="1" u="sng" dirty="0" smtClean="0"/>
                  <a:t/>
                </a:r>
                <a:br>
                  <a:rPr lang="en-US" sz="1600" b="1" u="sng" dirty="0" smtClean="0"/>
                </a:br>
                <a:endParaRPr lang="en-US" sz="1600" u="sng" dirty="0"/>
              </a:p>
              <a:p>
                <a:pPr marL="0" lvl="1">
                  <a:tabLst>
                    <a:tab pos="234950" algn="l"/>
                    <a:tab pos="457200" algn="l"/>
                    <a:tab pos="692150" algn="l"/>
                    <a:tab pos="914400" algn="l"/>
                  </a:tabLst>
                </a:pPr>
                <a:r>
                  <a:rPr lang="en-US" sz="1400" dirty="0"/>
                  <a:t>	</a:t>
                </a:r>
                <a:r>
                  <a:rPr lang="en-US" sz="1400" dirty="0" smtClean="0"/>
                  <a:t>      </a:t>
                </a:r>
                <a:r>
                  <a:rPr lang="en-US" sz="1400" b="1" dirty="0" smtClean="0"/>
                  <a:t>A</a:t>
                </a:r>
                <a:r>
                  <a:rPr lang="en-US" sz="1400" dirty="0" smtClean="0"/>
                  <a:t>.  </a:t>
                </a:r>
                <a:r>
                  <a:rPr lang="en-US" sz="1400" dirty="0" smtClean="0">
                    <a:hlinkClick r:id="rId27" action="ppaction://hlinksldjump"/>
                  </a:rPr>
                  <a:t>Why </a:t>
                </a:r>
                <a:r>
                  <a:rPr lang="en-US" sz="1400" dirty="0">
                    <a:hlinkClick r:id="rId27" action="ppaction://hlinksldjump"/>
                  </a:rPr>
                  <a:t>Sell</a:t>
                </a:r>
                <a:r>
                  <a:rPr lang="en-US" sz="1400" dirty="0" smtClean="0">
                    <a:hlinkClick r:id="rId27" action="ppaction://hlinksldjump"/>
                  </a:rPr>
                  <a:t>?</a:t>
                </a:r>
                <a:r>
                  <a:rPr lang="en-US" sz="1400" dirty="0" smtClean="0"/>
                  <a:t/>
                </a:r>
                <a:br>
                  <a:rPr lang="en-US" sz="1400" dirty="0" smtClean="0"/>
                </a:br>
                <a:endParaRPr lang="en-US" sz="1400" dirty="0"/>
              </a:p>
              <a:p>
                <a:pPr marL="0" lvl="1">
                  <a:tabLst>
                    <a:tab pos="234950" algn="l"/>
                    <a:tab pos="457200" algn="l"/>
                    <a:tab pos="692150" algn="l"/>
                    <a:tab pos="914400" algn="l"/>
                  </a:tabLst>
                </a:pPr>
                <a:r>
                  <a:rPr lang="en-US" sz="1400" dirty="0"/>
                  <a:t>	</a:t>
                </a:r>
                <a:r>
                  <a:rPr lang="en-US" sz="1400" dirty="0" smtClean="0"/>
                  <a:t>      </a:t>
                </a:r>
                <a:r>
                  <a:rPr lang="en-US" sz="1400" b="1" dirty="0" smtClean="0"/>
                  <a:t>B</a:t>
                </a:r>
                <a:r>
                  <a:rPr lang="en-US" sz="1400" dirty="0" smtClean="0"/>
                  <a:t>.</a:t>
                </a:r>
                <a:r>
                  <a:rPr lang="en-US" sz="1400" dirty="0"/>
                  <a:t>	</a:t>
                </a:r>
                <a:r>
                  <a:rPr lang="en-US" sz="1400" dirty="0">
                    <a:hlinkClick r:id="rId28" action="ppaction://hlinksldjump"/>
                  </a:rPr>
                  <a:t>Brink’s Share Price</a:t>
                </a:r>
                <a:endParaRPr lang="en-US" sz="1400" dirty="0"/>
              </a:p>
            </p:txBody>
          </p:sp>
        </p:grpSp>
        <p:sp>
          <p:nvSpPr>
            <p:cNvPr id="20" name="Rectangle 19"/>
            <p:cNvSpPr/>
            <p:nvPr/>
          </p:nvSpPr>
          <p:spPr>
            <a:xfrm>
              <a:off x="76200" y="5345668"/>
              <a:ext cx="1808637" cy="369332"/>
            </a:xfrm>
            <a:prstGeom prst="rect">
              <a:avLst/>
            </a:prstGeom>
          </p:spPr>
          <p:txBody>
            <a:bodyPr wrap="none">
              <a:spAutoFit/>
            </a:bodyPr>
            <a:lstStyle/>
            <a:p>
              <a:pPr marL="400050" lvl="1" indent="-400050">
                <a:buAutoNum type="romanUcPeriod" startAt="3"/>
                <a:tabLst>
                  <a:tab pos="234950" algn="l"/>
                  <a:tab pos="457200" algn="l"/>
                  <a:tab pos="692150" algn="l"/>
                  <a:tab pos="914400" algn="l"/>
                </a:tabLst>
              </a:pPr>
              <a:r>
                <a:rPr lang="en-US" b="1" u="sng" dirty="0" smtClean="0">
                  <a:hlinkClick r:id="rId29" action="ppaction://hlinksldjump"/>
                </a:rPr>
                <a:t>Risk Analysis</a:t>
              </a:r>
              <a:endParaRPr lang="en-US" b="1" u="sng" dirty="0" smtClean="0"/>
            </a:p>
          </p:txBody>
        </p:sp>
      </p:grpSp>
    </p:spTree>
    <p:extLst>
      <p:ext uri="{BB962C8B-B14F-4D97-AF65-F5344CB8AC3E}">
        <p14:creationId xmlns:p14="http://schemas.microsoft.com/office/powerpoint/2010/main" val="23762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7/The_Brink%E2%80%99s_Company_logo.svg/384px-The_Brink%E2%80%99s_Company_logo.svg.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9019"/>
            <a:ext cx="2663323" cy="43758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61145" y="2133600"/>
            <a:ext cx="3968088" cy="2590800"/>
          </a:xfrm>
          <a:prstGeom prst="rect">
            <a:avLst/>
          </a:prstGeom>
          <a:blipFill dpi="0" rotWithShape="1">
            <a:blip r:embed="rId7"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3" name="Rectangle 2"/>
          <p:cNvSpPr/>
          <p:nvPr/>
        </p:nvSpPr>
        <p:spPr>
          <a:xfrm>
            <a:off x="304800" y="914400"/>
            <a:ext cx="3209086" cy="5047536"/>
          </a:xfrm>
          <a:prstGeom prst="rect">
            <a:avLst/>
          </a:prstGeom>
        </p:spPr>
        <p:txBody>
          <a:bodyPr wrap="square">
            <a:spAutoFit/>
          </a:bodyPr>
          <a:lstStyle/>
          <a:p>
            <a:r>
              <a:rPr lang="en-US" b="1" u="sng" dirty="0" smtClean="0"/>
              <a:t>Company Overview</a:t>
            </a:r>
          </a:p>
          <a:p>
            <a:endParaRPr lang="en-US" sz="1400" dirty="0" smtClean="0"/>
          </a:p>
          <a:p>
            <a:r>
              <a:rPr lang="en-US" sz="1200" dirty="0">
                <a:hlinkClick r:id="rId8" action="ppaction://hlinksldjump"/>
              </a:rPr>
              <a:t>Global Beta </a:t>
            </a:r>
            <a:r>
              <a:rPr lang="en-US" sz="1200" dirty="0" smtClean="0">
                <a:hlinkClick r:id="rId8" action="ppaction://hlinksldjump"/>
              </a:rPr>
              <a:t>Calculation</a:t>
            </a:r>
            <a:endParaRPr lang="en-US" sz="1200" dirty="0" smtClean="0">
              <a:hlinkClick r:id="rId9" action="ppaction://hlinksldjump"/>
            </a:endParaRPr>
          </a:p>
          <a:p>
            <a:r>
              <a:rPr lang="en-US" sz="1200" dirty="0" smtClean="0">
                <a:hlinkClick r:id="rId9" action="ppaction://hlinksldjump"/>
              </a:rPr>
              <a:t>Key </a:t>
            </a:r>
            <a:r>
              <a:rPr lang="en-US" sz="1200" dirty="0">
                <a:hlinkClick r:id="rId9" action="ppaction://hlinksldjump"/>
              </a:rPr>
              <a:t>Metrics</a:t>
            </a:r>
            <a:endParaRPr lang="en-US" sz="1200" dirty="0"/>
          </a:p>
          <a:p>
            <a:r>
              <a:rPr lang="en-US" sz="1200" dirty="0">
                <a:hlinkClick r:id="rId10" action="ppaction://hlinksldjump"/>
              </a:rPr>
              <a:t>Market </a:t>
            </a:r>
            <a:r>
              <a:rPr lang="en-US" sz="1200" dirty="0" smtClean="0">
                <a:hlinkClick r:id="rId10" action="ppaction://hlinksldjump"/>
              </a:rPr>
              <a:t>Profile</a:t>
            </a:r>
            <a:endParaRPr lang="en-US" sz="1200" dirty="0" smtClean="0"/>
          </a:p>
          <a:p>
            <a:r>
              <a:rPr lang="en-US" sz="1200" dirty="0">
                <a:hlinkClick r:id="rId11" action="ppaction://hlinksldjump"/>
              </a:rPr>
              <a:t>Operating Statistics by </a:t>
            </a:r>
            <a:r>
              <a:rPr lang="en-US" sz="1200" dirty="0" smtClean="0">
                <a:hlinkClick r:id="rId11" action="ppaction://hlinksldjump"/>
              </a:rPr>
              <a:t>Geographic Segments</a:t>
            </a:r>
            <a:endParaRPr lang="en-US" sz="1200" dirty="0"/>
          </a:p>
          <a:p>
            <a:r>
              <a:rPr lang="en-US" sz="1200" dirty="0" smtClean="0">
                <a:hlinkClick r:id="rId12" action="ppaction://hlinksldjump"/>
              </a:rPr>
              <a:t>Products </a:t>
            </a:r>
            <a:r>
              <a:rPr lang="en-US" sz="1200" dirty="0">
                <a:hlinkClick r:id="rId12" action="ppaction://hlinksldjump"/>
              </a:rPr>
              <a:t>and </a:t>
            </a:r>
            <a:r>
              <a:rPr lang="en-US" sz="1200" dirty="0" smtClean="0">
                <a:hlinkClick r:id="rId12" action="ppaction://hlinksldjump"/>
              </a:rPr>
              <a:t>Services</a:t>
            </a:r>
            <a:endParaRPr lang="en-US" sz="1200" dirty="0"/>
          </a:p>
          <a:p>
            <a:r>
              <a:rPr lang="en-US" sz="1200" dirty="0">
                <a:hlinkClick r:id="rId13" action="ppaction://hlinksldjump"/>
              </a:rPr>
              <a:t>Revenue by Geographic Segments</a:t>
            </a:r>
            <a:endParaRPr lang="en-US" sz="1200" dirty="0"/>
          </a:p>
          <a:p>
            <a:r>
              <a:rPr lang="en-US" sz="1200" dirty="0" smtClean="0">
                <a:hlinkClick r:id="rId14" action="ppaction://hlinksldjump"/>
              </a:rPr>
              <a:t>Stock </a:t>
            </a:r>
            <a:r>
              <a:rPr lang="en-US" sz="1200" dirty="0">
                <a:hlinkClick r:id="rId14" action="ppaction://hlinksldjump"/>
              </a:rPr>
              <a:t>Price v. S&amp;P </a:t>
            </a:r>
            <a:r>
              <a:rPr lang="en-US" sz="1200" dirty="0" smtClean="0">
                <a:hlinkClick r:id="rId14" action="ppaction://hlinksldjump"/>
              </a:rPr>
              <a:t>500</a:t>
            </a:r>
            <a:endParaRPr lang="en-US" sz="1200" dirty="0" smtClean="0"/>
          </a:p>
          <a:p>
            <a:r>
              <a:rPr lang="en-US" sz="1200" dirty="0" smtClean="0">
                <a:hlinkClick r:id="rId15" action="ppaction://hlinksldjump"/>
              </a:rPr>
              <a:t>Executive Compensation</a:t>
            </a:r>
            <a:endParaRPr lang="en-US" sz="1200" dirty="0"/>
          </a:p>
          <a:p>
            <a:r>
              <a:rPr lang="en-US" sz="1200" dirty="0"/>
              <a:t> </a:t>
            </a:r>
          </a:p>
          <a:p>
            <a:r>
              <a:rPr lang="en-US" b="1" u="sng" dirty="0"/>
              <a:t>Industry </a:t>
            </a:r>
            <a:r>
              <a:rPr lang="en-US" b="1" u="sng" dirty="0" smtClean="0"/>
              <a:t>Overview</a:t>
            </a:r>
          </a:p>
          <a:p>
            <a:endParaRPr lang="en-US" sz="1400" dirty="0" smtClean="0"/>
          </a:p>
          <a:p>
            <a:pPr lvl="0"/>
            <a:r>
              <a:rPr lang="en-US" sz="1200" dirty="0">
                <a:solidFill>
                  <a:prstClr val="black"/>
                </a:solidFill>
                <a:hlinkClick r:id="rId16" action="ppaction://hlinksldjump"/>
              </a:rPr>
              <a:t>Global M-payments </a:t>
            </a:r>
            <a:r>
              <a:rPr lang="en-US" sz="1200" dirty="0" smtClean="0">
                <a:solidFill>
                  <a:prstClr val="black"/>
                </a:solidFill>
                <a:hlinkClick r:id="rId16" action="ppaction://hlinksldjump"/>
              </a:rPr>
              <a:t>Transactions</a:t>
            </a:r>
            <a:endParaRPr lang="en-US" sz="1400" dirty="0" smtClean="0"/>
          </a:p>
          <a:p>
            <a:r>
              <a:rPr lang="en-US" sz="1200" dirty="0" smtClean="0">
                <a:hlinkClick r:id="rId17" action="ppaction://hlinksldjump"/>
              </a:rPr>
              <a:t>World Index v. Industry Index</a:t>
            </a:r>
            <a:endParaRPr lang="en-US" sz="1200" dirty="0" smtClean="0"/>
          </a:p>
          <a:p>
            <a:endParaRPr lang="en-US" sz="1200" dirty="0"/>
          </a:p>
          <a:p>
            <a:r>
              <a:rPr lang="en-US" b="1" u="sng" dirty="0"/>
              <a:t>Competitor Analysis</a:t>
            </a:r>
          </a:p>
          <a:p>
            <a:endParaRPr lang="en-US" sz="1200" dirty="0"/>
          </a:p>
          <a:p>
            <a:r>
              <a:rPr lang="en-US" sz="1200" dirty="0">
                <a:hlinkClick r:id="rId18" action="ppaction://hlinksldjump"/>
              </a:rPr>
              <a:t>Comparable Analysis</a:t>
            </a:r>
            <a:r>
              <a:rPr lang="en-US" sz="1200" dirty="0"/>
              <a:t> </a:t>
            </a:r>
            <a:r>
              <a:rPr lang="en-US" sz="1200" dirty="0">
                <a:hlinkClick r:id="rId18" action="ppaction://hlinksldjump"/>
              </a:rPr>
              <a:t>[1]</a:t>
            </a:r>
            <a:r>
              <a:rPr lang="en-US" sz="1200" dirty="0"/>
              <a:t> </a:t>
            </a:r>
            <a:r>
              <a:rPr lang="en-US" sz="1200" dirty="0">
                <a:hlinkClick r:id="rId19" action="ppaction://hlinksldjump"/>
              </a:rPr>
              <a:t>[2]</a:t>
            </a:r>
            <a:r>
              <a:rPr lang="en-US" sz="1200" dirty="0"/>
              <a:t> </a:t>
            </a:r>
            <a:r>
              <a:rPr lang="en-US" sz="1200" dirty="0">
                <a:hlinkClick r:id="rId20" action="ppaction://hlinksldjump"/>
              </a:rPr>
              <a:t>[3]</a:t>
            </a:r>
            <a:endParaRPr lang="en-US" sz="1200" dirty="0"/>
          </a:p>
          <a:p>
            <a:r>
              <a:rPr lang="en-US" sz="1200" dirty="0">
                <a:hlinkClick r:id="rId21" action="ppaction://hlinksldjump"/>
              </a:rPr>
              <a:t>DuPont Analysis [1] </a:t>
            </a:r>
            <a:r>
              <a:rPr lang="en-US" sz="1200" dirty="0">
                <a:hlinkClick r:id="rId22" action="ppaction://hlinksldjump"/>
              </a:rPr>
              <a:t>[2] </a:t>
            </a:r>
            <a:r>
              <a:rPr lang="en-US" sz="1200" dirty="0">
                <a:hlinkClick r:id="rId23" action="ppaction://hlinksldjump"/>
              </a:rPr>
              <a:t>[3]</a:t>
            </a:r>
            <a:endParaRPr lang="en-US" sz="1200" dirty="0"/>
          </a:p>
          <a:p>
            <a:r>
              <a:rPr lang="en-US" sz="1200" dirty="0" smtClean="0">
                <a:hlinkClick r:id="rId24" action="ppaction://hlinksldjump"/>
              </a:rPr>
              <a:t>G4s </a:t>
            </a:r>
            <a:r>
              <a:rPr lang="en-US" sz="1200" dirty="0">
                <a:hlinkClick r:id="rId24" action="ppaction://hlinksldjump"/>
              </a:rPr>
              <a:t>Key Statistics</a:t>
            </a:r>
            <a:endParaRPr lang="en-US" sz="1200" dirty="0"/>
          </a:p>
          <a:p>
            <a:r>
              <a:rPr lang="en-US" sz="1200" dirty="0">
                <a:hlinkClick r:id="rId25" action="ppaction://hlinksldjump"/>
              </a:rPr>
              <a:t>Garda Key Statistics</a:t>
            </a:r>
            <a:r>
              <a:rPr lang="en-US" sz="1200" dirty="0"/>
              <a:t>	</a:t>
            </a:r>
          </a:p>
          <a:p>
            <a:r>
              <a:rPr lang="en-US" sz="1200" dirty="0">
                <a:hlinkClick r:id="rId26" action="ppaction://hlinksldjump"/>
              </a:rPr>
              <a:t>Loomis Key Statistics</a:t>
            </a:r>
            <a:endParaRPr lang="en-US" sz="1200" dirty="0"/>
          </a:p>
          <a:p>
            <a:r>
              <a:rPr lang="en-US" sz="1200" dirty="0">
                <a:hlinkClick r:id="rId27" action="ppaction://hlinksldjump"/>
              </a:rPr>
              <a:t>Prosegur Key Statistics</a:t>
            </a:r>
            <a:endParaRPr lang="en-US" sz="1200" dirty="0"/>
          </a:p>
          <a:p>
            <a:endParaRPr lang="en-US" sz="1200" dirty="0"/>
          </a:p>
        </p:txBody>
      </p:sp>
      <p:sp>
        <p:nvSpPr>
          <p:cNvPr id="4" name="Rectangle 3"/>
          <p:cNvSpPr/>
          <p:nvPr/>
        </p:nvSpPr>
        <p:spPr>
          <a:xfrm>
            <a:off x="3573070" y="2076033"/>
            <a:ext cx="2886996" cy="3354765"/>
          </a:xfrm>
          <a:prstGeom prst="rect">
            <a:avLst/>
          </a:prstGeom>
        </p:spPr>
        <p:txBody>
          <a:bodyPr wrap="square">
            <a:spAutoFit/>
          </a:bodyPr>
          <a:lstStyle/>
          <a:p>
            <a:r>
              <a:rPr lang="en-US" sz="1200" dirty="0"/>
              <a:t> </a:t>
            </a:r>
            <a:r>
              <a:rPr lang="en-US" b="1" u="sng" dirty="0" smtClean="0"/>
              <a:t>Financials</a:t>
            </a:r>
          </a:p>
          <a:p>
            <a:endParaRPr lang="en-US" sz="1400" dirty="0"/>
          </a:p>
          <a:p>
            <a:r>
              <a:rPr lang="en-US" sz="1200" dirty="0" smtClean="0">
                <a:hlinkClick r:id="rId28" action="ppaction://hlinksldjump"/>
              </a:rPr>
              <a:t>Balance </a:t>
            </a:r>
            <a:r>
              <a:rPr lang="en-US" sz="1200" dirty="0">
                <a:hlinkClick r:id="rId28" action="ppaction://hlinksldjump"/>
              </a:rPr>
              <a:t>Sheet</a:t>
            </a:r>
            <a:endParaRPr lang="en-US" sz="1200" dirty="0"/>
          </a:p>
          <a:p>
            <a:r>
              <a:rPr lang="en-US" sz="1200" dirty="0" smtClean="0">
                <a:hlinkClick r:id="rId29" action="ppaction://hlinksldjump"/>
              </a:rPr>
              <a:t>Balance </a:t>
            </a:r>
            <a:r>
              <a:rPr lang="en-US" sz="1200" dirty="0">
                <a:hlinkClick r:id="rId29" action="ppaction://hlinksldjump"/>
              </a:rPr>
              <a:t>Sheet (Common size</a:t>
            </a:r>
            <a:r>
              <a:rPr lang="en-US" sz="1200" dirty="0" smtClean="0">
                <a:hlinkClick r:id="rId29" action="ppaction://hlinksldjump"/>
              </a:rPr>
              <a:t>)</a:t>
            </a:r>
            <a:endParaRPr lang="en-US" sz="1200" dirty="0" smtClean="0"/>
          </a:p>
          <a:p>
            <a:r>
              <a:rPr lang="en-US" sz="1200" dirty="0" smtClean="0">
                <a:hlinkClick r:id="rId30" action="ppaction://hlinksldjump"/>
              </a:rPr>
              <a:t>Capital Structure &amp; Cost of Capital (WACC)</a:t>
            </a:r>
            <a:r>
              <a:rPr lang="en-US" sz="1200" dirty="0" smtClean="0">
                <a:hlinkClick r:id="rId31" action="ppaction://hlinksldjump"/>
              </a:rPr>
              <a:t> </a:t>
            </a:r>
          </a:p>
          <a:p>
            <a:r>
              <a:rPr lang="en-US" sz="1200" dirty="0">
                <a:hlinkClick r:id="rId32" action="ppaction://hlinksldjump"/>
              </a:rPr>
              <a:t>Credit Rating &amp; Outlook</a:t>
            </a:r>
            <a:endParaRPr lang="en-US" sz="1200" dirty="0" smtClean="0">
              <a:hlinkClick r:id="rId31" action="ppaction://hlinksldjump"/>
            </a:endParaRPr>
          </a:p>
          <a:p>
            <a:r>
              <a:rPr lang="en-US" sz="1200" dirty="0" smtClean="0">
                <a:hlinkClick r:id="rId31" action="ppaction://hlinksldjump"/>
              </a:rPr>
              <a:t>Currency Devaluation Data</a:t>
            </a:r>
            <a:endParaRPr lang="en-US" sz="1200" dirty="0" smtClean="0"/>
          </a:p>
          <a:p>
            <a:r>
              <a:rPr lang="en-US" sz="1200" dirty="0" smtClean="0">
                <a:hlinkClick r:id="rId33" action="ppaction://hlinksldjump"/>
              </a:rPr>
              <a:t>Financial </a:t>
            </a:r>
            <a:r>
              <a:rPr lang="en-US" sz="1200" dirty="0">
                <a:hlinkClick r:id="rId33" action="ppaction://hlinksldjump"/>
              </a:rPr>
              <a:t>Analysis </a:t>
            </a:r>
            <a:r>
              <a:rPr lang="en-US" sz="1200" dirty="0" smtClean="0">
                <a:hlinkClick r:id="rId33" action="ppaction://hlinksldjump"/>
              </a:rPr>
              <a:t>Ratios</a:t>
            </a:r>
            <a:endParaRPr lang="en-US" sz="1200" dirty="0" smtClean="0"/>
          </a:p>
          <a:p>
            <a:r>
              <a:rPr lang="en-US" sz="1200" dirty="0" smtClean="0">
                <a:hlinkClick r:id="rId34" action="ppaction://hlinksldjump"/>
              </a:rPr>
              <a:t>Income Statement</a:t>
            </a:r>
            <a:endParaRPr lang="en-US" sz="1200" dirty="0" smtClean="0"/>
          </a:p>
          <a:p>
            <a:r>
              <a:rPr lang="en-US" sz="1200" dirty="0" smtClean="0">
                <a:hlinkClick r:id="rId35" action="ppaction://hlinksldjump"/>
              </a:rPr>
              <a:t>Institutional </a:t>
            </a:r>
            <a:r>
              <a:rPr lang="en-US" sz="1200" dirty="0">
                <a:hlinkClick r:id="rId35" action="ppaction://hlinksldjump"/>
              </a:rPr>
              <a:t>Holdings </a:t>
            </a:r>
            <a:r>
              <a:rPr lang="en-US" sz="1200" dirty="0" smtClean="0">
                <a:hlinkClick r:id="rId35" action="ppaction://hlinksldjump"/>
              </a:rPr>
              <a:t>[1]</a:t>
            </a:r>
            <a:r>
              <a:rPr lang="en-US" sz="1200" dirty="0" smtClean="0"/>
              <a:t> </a:t>
            </a:r>
            <a:r>
              <a:rPr lang="en-US" sz="1200" dirty="0" smtClean="0">
                <a:hlinkClick r:id="rId36" action="ppaction://hlinksldjump"/>
              </a:rPr>
              <a:t>[2]</a:t>
            </a:r>
            <a:endParaRPr lang="en-US" sz="1200" dirty="0" smtClean="0"/>
          </a:p>
          <a:p>
            <a:r>
              <a:rPr lang="en-US" sz="1200" dirty="0" smtClean="0">
                <a:hlinkClick r:id="rId37" action="ppaction://hlinksldjump"/>
              </a:rPr>
              <a:t>OPEB [1]</a:t>
            </a:r>
            <a:r>
              <a:rPr lang="en-US" sz="1200" dirty="0" smtClean="0"/>
              <a:t> </a:t>
            </a:r>
            <a:r>
              <a:rPr lang="en-US" sz="1200" dirty="0" smtClean="0">
                <a:hlinkClick r:id="rId38" action="ppaction://hlinksldjump"/>
              </a:rPr>
              <a:t>[2]</a:t>
            </a:r>
            <a:r>
              <a:rPr lang="en-US" sz="1200" dirty="0" smtClean="0"/>
              <a:t> </a:t>
            </a:r>
            <a:r>
              <a:rPr lang="en-US" sz="1200" dirty="0" smtClean="0">
                <a:hlinkClick r:id="rId39" action="ppaction://hlinksldjump"/>
              </a:rPr>
              <a:t>[3]</a:t>
            </a:r>
            <a:endParaRPr lang="en-US" sz="1200" dirty="0" smtClean="0"/>
          </a:p>
          <a:p>
            <a:r>
              <a:rPr lang="en-US" sz="1200" dirty="0" smtClean="0">
                <a:hlinkClick r:id="rId40" action="ppaction://hlinksldjump"/>
              </a:rPr>
              <a:t>Pension Liabilities [1]</a:t>
            </a:r>
            <a:r>
              <a:rPr lang="en-US" sz="1200" dirty="0" smtClean="0"/>
              <a:t> </a:t>
            </a:r>
            <a:r>
              <a:rPr lang="en-US" sz="1200" dirty="0" smtClean="0">
                <a:hlinkClick r:id="rId41" action="ppaction://hlinksldjump"/>
              </a:rPr>
              <a:t>[2]</a:t>
            </a:r>
            <a:r>
              <a:rPr lang="en-US" sz="1200" dirty="0" smtClean="0"/>
              <a:t> </a:t>
            </a:r>
            <a:r>
              <a:rPr lang="en-US" sz="1200" dirty="0" smtClean="0">
                <a:hlinkClick r:id="rId42" action="ppaction://hlinksldjump"/>
              </a:rPr>
              <a:t>[3]</a:t>
            </a:r>
            <a:r>
              <a:rPr lang="en-US" sz="1200" dirty="0" smtClean="0"/>
              <a:t> </a:t>
            </a:r>
            <a:r>
              <a:rPr lang="en-US" sz="1200" dirty="0" smtClean="0">
                <a:hlinkClick r:id="rId43" action="ppaction://hlinksldjump"/>
              </a:rPr>
              <a:t>[4]</a:t>
            </a:r>
            <a:r>
              <a:rPr lang="en-US" sz="1200" dirty="0" smtClean="0"/>
              <a:t> </a:t>
            </a:r>
            <a:r>
              <a:rPr lang="en-US" sz="1200" dirty="0" smtClean="0">
                <a:hlinkClick r:id="rId44" action="ppaction://hlinksldjump"/>
              </a:rPr>
              <a:t>[5]</a:t>
            </a:r>
            <a:endParaRPr lang="en-US" sz="1200" dirty="0" smtClean="0"/>
          </a:p>
          <a:p>
            <a:r>
              <a:rPr lang="en-US" sz="1200" dirty="0" smtClean="0">
                <a:hlinkClick r:id="rId45" action="ppaction://hlinksldjump"/>
              </a:rPr>
              <a:t>Pension Projections Funded Status</a:t>
            </a:r>
            <a:endParaRPr lang="en-US" sz="1200" dirty="0" smtClean="0"/>
          </a:p>
          <a:p>
            <a:r>
              <a:rPr lang="en-US" sz="1200" dirty="0">
                <a:hlinkClick r:id="rId46" action="ppaction://hlinksldjump"/>
              </a:rPr>
              <a:t>Statement of Cash </a:t>
            </a:r>
            <a:r>
              <a:rPr lang="en-US" sz="1200" dirty="0" smtClean="0">
                <a:hlinkClick r:id="rId46" action="ppaction://hlinksldjump"/>
              </a:rPr>
              <a:t>Flows</a:t>
            </a:r>
            <a:endParaRPr lang="en-US" sz="1200" dirty="0" smtClean="0"/>
          </a:p>
          <a:p>
            <a:r>
              <a:rPr lang="en-US" sz="1200" dirty="0" smtClean="0">
                <a:hlinkClick r:id="rId47" action="ppaction://hlinksldjump"/>
              </a:rPr>
              <a:t>Transaction Summary [1] </a:t>
            </a:r>
            <a:r>
              <a:rPr lang="en-US" sz="1200" dirty="0" smtClean="0">
                <a:hlinkClick r:id="rId48" action="ppaction://hlinksldjump"/>
              </a:rPr>
              <a:t>[2]</a:t>
            </a:r>
            <a:endParaRPr lang="en-US" sz="1200" dirty="0" smtClean="0"/>
          </a:p>
          <a:p>
            <a:endParaRPr lang="en-US" sz="1200" dirty="0" smtClean="0"/>
          </a:p>
          <a:p>
            <a:r>
              <a:rPr lang="en-US" sz="1200" dirty="0" smtClean="0"/>
              <a:t>  </a:t>
            </a:r>
          </a:p>
        </p:txBody>
      </p:sp>
      <p:sp>
        <p:nvSpPr>
          <p:cNvPr id="18" name="Title 1"/>
          <p:cNvSpPr>
            <a:spLocks noGrp="1"/>
          </p:cNvSpPr>
          <p:nvPr>
            <p:ph type="title"/>
          </p:nvPr>
        </p:nvSpPr>
        <p:spPr>
          <a:xfrm>
            <a:off x="2995880" y="69018"/>
            <a:ext cx="6148120" cy="500571"/>
          </a:xfrm>
        </p:spPr>
        <p:txBody>
          <a:bodyPr>
            <a:normAutofit/>
          </a:bodyPr>
          <a:lstStyle/>
          <a:p>
            <a:pPr algn="r"/>
            <a:r>
              <a:rPr lang="en-US" sz="2400" b="1" dirty="0">
                <a:latin typeface="Cambria" pitchFamily="18" charset="0"/>
                <a:cs typeface="Times New Roman" pitchFamily="18" charset="0"/>
              </a:rPr>
              <a:t>Slide Navigator - Appendix</a:t>
            </a:r>
          </a:p>
        </p:txBody>
      </p:sp>
      <p:sp>
        <p:nvSpPr>
          <p:cNvPr id="19" name="Rectangle 18"/>
          <p:cNvSpPr/>
          <p:nvPr/>
        </p:nvSpPr>
        <p:spPr>
          <a:xfrm>
            <a:off x="3581400" y="914400"/>
            <a:ext cx="4572000" cy="923330"/>
          </a:xfrm>
          <a:prstGeom prst="rect">
            <a:avLst/>
          </a:prstGeom>
        </p:spPr>
        <p:txBody>
          <a:bodyPr>
            <a:spAutoFit/>
          </a:bodyPr>
          <a:lstStyle/>
          <a:p>
            <a:r>
              <a:rPr lang="en-US" b="1" u="sng" dirty="0" smtClean="0"/>
              <a:t>Investment Summary</a:t>
            </a:r>
          </a:p>
          <a:p>
            <a:endParaRPr lang="en-US" sz="1200" dirty="0" smtClean="0"/>
          </a:p>
          <a:p>
            <a:r>
              <a:rPr lang="en-US" sz="1200" dirty="0">
                <a:hlinkClick r:id="rId49" action="ppaction://hlinksldjump"/>
              </a:rPr>
              <a:t>Porter’s Five Forces </a:t>
            </a:r>
            <a:r>
              <a:rPr lang="en-US" sz="1200" dirty="0" smtClean="0">
                <a:hlinkClick r:id="rId49" action="ppaction://hlinksldjump"/>
              </a:rPr>
              <a:t>Model</a:t>
            </a:r>
            <a:endParaRPr lang="en-US" sz="1200" dirty="0" smtClean="0">
              <a:hlinkClick r:id="rId50" action="ppaction://hlinksldjump"/>
            </a:endParaRPr>
          </a:p>
          <a:p>
            <a:r>
              <a:rPr lang="en-US" sz="1200" dirty="0" smtClean="0">
                <a:hlinkClick r:id="rId50" action="ppaction://hlinksldjump"/>
              </a:rPr>
              <a:t>S.W.O.T. Analysis</a:t>
            </a:r>
            <a:endParaRPr lang="en-US" sz="1200" dirty="0" smtClean="0"/>
          </a:p>
        </p:txBody>
      </p:sp>
      <p:sp>
        <p:nvSpPr>
          <p:cNvPr id="20" name="Rectangle 19"/>
          <p:cNvSpPr/>
          <p:nvPr/>
        </p:nvSpPr>
        <p:spPr>
          <a:xfrm>
            <a:off x="6858000" y="914400"/>
            <a:ext cx="4572000" cy="6001643"/>
          </a:xfrm>
          <a:prstGeom prst="rect">
            <a:avLst/>
          </a:prstGeom>
        </p:spPr>
        <p:txBody>
          <a:bodyPr>
            <a:spAutoFit/>
          </a:bodyPr>
          <a:lstStyle/>
          <a:p>
            <a:r>
              <a:rPr lang="en-US" b="1" u="sng" dirty="0" smtClean="0"/>
              <a:t>Valuation</a:t>
            </a:r>
          </a:p>
          <a:p>
            <a:endParaRPr lang="en-US" dirty="0" smtClean="0"/>
          </a:p>
          <a:p>
            <a:r>
              <a:rPr lang="en-US" sz="1200" dirty="0" smtClean="0">
                <a:hlinkClick r:id="rId51" action="ppaction://hlinksldjump"/>
              </a:rPr>
              <a:t>2012 Estimate Calculation</a:t>
            </a:r>
            <a:r>
              <a:rPr lang="en-US" sz="1200" dirty="0" smtClean="0"/>
              <a:t/>
            </a:r>
            <a:br>
              <a:rPr lang="en-US" sz="1200" dirty="0" smtClean="0"/>
            </a:br>
            <a:r>
              <a:rPr lang="en-US" sz="1200" dirty="0" smtClean="0">
                <a:hlinkClick r:id="rId52" action="ppaction://hlinksldjump"/>
              </a:rPr>
              <a:t>Assumptions</a:t>
            </a:r>
            <a:r>
              <a:rPr lang="en-US" sz="1200" dirty="0" smtClean="0"/>
              <a:t> </a:t>
            </a:r>
            <a:r>
              <a:rPr lang="en-US" sz="1200" dirty="0" smtClean="0">
                <a:hlinkClick r:id="rId52" action="ppaction://hlinksldjump"/>
              </a:rPr>
              <a:t>[1]</a:t>
            </a:r>
            <a:r>
              <a:rPr lang="en-US" sz="1200" dirty="0" smtClean="0"/>
              <a:t> </a:t>
            </a:r>
            <a:r>
              <a:rPr lang="en-US" sz="1200" dirty="0" smtClean="0">
                <a:hlinkClick r:id="rId53" action="ppaction://hlinksldjump"/>
              </a:rPr>
              <a:t>[2]</a:t>
            </a:r>
            <a:endParaRPr lang="en-US" sz="1200" dirty="0" smtClean="0"/>
          </a:p>
          <a:p>
            <a:r>
              <a:rPr lang="en-US" sz="1200" dirty="0">
                <a:hlinkClick r:id="rId54" action="ppaction://hlinksldjump"/>
              </a:rPr>
              <a:t>DCF Sensitivity </a:t>
            </a:r>
            <a:r>
              <a:rPr lang="en-US" sz="1200" dirty="0" smtClean="0">
                <a:hlinkClick r:id="rId54" action="ppaction://hlinksldjump"/>
              </a:rPr>
              <a:t>Analysis</a:t>
            </a:r>
            <a:endParaRPr lang="en-US" sz="1200" dirty="0" smtClean="0"/>
          </a:p>
          <a:p>
            <a:r>
              <a:rPr lang="en-US" sz="1200" dirty="0" smtClean="0">
                <a:hlinkClick r:id="rId55" action="ppaction://hlinksldjump"/>
              </a:rPr>
              <a:t>Economic Value Added (EVA)</a:t>
            </a:r>
            <a:endParaRPr lang="en-US" sz="1200" dirty="0" smtClean="0"/>
          </a:p>
          <a:p>
            <a:r>
              <a:rPr lang="en-US" sz="1200" dirty="0" smtClean="0">
                <a:hlinkClick r:id="rId56" action="ppaction://hlinksldjump"/>
              </a:rPr>
              <a:t>Free Cash Flow (FCF) Calculation</a:t>
            </a:r>
            <a:endParaRPr lang="en-US" sz="1200" dirty="0" smtClean="0"/>
          </a:p>
          <a:p>
            <a:r>
              <a:rPr lang="en-US" sz="1200" dirty="0" smtClean="0">
                <a:hlinkClick r:id="rId57" action="ppaction://hlinksldjump"/>
              </a:rPr>
              <a:t>Free Cash Flow (FCF) Yield</a:t>
            </a:r>
            <a:endParaRPr lang="en-US" sz="1200" dirty="0" smtClean="0"/>
          </a:p>
          <a:p>
            <a:r>
              <a:rPr lang="en-US" sz="1200" dirty="0">
                <a:hlinkClick r:id="rId58" action="ppaction://hlinksldjump"/>
              </a:rPr>
              <a:t>Historical &amp; Projected </a:t>
            </a:r>
            <a:r>
              <a:rPr lang="en-US" sz="1200" dirty="0" smtClean="0">
                <a:hlinkClick r:id="rId58" action="ppaction://hlinksldjump"/>
              </a:rPr>
              <a:t>Earnings</a:t>
            </a:r>
            <a:endParaRPr lang="en-US" sz="1200" dirty="0" smtClean="0"/>
          </a:p>
          <a:p>
            <a:r>
              <a:rPr lang="en-US" sz="1200" dirty="0" smtClean="0">
                <a:hlinkClick r:id="rId59" action="ppaction://hlinksldjump"/>
              </a:rPr>
              <a:t>Perpetuity Growth Model</a:t>
            </a:r>
            <a:r>
              <a:rPr lang="en-US" sz="1200" dirty="0" smtClean="0"/>
              <a:t/>
            </a:r>
            <a:br>
              <a:rPr lang="en-US" sz="1200" dirty="0" smtClean="0"/>
            </a:br>
            <a:r>
              <a:rPr lang="en-US" sz="1200" dirty="0" smtClean="0">
                <a:hlinkClick r:id="rId60" action="ppaction://hlinksldjump"/>
              </a:rPr>
              <a:t>P/E Valuation</a:t>
            </a:r>
            <a:endParaRPr lang="en-US" sz="1200" dirty="0" smtClean="0"/>
          </a:p>
          <a:p>
            <a:endParaRPr lang="en-US" sz="1200" dirty="0" smtClean="0"/>
          </a:p>
          <a:p>
            <a:endParaRPr lang="en-US" sz="1200" dirty="0"/>
          </a:p>
          <a:p>
            <a:r>
              <a:rPr lang="en-US" b="1" u="sng" dirty="0" smtClean="0"/>
              <a:t>Frequently Asked</a:t>
            </a:r>
          </a:p>
          <a:p>
            <a:r>
              <a:rPr lang="en-US" b="1" u="sng" dirty="0" smtClean="0"/>
              <a:t>Questions</a:t>
            </a:r>
          </a:p>
          <a:p>
            <a:endParaRPr lang="en-US" sz="1200" b="1" u="sng" dirty="0" smtClean="0"/>
          </a:p>
          <a:p>
            <a:r>
              <a:rPr lang="en-US" sz="1200" dirty="0" smtClean="0">
                <a:hlinkClick r:id="rId61" action="ppaction://hlinksldjump"/>
              </a:rPr>
              <a:t>[1]</a:t>
            </a:r>
            <a:r>
              <a:rPr lang="en-US" sz="1200" dirty="0" smtClean="0"/>
              <a:t>	</a:t>
            </a:r>
            <a:r>
              <a:rPr lang="en-US" sz="1200" dirty="0" smtClean="0">
                <a:hlinkClick r:id="rId62" action="ppaction://hlinksldjump"/>
              </a:rPr>
              <a:t>[11]</a:t>
            </a:r>
            <a:endParaRPr lang="en-US" sz="1200" dirty="0" smtClean="0"/>
          </a:p>
          <a:p>
            <a:r>
              <a:rPr lang="en-US" sz="1200" dirty="0" smtClean="0">
                <a:hlinkClick r:id="rId63" action="ppaction://hlinksldjump"/>
              </a:rPr>
              <a:t>[2a]</a:t>
            </a:r>
            <a:r>
              <a:rPr lang="en-US" sz="1200" dirty="0" smtClean="0"/>
              <a:t> </a:t>
            </a:r>
            <a:r>
              <a:rPr lang="en-US" sz="1200" dirty="0" smtClean="0">
                <a:hlinkClick r:id="rId64" action="ppaction://hlinksldjump"/>
              </a:rPr>
              <a:t>[2b] </a:t>
            </a:r>
            <a:r>
              <a:rPr lang="en-US" sz="1200" dirty="0" smtClean="0"/>
              <a:t>	</a:t>
            </a:r>
            <a:r>
              <a:rPr lang="en-US" sz="1200" dirty="0" smtClean="0">
                <a:hlinkClick r:id="rId65" action="ppaction://hlinksldjump"/>
              </a:rPr>
              <a:t>[12]</a:t>
            </a:r>
            <a:endParaRPr lang="en-US" sz="1200" dirty="0" smtClean="0"/>
          </a:p>
          <a:p>
            <a:r>
              <a:rPr lang="en-US" sz="1200" dirty="0" smtClean="0">
                <a:hlinkClick r:id="rId66" action="ppaction://hlinksldjump"/>
              </a:rPr>
              <a:t>[3]</a:t>
            </a:r>
            <a:r>
              <a:rPr lang="en-US" sz="1200" dirty="0" smtClean="0"/>
              <a:t>	</a:t>
            </a:r>
            <a:r>
              <a:rPr lang="en-US" sz="1200" dirty="0" smtClean="0">
                <a:hlinkClick r:id="rId67" action="ppaction://hlinksldjump"/>
              </a:rPr>
              <a:t>[13]</a:t>
            </a:r>
            <a:endParaRPr lang="en-US" sz="1200" dirty="0" smtClean="0"/>
          </a:p>
          <a:p>
            <a:r>
              <a:rPr lang="en-US" sz="1200" dirty="0" smtClean="0">
                <a:hlinkClick r:id="rId68" action="ppaction://hlinksldjump"/>
              </a:rPr>
              <a:t>[4]</a:t>
            </a:r>
            <a:r>
              <a:rPr lang="en-US" sz="1200" dirty="0" smtClean="0"/>
              <a:t>	</a:t>
            </a:r>
            <a:r>
              <a:rPr lang="en-US" sz="1200" dirty="0" smtClean="0">
                <a:hlinkClick r:id="rId69" action="ppaction://hlinksldjump"/>
              </a:rPr>
              <a:t>[14]</a:t>
            </a:r>
            <a:endParaRPr lang="en-US" sz="1200" dirty="0" smtClean="0"/>
          </a:p>
          <a:p>
            <a:r>
              <a:rPr lang="en-US" sz="1200" dirty="0" smtClean="0">
                <a:hlinkClick r:id="rId70" action="ppaction://hlinksldjump"/>
              </a:rPr>
              <a:t>[5]</a:t>
            </a:r>
            <a:r>
              <a:rPr lang="en-US" sz="1200" dirty="0" smtClean="0"/>
              <a:t>	</a:t>
            </a:r>
            <a:r>
              <a:rPr lang="en-US" sz="1200" dirty="0" smtClean="0">
                <a:hlinkClick r:id="rId30" action="ppaction://hlinksldjump"/>
              </a:rPr>
              <a:t>[15]</a:t>
            </a:r>
            <a:endParaRPr lang="en-US" sz="1200" dirty="0" smtClean="0"/>
          </a:p>
          <a:p>
            <a:r>
              <a:rPr lang="en-US" sz="1200" dirty="0" smtClean="0">
                <a:hlinkClick r:id="rId70" action="ppaction://hlinksldjump"/>
              </a:rPr>
              <a:t>[6]</a:t>
            </a:r>
            <a:r>
              <a:rPr lang="en-US" sz="1200" dirty="0" smtClean="0"/>
              <a:t>	</a:t>
            </a:r>
            <a:r>
              <a:rPr lang="en-US" sz="1200" dirty="0" smtClean="0">
                <a:hlinkClick r:id="rId71" action="ppaction://hlinksldjump"/>
              </a:rPr>
              <a:t>[16]</a:t>
            </a:r>
            <a:endParaRPr lang="en-US" sz="1200" dirty="0" smtClean="0"/>
          </a:p>
          <a:p>
            <a:r>
              <a:rPr lang="en-US" sz="1200" dirty="0" smtClean="0">
                <a:hlinkClick r:id="rId72" action="ppaction://hlinksldjump"/>
              </a:rPr>
              <a:t>[7]</a:t>
            </a:r>
            <a:r>
              <a:rPr lang="en-US" sz="1200" dirty="0" smtClean="0"/>
              <a:t>	</a:t>
            </a:r>
            <a:r>
              <a:rPr lang="en-US" sz="1200" dirty="0" smtClean="0">
                <a:hlinkClick r:id="rId73" action="ppaction://hlinksldjump"/>
              </a:rPr>
              <a:t>[17]</a:t>
            </a:r>
            <a:endParaRPr lang="en-US" sz="1200" dirty="0" smtClean="0"/>
          </a:p>
          <a:p>
            <a:r>
              <a:rPr lang="en-US" sz="1200" dirty="0" smtClean="0">
                <a:hlinkClick r:id="rId74" action="ppaction://hlinksldjump"/>
              </a:rPr>
              <a:t>[8]</a:t>
            </a:r>
            <a:r>
              <a:rPr lang="en-US" sz="1200" dirty="0" smtClean="0"/>
              <a:t>	</a:t>
            </a:r>
            <a:r>
              <a:rPr lang="en-US" sz="1200" dirty="0" smtClean="0">
                <a:hlinkClick r:id="rId75" action="ppaction://hlinksldjump"/>
              </a:rPr>
              <a:t>[18]</a:t>
            </a:r>
            <a:endParaRPr lang="en-US" sz="1200" dirty="0" smtClean="0"/>
          </a:p>
          <a:p>
            <a:r>
              <a:rPr lang="en-US" sz="1200" dirty="0" smtClean="0">
                <a:hlinkClick r:id="rId76" action="ppaction://hlinksldjump"/>
              </a:rPr>
              <a:t>[9]</a:t>
            </a:r>
            <a:r>
              <a:rPr lang="en-US" sz="1200" dirty="0" smtClean="0"/>
              <a:t>	</a:t>
            </a:r>
            <a:r>
              <a:rPr lang="en-US" sz="1200" dirty="0" smtClean="0">
                <a:hlinkClick r:id="rId55" action="ppaction://hlinksldjump"/>
              </a:rPr>
              <a:t>[19]</a:t>
            </a:r>
            <a:endParaRPr lang="en-US" sz="1200" dirty="0" smtClean="0"/>
          </a:p>
          <a:p>
            <a:r>
              <a:rPr lang="en-US" sz="1200" dirty="0" smtClean="0">
                <a:hlinkClick r:id="rId77" action="ppaction://hlinksldjump"/>
              </a:rPr>
              <a:t>[10]</a:t>
            </a:r>
            <a:r>
              <a:rPr lang="en-US" sz="1200" dirty="0" smtClean="0"/>
              <a:t>	</a:t>
            </a:r>
            <a:r>
              <a:rPr lang="en-US" sz="1200" dirty="0" smtClean="0">
                <a:hlinkClick r:id="rId78" action="ppaction://hlinksldjump"/>
              </a:rPr>
              <a:t>[20]</a:t>
            </a:r>
            <a:endParaRPr lang="en-US" sz="1200" dirty="0" smtClean="0"/>
          </a:p>
          <a:p>
            <a:endParaRPr lang="en-US" sz="1200" b="1" dirty="0" smtClean="0"/>
          </a:p>
          <a:p>
            <a:endParaRPr lang="en-US" sz="1200" b="1" u="sng" dirty="0"/>
          </a:p>
          <a:p>
            <a:endParaRPr lang="en-US" sz="1200" dirty="0"/>
          </a:p>
        </p:txBody>
      </p:sp>
    </p:spTree>
    <p:extLst>
      <p:ext uri="{BB962C8B-B14F-4D97-AF65-F5344CB8AC3E}">
        <p14:creationId xmlns:p14="http://schemas.microsoft.com/office/powerpoint/2010/main" val="41134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2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204483091"/>
              </p:ext>
            </p:extLst>
          </p:nvPr>
        </p:nvGraphicFramePr>
        <p:xfrm>
          <a:off x="491333" y="982980"/>
          <a:ext cx="8161335" cy="4892040"/>
        </p:xfrm>
        <a:graphic>
          <a:graphicData uri="http://schemas.openxmlformats.org/drawingml/2006/table">
            <a:tbl>
              <a:tblPr/>
              <a:tblGrid>
                <a:gridCol w="1336079"/>
                <a:gridCol w="853157"/>
                <a:gridCol w="853157"/>
                <a:gridCol w="853157"/>
                <a:gridCol w="853157"/>
                <a:gridCol w="853157"/>
                <a:gridCol w="853157"/>
                <a:gridCol w="853157"/>
                <a:gridCol w="853157"/>
              </a:tblGrid>
              <a:tr h="407670">
                <a:tc>
                  <a:txBody>
                    <a:bodyPr/>
                    <a:lstStyle/>
                    <a:p>
                      <a:pPr marR="0" indent="0" algn="l" rtl="0">
                        <a:lnSpc>
                          <a:spcPct val="100000"/>
                        </a:lnSpc>
                        <a:spcBef>
                          <a:spcPts val="0"/>
                        </a:spcBef>
                        <a:spcAft>
                          <a:spcPts val="1400"/>
                        </a:spcAft>
                      </a:pPr>
                      <a:r>
                        <a:rPr lang="en-US" sz="1400" b="1" kern="1400" dirty="0">
                          <a:solidFill>
                            <a:srgbClr val="FFFFFF"/>
                          </a:solidFill>
                          <a:effectLst/>
                          <a:latin typeface="Calibri"/>
                        </a:rPr>
                        <a:t> </a:t>
                      </a:r>
                      <a:r>
                        <a:rPr lang="en-US" sz="1400" b="1" kern="1400" dirty="0" smtClean="0">
                          <a:solidFill>
                            <a:srgbClr val="FFFFFF"/>
                          </a:solidFill>
                          <a:effectLst/>
                          <a:latin typeface="Calibri"/>
                        </a:rPr>
                        <a:t> </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2007</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2008</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2009</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2010</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2011</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2012E</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Mean</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marR="0" indent="0" algn="ctr" rtl="0">
                        <a:lnSpc>
                          <a:spcPct val="100000"/>
                        </a:lnSpc>
                        <a:spcBef>
                          <a:spcPts val="0"/>
                        </a:spcBef>
                        <a:spcAft>
                          <a:spcPts val="1400"/>
                        </a:spcAft>
                      </a:pPr>
                      <a:r>
                        <a:rPr lang="en-US" sz="1400" b="1" kern="1400" dirty="0">
                          <a:solidFill>
                            <a:srgbClr val="FFFFFF"/>
                          </a:solidFill>
                          <a:effectLst/>
                          <a:latin typeface="Calibri"/>
                        </a:rPr>
                        <a:t>SD</a:t>
                      </a:r>
                      <a:endParaRPr lang="en-US" sz="14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Total Revenue</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$2,734.60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$3,163.50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$3,135.00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$3,121.50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$3,885.50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$3,918.46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$3,326.43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431.76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Revenue Growth</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24.48%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EBITDA Margin</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EBIT Margin</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Net Profit Margin</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Return on Equity</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60.04%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33.60%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24.81%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Return on Assets</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EPS</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2.95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3.96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4.24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1.18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1.56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1.60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2.58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 $        1.21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P/E</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10.67x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8.05x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5.81x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19.35x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17.86x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18.71x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13.41x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5.43x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P/B</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1.36x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4.75x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1.98x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1.82x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2.71x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3.25x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2.65x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1.13x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r>
              <a:tr h="407670">
                <a:tc>
                  <a:txBody>
                    <a:bodyPr/>
                    <a:lstStyle/>
                    <a:p>
                      <a:pPr marR="0" indent="0" algn="l" rtl="0">
                        <a:lnSpc>
                          <a:spcPct val="100000"/>
                        </a:lnSpc>
                        <a:spcBef>
                          <a:spcPts val="0"/>
                        </a:spcBef>
                        <a:spcAft>
                          <a:spcPts val="1400"/>
                        </a:spcAft>
                      </a:pPr>
                      <a:r>
                        <a:rPr lang="en-US" sz="1400" b="1" kern="1400" dirty="0">
                          <a:solidFill>
                            <a:srgbClr val="000000"/>
                          </a:solidFill>
                          <a:effectLst/>
                          <a:latin typeface="Calibri"/>
                        </a:rPr>
                        <a:t>EV/EBITDA</a:t>
                      </a:r>
                      <a:endParaRPr lang="en-US" sz="14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5.36x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4.30x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5.08x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5.83x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5.12x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5.40x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5.18x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66904" indent="0" algn="r" rtl="0">
                        <a:lnSpc>
                          <a:spcPct val="100000"/>
                        </a:lnSpc>
                        <a:spcBef>
                          <a:spcPts val="0"/>
                        </a:spcBef>
                        <a:spcAft>
                          <a:spcPts val="1400"/>
                        </a:spcAft>
                        <a:tabLst>
                          <a:tab pos="164592" algn="l"/>
                        </a:tabLst>
                      </a:pPr>
                      <a:r>
                        <a:rPr lang="en-US" sz="1400" kern="1400" dirty="0">
                          <a:solidFill>
                            <a:srgbClr val="000000"/>
                          </a:solidFill>
                          <a:effectLst/>
                          <a:latin typeface="Calibri"/>
                        </a:rPr>
                        <a:t>0.47x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Control 1"/>
          <p:cNvSpPr>
            <a:spLocks noChangeArrowheads="1" noChangeShapeType="1"/>
          </p:cNvSpPr>
          <p:nvPr/>
        </p:nvSpPr>
        <p:spPr bwMode="auto">
          <a:xfrm>
            <a:off x="1655763" y="4783138"/>
            <a:ext cx="6810375" cy="21034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itle 2"/>
          <p:cNvSpPr>
            <a:spLocks noGrp="1"/>
          </p:cNvSpPr>
          <p:nvPr>
            <p:ph type="title"/>
          </p:nvPr>
        </p:nvSpPr>
        <p:spPr>
          <a:xfrm>
            <a:off x="5704117" y="57015"/>
            <a:ext cx="3393791" cy="471360"/>
          </a:xfrm>
        </p:spPr>
        <p:txBody>
          <a:bodyPr>
            <a:normAutofit/>
          </a:bodyPr>
          <a:lstStyle/>
          <a:p>
            <a:pPr algn="r"/>
            <a:r>
              <a:rPr lang="en-US" sz="2400" b="1" dirty="0">
                <a:latin typeface="Cambria" pitchFamily="18" charset="0"/>
                <a:cs typeface="Times New Roman" pitchFamily="18" charset="0"/>
              </a:rPr>
              <a:t>Key Metrics</a:t>
            </a:r>
          </a:p>
        </p:txBody>
      </p:sp>
      <p:sp>
        <p:nvSpPr>
          <p:cNvPr id="18" name="TextBox 17"/>
          <p:cNvSpPr txBox="1"/>
          <p:nvPr/>
        </p:nvSpPr>
        <p:spPr>
          <a:xfrm>
            <a:off x="196269" y="6241475"/>
            <a:ext cx="256781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17035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Key Points</a:t>
            </a:r>
            <a:endParaRPr lang="en-US" sz="1200" b="1" dirty="0">
              <a:solidFill>
                <a:schemeClr val="bg1"/>
              </a:solidFill>
            </a:endParaRPr>
          </a:p>
        </p:txBody>
      </p:sp>
      <p:sp>
        <p:nvSpPr>
          <p:cNvPr id="23" name="Chevron 22"/>
          <p:cNvSpPr/>
          <p:nvPr/>
        </p:nvSpPr>
        <p:spPr>
          <a:xfrm>
            <a:off x="1217125" y="6200755"/>
            <a:ext cx="1221275" cy="359044"/>
          </a:xfrm>
          <a:prstGeom prst="chevron">
            <a:avLst/>
          </a:prstGeom>
          <a:solidFill>
            <a:srgbClr val="3E56A4">
              <a:alpha val="29000"/>
            </a:srgb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dirty="0" smtClean="0">
                <a:solidFill>
                  <a:schemeClr val="bg1"/>
                </a:solidFill>
              </a:rPr>
              <a:t>Business Overview</a:t>
            </a:r>
            <a:endParaRPr lang="en-US" sz="1100"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Conclusion</a:t>
            </a:r>
            <a:endParaRPr lang="en-US" sz="1100" dirty="0"/>
          </a:p>
        </p:txBody>
      </p:sp>
      <p:pic>
        <p:nvPicPr>
          <p:cNvPr id="2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a:spLocks noGrp="1"/>
          </p:cNvSpPr>
          <p:nvPr>
            <p:ph type="title"/>
          </p:nvPr>
        </p:nvSpPr>
        <p:spPr>
          <a:xfrm>
            <a:off x="2971800" y="76200"/>
            <a:ext cx="6148120" cy="500571"/>
          </a:xfrm>
        </p:spPr>
        <p:txBody>
          <a:bodyPr>
            <a:normAutofit/>
          </a:bodyPr>
          <a:lstStyle/>
          <a:p>
            <a:pPr algn="r"/>
            <a:r>
              <a:rPr lang="en-US" sz="2400" b="1" dirty="0" smtClean="0">
                <a:latin typeface="Cambria" pitchFamily="18" charset="0"/>
                <a:cs typeface="Times New Roman" pitchFamily="18" charset="0"/>
              </a:rPr>
              <a:t>Investment Summary</a:t>
            </a:r>
            <a:endParaRPr lang="en-US" sz="2400" b="1" dirty="0">
              <a:latin typeface="Cambria" pitchFamily="18" charset="0"/>
              <a:cs typeface="Times New Roman" pitchFamily="18" charset="0"/>
            </a:endParaRPr>
          </a:p>
        </p:txBody>
      </p:sp>
      <p:sp>
        <p:nvSpPr>
          <p:cNvPr id="29" name="TextBox 28"/>
          <p:cNvSpPr txBox="1"/>
          <p:nvPr/>
        </p:nvSpPr>
        <p:spPr>
          <a:xfrm>
            <a:off x="723900" y="1466925"/>
            <a:ext cx="7696200" cy="3924151"/>
          </a:xfrm>
          <a:prstGeom prst="rect">
            <a:avLst/>
          </a:prstGeom>
          <a:noFill/>
        </p:spPr>
        <p:txBody>
          <a:bodyPr wrap="square" rtlCol="0">
            <a:spAutoFit/>
          </a:bodyPr>
          <a:lstStyle/>
          <a:p>
            <a:pPr marL="457200" indent="-457200">
              <a:spcAft>
                <a:spcPts val="4200"/>
              </a:spcAft>
              <a:buFont typeface="+mj-lt"/>
              <a:buAutoNum type="arabicPeriod"/>
            </a:pPr>
            <a:r>
              <a:rPr lang="en-US" sz="2400" b="1" dirty="0">
                <a:latin typeface="+mj-lt"/>
              </a:rPr>
              <a:t>Brink’s </a:t>
            </a:r>
            <a:r>
              <a:rPr lang="en-US" sz="2400" b="1" dirty="0" smtClean="0">
                <a:latin typeface="+mj-lt"/>
              </a:rPr>
              <a:t>industry has a challenging outlook.</a:t>
            </a:r>
          </a:p>
          <a:p>
            <a:pPr marL="457200" indent="-457200">
              <a:spcAft>
                <a:spcPts val="4200"/>
              </a:spcAft>
              <a:buFont typeface="+mj-lt"/>
              <a:buAutoNum type="arabicPeriod"/>
            </a:pPr>
            <a:r>
              <a:rPr lang="en-US" sz="2400" b="1" dirty="0" smtClean="0">
                <a:latin typeface="+mj-lt"/>
              </a:rPr>
              <a:t>Brink’s underperforms relative to its competitors. </a:t>
            </a:r>
          </a:p>
          <a:p>
            <a:pPr marL="457200" indent="-457200">
              <a:spcAft>
                <a:spcPts val="4200"/>
              </a:spcAft>
              <a:buFont typeface="+mj-lt"/>
              <a:buAutoNum type="arabicPeriod"/>
            </a:pPr>
            <a:r>
              <a:rPr lang="en-US" sz="2400" b="1" dirty="0" smtClean="0">
                <a:latin typeface="+mj-lt"/>
              </a:rPr>
              <a:t>The company is exposed to substantial risks that management does not fully address.</a:t>
            </a:r>
          </a:p>
          <a:p>
            <a:pPr marL="457200" indent="-457200">
              <a:spcAft>
                <a:spcPts val="4200"/>
              </a:spcAft>
              <a:buFont typeface="+mj-lt"/>
              <a:buAutoNum type="arabicPeriod"/>
            </a:pPr>
            <a:r>
              <a:rPr lang="en-US" sz="2400" b="1" dirty="0" smtClean="0">
                <a:latin typeface="+mj-lt"/>
              </a:rPr>
              <a:t>Fundamental analysis has deemed Brink’s stock overvalued.</a:t>
            </a:r>
          </a:p>
        </p:txBody>
      </p:sp>
    </p:spTree>
    <p:extLst>
      <p:ext uri="{BB962C8B-B14F-4D97-AF65-F5344CB8AC3E}">
        <p14:creationId xmlns:p14="http://schemas.microsoft.com/office/powerpoint/2010/main" val="366564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29">
                                            <p:txEl>
                                              <p:pRg st="0" end="0"/>
                                            </p:txEl>
                                          </p:spTgt>
                                        </p:tgtEl>
                                        <p:attrNameLst>
                                          <p:attrName>style.opacity</p:attrName>
                                        </p:attrNameLst>
                                      </p:cBhvr>
                                      <p:to>
                                        <p:strVal val="0.25"/>
                                      </p:to>
                                    </p:set>
                                    <p:animEffect filter="image" prLst="opacity: 0.25">
                                      <p:cBhvr rctx="IE">
                                        <p:cTn id="12" dur="indefinite"/>
                                        <p:tgtEl>
                                          <p:spTgt spid="2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Effect transition="in" filter="fade">
                                      <p:cBhvr>
                                        <p:cTn id="15" dur="500"/>
                                        <p:tgtEl>
                                          <p:spTgt spid="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29">
                                            <p:txEl>
                                              <p:pRg st="1" end="1"/>
                                            </p:txEl>
                                          </p:spTgt>
                                        </p:tgtEl>
                                        <p:attrNameLst>
                                          <p:attrName>style.opacity</p:attrName>
                                        </p:attrNameLst>
                                      </p:cBhvr>
                                      <p:to>
                                        <p:strVal val="0.25"/>
                                      </p:to>
                                    </p:set>
                                    <p:animEffect filter="image" prLst="opacity: 0.25">
                                      <p:cBhvr rctx="IE">
                                        <p:cTn id="20" dur="indefinite"/>
                                        <p:tgtEl>
                                          <p:spTgt spid="2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animEffect transition="in" filter="fade">
                                      <p:cBhvr>
                                        <p:cTn id="23" dur="500"/>
                                        <p:tgtEl>
                                          <p:spTgt spid="2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29">
                                            <p:txEl>
                                              <p:pRg st="2" end="2"/>
                                            </p:txEl>
                                          </p:spTgt>
                                        </p:tgtEl>
                                        <p:attrNameLst>
                                          <p:attrName>style.opacity</p:attrName>
                                        </p:attrNameLst>
                                      </p:cBhvr>
                                      <p:to>
                                        <p:strVal val="0.25"/>
                                      </p:to>
                                    </p:set>
                                    <p:animEffect filter="image" prLst="opacity: 0.25">
                                      <p:cBhvr rctx="IE">
                                        <p:cTn id="28" dur="indefinite"/>
                                        <p:tgtEl>
                                          <p:spTgt spid="29">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xEl>
                                              <p:pRg st="3" end="3"/>
                                            </p:txEl>
                                          </p:spTgt>
                                        </p:tgtEl>
                                        <p:attrNameLst>
                                          <p:attrName>style.visibility</p:attrName>
                                        </p:attrNameLst>
                                      </p:cBhvr>
                                      <p:to>
                                        <p:strVal val="visible"/>
                                      </p:to>
                                    </p:set>
                                    <p:animEffect transition="in" filter="fade">
                                      <p:cBhvr>
                                        <p:cTn id="31"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p:cNvSpPr txBox="1">
            <a:spLocks/>
          </p:cNvSpPr>
          <p:nvPr/>
        </p:nvSpPr>
        <p:spPr>
          <a:xfrm>
            <a:off x="3124201" y="57015"/>
            <a:ext cx="5973708" cy="471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400" b="1" dirty="0">
              <a:latin typeface="Cambria" pitchFamily="18" charset="0"/>
              <a:cs typeface="Times New Roman" pitchFamily="18" charset="0"/>
            </a:endParaRPr>
          </a:p>
        </p:txBody>
      </p:sp>
      <p:sp>
        <p:nvSpPr>
          <p:cNvPr id="2" name="Title 1"/>
          <p:cNvSpPr>
            <a:spLocks noGrp="1"/>
          </p:cNvSpPr>
          <p:nvPr>
            <p:ph type="title"/>
          </p:nvPr>
        </p:nvSpPr>
        <p:spPr>
          <a:xfrm>
            <a:off x="2990850" y="71736"/>
            <a:ext cx="6076950" cy="456640"/>
          </a:xfrm>
        </p:spPr>
        <p:txBody>
          <a:bodyPr>
            <a:noAutofit/>
          </a:bodyPr>
          <a:lstStyle/>
          <a:p>
            <a:pPr algn="r"/>
            <a:r>
              <a:rPr lang="en-US" sz="2400" b="1" dirty="0">
                <a:latin typeface="Cambria" pitchFamily="18" charset="0"/>
                <a:cs typeface="Times New Roman" pitchFamily="18" charset="0"/>
              </a:rPr>
              <a:t>Market Profile</a:t>
            </a:r>
          </a:p>
        </p:txBody>
      </p:sp>
      <p:sp>
        <p:nvSpPr>
          <p:cNvPr id="20" name="TextBox 19"/>
          <p:cNvSpPr txBox="1"/>
          <p:nvPr/>
        </p:nvSpPr>
        <p:spPr>
          <a:xfrm>
            <a:off x="196269" y="6241475"/>
            <a:ext cx="4015715"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Yahoo! Finance</a:t>
            </a:r>
            <a:endParaRPr lang="en-US"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591197407"/>
              </p:ext>
            </p:extLst>
          </p:nvPr>
        </p:nvGraphicFramePr>
        <p:xfrm>
          <a:off x="1040469" y="1524000"/>
          <a:ext cx="7063062" cy="4023360"/>
        </p:xfrm>
        <a:graphic>
          <a:graphicData uri="http://schemas.openxmlformats.org/drawingml/2006/table">
            <a:tbl>
              <a:tblPr firstRow="1" bandRow="1">
                <a:tableStyleId>{22838BEF-8BB2-4498-84A7-C5851F593DF1}</a:tableStyleId>
              </a:tblPr>
              <a:tblGrid>
                <a:gridCol w="3531531"/>
                <a:gridCol w="3531531"/>
              </a:tblGrid>
              <a:tr h="0">
                <a:tc>
                  <a:txBody>
                    <a:bodyPr/>
                    <a:lstStyle/>
                    <a:p>
                      <a:r>
                        <a:rPr lang="en-US" sz="1600" b="0" dirty="0" smtClean="0"/>
                        <a:t>52-Week Range</a:t>
                      </a:r>
                      <a:endParaRPr lang="en-US" sz="1600" b="0" dirty="0"/>
                    </a:p>
                  </a:txBody>
                  <a:tcPr>
                    <a:solidFill>
                      <a:schemeClr val="bg1"/>
                    </a:solidFill>
                  </a:tcPr>
                </a:tc>
                <a:tc>
                  <a:txBody>
                    <a:bodyPr/>
                    <a:lstStyle/>
                    <a:p>
                      <a:r>
                        <a:rPr lang="en-US" b="0" dirty="0" smtClean="0"/>
                        <a:t>20.91</a:t>
                      </a:r>
                      <a:r>
                        <a:rPr lang="en-US" b="0" baseline="0" dirty="0" smtClean="0"/>
                        <a:t> – 30.75</a:t>
                      </a:r>
                      <a:endParaRPr lang="en-US" b="0" dirty="0"/>
                    </a:p>
                  </a:txBody>
                  <a:tcPr>
                    <a:solidFill>
                      <a:schemeClr val="bg1"/>
                    </a:solidFill>
                  </a:tcPr>
                </a:tc>
              </a:tr>
              <a:tr h="0">
                <a:tc>
                  <a:txBody>
                    <a:bodyPr/>
                    <a:lstStyle/>
                    <a:p>
                      <a:r>
                        <a:rPr lang="en-US" sz="1600" b="1" dirty="0" smtClean="0"/>
                        <a:t>Average Daily Volume</a:t>
                      </a:r>
                      <a:endParaRPr lang="en-US" sz="1600" b="1" dirty="0"/>
                    </a:p>
                  </a:txBody>
                  <a:tcPr/>
                </a:tc>
                <a:tc>
                  <a:txBody>
                    <a:bodyPr/>
                    <a:lstStyle/>
                    <a:p>
                      <a:r>
                        <a:rPr lang="en-US" dirty="0" smtClean="0"/>
                        <a:t>289,705</a:t>
                      </a:r>
                      <a:endParaRPr lang="en-US" dirty="0"/>
                    </a:p>
                  </a:txBody>
                  <a:tcPr/>
                </a:tc>
              </a:tr>
              <a:tr h="0">
                <a:tc>
                  <a:txBody>
                    <a:bodyPr/>
                    <a:lstStyle/>
                    <a:p>
                      <a:r>
                        <a:rPr lang="en-US" sz="1600" b="1" dirty="0" smtClean="0"/>
                        <a:t>Beta (5Y)</a:t>
                      </a:r>
                      <a:endParaRPr lang="en-US" sz="1600" b="1" dirty="0"/>
                    </a:p>
                  </a:txBody>
                  <a:tcPr>
                    <a:solidFill>
                      <a:schemeClr val="bg1"/>
                    </a:solidFill>
                  </a:tcPr>
                </a:tc>
                <a:tc>
                  <a:txBody>
                    <a:bodyPr/>
                    <a:lstStyle/>
                    <a:p>
                      <a:r>
                        <a:rPr lang="en-US" dirty="0" smtClean="0"/>
                        <a:t>1.72</a:t>
                      </a:r>
                      <a:endParaRPr lang="en-US" dirty="0"/>
                    </a:p>
                  </a:txBody>
                  <a:tcPr>
                    <a:solidFill>
                      <a:schemeClr val="bg1"/>
                    </a:solidFill>
                  </a:tcPr>
                </a:tc>
              </a:tr>
              <a:tr h="0">
                <a:tc>
                  <a:txBody>
                    <a:bodyPr/>
                    <a:lstStyle/>
                    <a:p>
                      <a:r>
                        <a:rPr lang="en-US" sz="1600" b="1" dirty="0" smtClean="0"/>
                        <a:t>Shares Outstanding (mm)</a:t>
                      </a:r>
                      <a:endParaRPr lang="en-US" sz="1600" b="1" dirty="0"/>
                    </a:p>
                  </a:txBody>
                  <a:tcPr/>
                </a:tc>
                <a:tc>
                  <a:txBody>
                    <a:bodyPr/>
                    <a:lstStyle/>
                    <a:p>
                      <a:r>
                        <a:rPr lang="en-US" dirty="0" smtClean="0"/>
                        <a:t>47.86</a:t>
                      </a:r>
                      <a:endParaRPr lang="en-US" dirty="0"/>
                    </a:p>
                  </a:txBody>
                  <a:tcPr/>
                </a:tc>
              </a:tr>
              <a:tr h="0">
                <a:tc>
                  <a:txBody>
                    <a:bodyPr/>
                    <a:lstStyle/>
                    <a:p>
                      <a:r>
                        <a:rPr lang="en-US" sz="1600" b="1" dirty="0" smtClean="0"/>
                        <a:t>Market Cap (B)</a:t>
                      </a:r>
                      <a:endParaRPr lang="en-US" sz="1600" b="1" dirty="0"/>
                    </a:p>
                  </a:txBody>
                  <a:tcPr>
                    <a:solidFill>
                      <a:schemeClr val="bg1"/>
                    </a:solidFill>
                  </a:tcPr>
                </a:tc>
                <a:tc>
                  <a:txBody>
                    <a:bodyPr/>
                    <a:lstStyle/>
                    <a:p>
                      <a:r>
                        <a:rPr lang="en-US" dirty="0" smtClean="0"/>
                        <a:t>1.35</a:t>
                      </a:r>
                      <a:endParaRPr lang="en-US" dirty="0"/>
                    </a:p>
                  </a:txBody>
                  <a:tcPr>
                    <a:solidFill>
                      <a:schemeClr val="bg1"/>
                    </a:solidFill>
                  </a:tcPr>
                </a:tc>
              </a:tr>
              <a:tr h="0">
                <a:tc>
                  <a:txBody>
                    <a:bodyPr/>
                    <a:lstStyle/>
                    <a:p>
                      <a:r>
                        <a:rPr lang="en-US" sz="1600" b="1" dirty="0" smtClean="0"/>
                        <a:t>Institutional Holdings</a:t>
                      </a:r>
                      <a:endParaRPr lang="en-US" sz="1600" b="1" dirty="0"/>
                    </a:p>
                  </a:txBody>
                  <a:tcPr/>
                </a:tc>
                <a:tc>
                  <a:txBody>
                    <a:bodyPr/>
                    <a:lstStyle/>
                    <a:p>
                      <a:r>
                        <a:rPr lang="en-US" dirty="0" smtClean="0"/>
                        <a:t>97.7%</a:t>
                      </a:r>
                      <a:endParaRPr lang="en-US" dirty="0"/>
                    </a:p>
                  </a:txBody>
                  <a:tcPr/>
                </a:tc>
              </a:tr>
              <a:tr h="0">
                <a:tc>
                  <a:txBody>
                    <a:bodyPr/>
                    <a:lstStyle/>
                    <a:p>
                      <a:r>
                        <a:rPr lang="en-US" sz="1600" b="1" dirty="0" smtClean="0"/>
                        <a:t>Insider Holdings</a:t>
                      </a:r>
                      <a:endParaRPr lang="en-US" sz="1600" b="1" dirty="0"/>
                    </a:p>
                  </a:txBody>
                  <a:tcPr>
                    <a:solidFill>
                      <a:schemeClr val="bg1"/>
                    </a:solidFill>
                  </a:tcPr>
                </a:tc>
                <a:tc>
                  <a:txBody>
                    <a:bodyPr/>
                    <a:lstStyle/>
                    <a:p>
                      <a:r>
                        <a:rPr lang="en-US" dirty="0" smtClean="0"/>
                        <a:t>1.0%</a:t>
                      </a:r>
                      <a:endParaRPr lang="en-US" dirty="0"/>
                    </a:p>
                  </a:txBody>
                  <a:tcPr>
                    <a:solidFill>
                      <a:schemeClr val="bg1"/>
                    </a:solidFill>
                  </a:tcPr>
                </a:tc>
              </a:tr>
              <a:tr h="0">
                <a:tc>
                  <a:txBody>
                    <a:bodyPr/>
                    <a:lstStyle/>
                    <a:p>
                      <a:r>
                        <a:rPr lang="en-US" sz="1600" b="1" dirty="0" smtClean="0"/>
                        <a:t>Dividend Yield</a:t>
                      </a:r>
                      <a:endParaRPr lang="en-US" sz="1600" b="1" dirty="0"/>
                    </a:p>
                  </a:txBody>
                  <a:tcPr>
                    <a:solidFill>
                      <a:schemeClr val="accent1">
                        <a:lumMod val="20000"/>
                        <a:lumOff val="80000"/>
                      </a:schemeClr>
                    </a:solidFill>
                  </a:tcPr>
                </a:tc>
                <a:tc>
                  <a:txBody>
                    <a:bodyPr/>
                    <a:lstStyle/>
                    <a:p>
                      <a:r>
                        <a:rPr lang="en-US" dirty="0" smtClean="0"/>
                        <a:t>1.4%</a:t>
                      </a:r>
                      <a:endParaRPr lang="en-US" dirty="0"/>
                    </a:p>
                  </a:txBody>
                  <a:tcPr>
                    <a:solidFill>
                      <a:schemeClr val="accent1">
                        <a:lumMod val="20000"/>
                        <a:lumOff val="80000"/>
                      </a:schemeClr>
                    </a:solidFill>
                  </a:tcPr>
                </a:tc>
              </a:tr>
              <a:tr h="0">
                <a:tc>
                  <a:txBody>
                    <a:bodyPr/>
                    <a:lstStyle/>
                    <a:p>
                      <a:r>
                        <a:rPr lang="en-US" sz="1600" b="1" dirty="0" smtClean="0"/>
                        <a:t>Book Value per</a:t>
                      </a:r>
                      <a:r>
                        <a:rPr lang="en-US" sz="1600" b="1" baseline="0" dirty="0" smtClean="0"/>
                        <a:t> Share</a:t>
                      </a:r>
                      <a:endParaRPr lang="en-US" sz="1600" b="1" dirty="0"/>
                    </a:p>
                  </a:txBody>
                  <a:tcPr>
                    <a:solidFill>
                      <a:schemeClr val="bg1"/>
                    </a:solidFill>
                  </a:tcPr>
                </a:tc>
                <a:tc>
                  <a:txBody>
                    <a:bodyPr/>
                    <a:lstStyle/>
                    <a:p>
                      <a:r>
                        <a:rPr lang="en-US" dirty="0" smtClean="0"/>
                        <a:t>12.07</a:t>
                      </a:r>
                      <a:endParaRPr lang="en-US" dirty="0"/>
                    </a:p>
                  </a:txBody>
                  <a:tcPr>
                    <a:solidFill>
                      <a:schemeClr val="bg1"/>
                    </a:solidFill>
                  </a:tcPr>
                </a:tc>
              </a:tr>
              <a:tr h="0">
                <a:tc>
                  <a:txBody>
                    <a:bodyPr/>
                    <a:lstStyle/>
                    <a:p>
                      <a:r>
                        <a:rPr lang="en-US" sz="1600" b="1" dirty="0" smtClean="0"/>
                        <a:t>Total Debt to Capital</a:t>
                      </a:r>
                      <a:endParaRPr lang="en-US" sz="1600" b="1" dirty="0"/>
                    </a:p>
                  </a:txBody>
                  <a:tcPr>
                    <a:solidFill>
                      <a:schemeClr val="accent1">
                        <a:lumMod val="20000"/>
                        <a:lumOff val="80000"/>
                      </a:schemeClr>
                    </a:solidFill>
                  </a:tcPr>
                </a:tc>
                <a:tc>
                  <a:txBody>
                    <a:bodyPr/>
                    <a:lstStyle/>
                    <a:p>
                      <a:r>
                        <a:rPr lang="en-US" dirty="0" smtClean="0"/>
                        <a:t>40.3%</a:t>
                      </a:r>
                      <a:endParaRPr lang="en-US" dirty="0"/>
                    </a:p>
                  </a:txBody>
                  <a:tcPr>
                    <a:solidFill>
                      <a:schemeClr val="accent1">
                        <a:lumMod val="20000"/>
                        <a:lumOff val="80000"/>
                      </a:schemeClr>
                    </a:solidFill>
                  </a:tcPr>
                </a:tc>
              </a:tr>
              <a:tr h="0">
                <a:tc>
                  <a:txBody>
                    <a:bodyPr/>
                    <a:lstStyle/>
                    <a:p>
                      <a:r>
                        <a:rPr lang="en-US" sz="1600" b="1" dirty="0" smtClean="0"/>
                        <a:t>Return on Capital</a:t>
                      </a:r>
                      <a:endParaRPr lang="en-US" sz="1600" b="1" dirty="0"/>
                    </a:p>
                  </a:txBody>
                  <a:tcPr>
                    <a:solidFill>
                      <a:schemeClr val="bg1"/>
                    </a:solidFill>
                  </a:tcPr>
                </a:tc>
                <a:tc>
                  <a:txBody>
                    <a:bodyPr/>
                    <a:lstStyle/>
                    <a:p>
                      <a:r>
                        <a:rPr lang="en-US" dirty="0" smtClean="0"/>
                        <a:t>11.2%</a:t>
                      </a:r>
                      <a:endParaRPr lang="en-US" dirty="0"/>
                    </a:p>
                  </a:txBody>
                  <a:tcPr>
                    <a:solidFill>
                      <a:schemeClr val="bg1"/>
                    </a:solidFill>
                  </a:tcPr>
                </a:tc>
              </a:tr>
            </a:tbl>
          </a:graphicData>
        </a:graphic>
      </p:graphicFrame>
    </p:spTree>
    <p:extLst>
      <p:ext uri="{BB962C8B-B14F-4D97-AF65-F5344CB8AC3E}">
        <p14:creationId xmlns:p14="http://schemas.microsoft.com/office/powerpoint/2010/main" val="7077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327633850"/>
              </p:ext>
            </p:extLst>
          </p:nvPr>
        </p:nvGraphicFramePr>
        <p:xfrm>
          <a:off x="609600" y="1295400"/>
          <a:ext cx="7984934" cy="4333022"/>
        </p:xfrm>
        <a:graphic>
          <a:graphicData uri="http://schemas.openxmlformats.org/drawingml/2006/table">
            <a:tbl>
              <a:tblPr/>
              <a:tblGrid>
                <a:gridCol w="2715275"/>
                <a:gridCol w="2695167"/>
                <a:gridCol w="2574492"/>
              </a:tblGrid>
              <a:tr h="557628">
                <a:tc>
                  <a:txBody>
                    <a:bodyPr/>
                    <a:lstStyle/>
                    <a:p>
                      <a:pPr marR="0" indent="0" algn="ctr" rtl="0">
                        <a:lnSpc>
                          <a:spcPct val="119000"/>
                        </a:lnSpc>
                        <a:spcBef>
                          <a:spcPts val="0"/>
                        </a:spcBef>
                        <a:spcAft>
                          <a:spcPts val="1400"/>
                        </a:spcAft>
                      </a:pPr>
                      <a:r>
                        <a:rPr lang="en-US" sz="1800" b="1" kern="1400" dirty="0" smtClean="0">
                          <a:solidFill>
                            <a:srgbClr val="FFFFFF"/>
                          </a:solidFill>
                          <a:effectLst/>
                          <a:latin typeface="Calibri"/>
                        </a:rPr>
                        <a:t>Core Services</a:t>
                      </a:r>
                      <a:endParaRPr lang="en-US" sz="18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800" b="1" kern="1400" dirty="0" smtClean="0">
                          <a:solidFill>
                            <a:srgbClr val="FFFFFF"/>
                          </a:solidFill>
                          <a:effectLst/>
                          <a:latin typeface="Calibri"/>
                        </a:rPr>
                        <a:t>High-Value Services</a:t>
                      </a:r>
                      <a:endParaRPr lang="en-US" sz="18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800" b="1" kern="1400" dirty="0">
                          <a:solidFill>
                            <a:srgbClr val="FFFFFF"/>
                          </a:solidFill>
                          <a:effectLst/>
                          <a:latin typeface="Calibri"/>
                        </a:rPr>
                        <a:t>Security Services</a:t>
                      </a:r>
                      <a:endParaRPr lang="en-US" sz="18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477988">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Cash-In-Transit </a:t>
                      </a:r>
                      <a:br>
                        <a:rPr lang="en-US" sz="1800" kern="1400" dirty="0" smtClean="0">
                          <a:solidFill>
                            <a:srgbClr val="000000"/>
                          </a:solidFill>
                          <a:effectLst/>
                          <a:latin typeface="Calibri"/>
                        </a:rPr>
                      </a:br>
                      <a:r>
                        <a:rPr lang="en-US" sz="1800" kern="1400" dirty="0" smtClean="0">
                          <a:solidFill>
                            <a:srgbClr val="000000"/>
                          </a:solidFill>
                          <a:effectLst/>
                          <a:latin typeface="Calibri"/>
                        </a:rPr>
                        <a:t>(Armored Transportation)</a:t>
                      </a:r>
                      <a:endParaRPr lang="en-US" sz="18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Global Services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Airport Security</a:t>
                      </a:r>
                      <a:endParaRPr lang="en-US" sz="18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77988">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ATM Services</a:t>
                      </a:r>
                      <a:endParaRPr lang="en-US" sz="18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Cash Management</a:t>
                      </a:r>
                      <a:endParaRPr lang="en-US" sz="18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Embassy</a:t>
                      </a:r>
                      <a:r>
                        <a:rPr lang="en-US" sz="1800" kern="1400" baseline="0" dirty="0" smtClean="0">
                          <a:solidFill>
                            <a:srgbClr val="000000"/>
                          </a:solidFill>
                          <a:effectLst/>
                          <a:latin typeface="Calibri"/>
                        </a:rPr>
                        <a:t> Security</a:t>
                      </a:r>
                      <a:endParaRPr lang="en-US" sz="18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477988">
                <a:tc>
                  <a:txBody>
                    <a:bodyPr/>
                    <a:lstStyle/>
                    <a:p>
                      <a:pPr marR="0" indent="0" algn="ctr" rtl="0">
                        <a:lnSpc>
                          <a:spcPct val="119000"/>
                        </a:lnSpc>
                        <a:spcBef>
                          <a:spcPts val="0"/>
                        </a:spcBef>
                        <a:spcAft>
                          <a:spcPts val="1400"/>
                        </a:spcAft>
                      </a:pPr>
                      <a:endParaRPr lang="en-US" sz="18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Payment</a:t>
                      </a:r>
                      <a:r>
                        <a:rPr lang="en-US" sz="1800" kern="1400" baseline="0" dirty="0" smtClean="0">
                          <a:solidFill>
                            <a:srgbClr val="000000"/>
                          </a:solidFill>
                          <a:effectLst/>
                          <a:latin typeface="Calibri"/>
                        </a:rPr>
                        <a:t> Services</a:t>
                      </a:r>
                      <a:endParaRPr lang="en-US" sz="18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77988">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Virtual Vault</a:t>
                      </a:r>
                      <a:endParaRPr lang="en-US" sz="18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477988">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CompuSafe Service</a:t>
                      </a: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557628">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Payment Services</a:t>
                      </a:r>
                    </a:p>
                  </a:txBody>
                  <a:tcPr marL="0" marR="0" marT="0" marB="0" anchor="ctr">
                    <a:lnL>
                      <a:noFill/>
                    </a:lnL>
                    <a:lnR>
                      <a:noFill/>
                    </a:lnR>
                    <a:lnT>
                      <a:noFill/>
                    </a:lnT>
                    <a:lnB w="6350" cap="flat" cmpd="sng" algn="ctr">
                      <a:no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C5D9F1"/>
                    </a:solidFill>
                  </a:tcPr>
                </a:tc>
              </a:tr>
              <a:tr h="557628">
                <a:tc>
                  <a:txBody>
                    <a:bodyPr/>
                    <a:lstStyle/>
                    <a:p>
                      <a:pPr marR="0" indent="0" algn="ctr" rtl="0">
                        <a:lnSpc>
                          <a:spcPct val="119000"/>
                        </a:lnSpc>
                        <a:spcBef>
                          <a:spcPts val="0"/>
                        </a:spcBef>
                        <a:spcAft>
                          <a:spcPts val="1400"/>
                        </a:spcAft>
                      </a:pPr>
                      <a:endParaRPr lang="en-US" sz="18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Commercial Security</a:t>
                      </a:r>
                      <a:r>
                        <a:rPr lang="en-US" sz="1800" kern="1400" baseline="0" dirty="0" smtClean="0">
                          <a:solidFill>
                            <a:srgbClr val="000000"/>
                          </a:solidFill>
                          <a:effectLst/>
                          <a:latin typeface="Calibri"/>
                        </a:rPr>
                        <a:t> Systems</a:t>
                      </a:r>
                      <a:endParaRPr lang="en-US" sz="18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1400"/>
                        </a:spcAft>
                      </a:pPr>
                      <a:endParaRPr lang="en-US" sz="18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Control 1"/>
          <p:cNvSpPr>
            <a:spLocks noChangeArrowheads="1" noChangeShapeType="1"/>
          </p:cNvSpPr>
          <p:nvPr/>
        </p:nvSpPr>
        <p:spPr bwMode="auto">
          <a:xfrm>
            <a:off x="1925638" y="4379913"/>
            <a:ext cx="6521450" cy="1409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itle 2"/>
          <p:cNvSpPr>
            <a:spLocks noGrp="1"/>
          </p:cNvSpPr>
          <p:nvPr>
            <p:ph type="title"/>
          </p:nvPr>
        </p:nvSpPr>
        <p:spPr>
          <a:xfrm>
            <a:off x="3124201" y="57015"/>
            <a:ext cx="5973708" cy="471360"/>
          </a:xfrm>
        </p:spPr>
        <p:txBody>
          <a:bodyPr>
            <a:normAutofit/>
          </a:bodyPr>
          <a:lstStyle/>
          <a:p>
            <a:pPr algn="r"/>
            <a:r>
              <a:rPr lang="en-US" sz="2400" b="1" dirty="0">
                <a:latin typeface="Cambria" pitchFamily="18" charset="0"/>
                <a:cs typeface="Times New Roman" pitchFamily="18" charset="0"/>
              </a:rPr>
              <a:t>Brink’s Products &amp; Services</a:t>
            </a:r>
          </a:p>
        </p:txBody>
      </p:sp>
      <p:sp>
        <p:nvSpPr>
          <p:cNvPr id="20" name="TextBox 19"/>
          <p:cNvSpPr txBox="1"/>
          <p:nvPr/>
        </p:nvSpPr>
        <p:spPr>
          <a:xfrm>
            <a:off x="196269" y="6241475"/>
            <a:ext cx="2438488"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a:t>
            </a:r>
            <a:endParaRPr lang="en-US" dirty="0">
              <a:latin typeface="+mj-lt"/>
            </a:endParaRPr>
          </a:p>
        </p:txBody>
      </p:sp>
    </p:spTree>
    <p:extLst>
      <p:ext uri="{BB962C8B-B14F-4D97-AF65-F5344CB8AC3E}">
        <p14:creationId xmlns:p14="http://schemas.microsoft.com/office/powerpoint/2010/main" val="190664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164180952"/>
              </p:ext>
            </p:extLst>
          </p:nvPr>
        </p:nvGraphicFramePr>
        <p:xfrm>
          <a:off x="510272" y="762001"/>
          <a:ext cx="8123456" cy="5679721"/>
        </p:xfrm>
        <a:graphic>
          <a:graphicData uri="http://schemas.openxmlformats.org/drawingml/2006/table">
            <a:tbl>
              <a:tblPr/>
              <a:tblGrid>
                <a:gridCol w="3154316"/>
                <a:gridCol w="993828"/>
                <a:gridCol w="993828"/>
                <a:gridCol w="993828"/>
                <a:gridCol w="993828"/>
                <a:gridCol w="993828"/>
              </a:tblGrid>
              <a:tr h="171155">
                <a:tc gridSpan="6">
                  <a:txBody>
                    <a:bodyPr/>
                    <a:lstStyle/>
                    <a:p>
                      <a:pPr marR="0" indent="0" algn="ctr" rtl="0">
                        <a:lnSpc>
                          <a:spcPct val="119000"/>
                        </a:lnSpc>
                        <a:spcBef>
                          <a:spcPts val="0"/>
                        </a:spcBef>
                        <a:spcAft>
                          <a:spcPts val="1400"/>
                        </a:spcAft>
                      </a:pPr>
                      <a:r>
                        <a:rPr lang="en-US" sz="1050" b="1" kern="1400" dirty="0">
                          <a:solidFill>
                            <a:srgbClr val="FFFFFF"/>
                          </a:solidFill>
                          <a:effectLst/>
                          <a:latin typeface="Verdana"/>
                        </a:rPr>
                        <a:t>Geographic Segments</a:t>
                      </a:r>
                      <a:endParaRPr lang="en-US" sz="1050" kern="1400" dirty="0">
                        <a:solidFill>
                          <a:srgbClr val="000000"/>
                        </a:solidFill>
                        <a:effectLst/>
                        <a:latin typeface="Calibri"/>
                      </a:endParaRPr>
                    </a:p>
                  </a:txBody>
                  <a:tcPr marL="7968" marR="7968" marT="7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33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839">
                <a:tc>
                  <a:txBody>
                    <a:bodyPr/>
                    <a:lstStyle/>
                    <a:p>
                      <a:pPr marR="0" indent="0" algn="l" rtl="0">
                        <a:lnSpc>
                          <a:spcPct val="119000"/>
                        </a:lnSpc>
                        <a:spcBef>
                          <a:spcPts val="0"/>
                        </a:spcBef>
                        <a:spcAft>
                          <a:spcPts val="1400"/>
                        </a:spcAft>
                      </a:pPr>
                      <a:r>
                        <a:rPr lang="en-US" sz="900" b="1" kern="1400" dirty="0">
                          <a:solidFill>
                            <a:srgbClr val="000000"/>
                          </a:solidFill>
                          <a:effectLst/>
                          <a:latin typeface="Arial"/>
                        </a:rPr>
                        <a:t> </a:t>
                      </a:r>
                      <a:endParaRPr lang="en-US" sz="1000" kern="1400" dirty="0">
                        <a:solidFill>
                          <a:srgbClr val="000000"/>
                        </a:solidFill>
                        <a:effectLst/>
                        <a:latin typeface="Calibri"/>
                      </a:endParaRPr>
                    </a:p>
                  </a:txBody>
                  <a:tcPr marL="796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2007</a:t>
                      </a:r>
                      <a:endParaRPr lang="en-US" sz="100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2008</a:t>
                      </a:r>
                      <a:endParaRPr lang="en-US" sz="100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2009</a:t>
                      </a:r>
                      <a:endParaRPr lang="en-US" sz="100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2010</a:t>
                      </a:r>
                      <a:endParaRPr lang="en-US" sz="100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2011</a:t>
                      </a:r>
                      <a:endParaRPr lang="en-US" sz="100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175692">
                <a:tc>
                  <a:txBody>
                    <a:bodyPr/>
                    <a:lstStyle/>
                    <a:p>
                      <a:pPr marR="0" indent="0" algn="ctr" rtl="0">
                        <a:lnSpc>
                          <a:spcPct val="119000"/>
                        </a:lnSpc>
                        <a:spcBef>
                          <a:spcPts val="0"/>
                        </a:spcBef>
                        <a:spcAft>
                          <a:spcPts val="1400"/>
                        </a:spcAft>
                      </a:pPr>
                      <a:r>
                        <a:rPr lang="en-US" sz="1000" b="1" u="sng" kern="1400" dirty="0">
                          <a:solidFill>
                            <a:srgbClr val="000000"/>
                          </a:solidFill>
                          <a:effectLst/>
                          <a:latin typeface="Arial"/>
                        </a:rPr>
                        <a:t>Revenues</a:t>
                      </a:r>
                      <a:endParaRPr lang="en-US" sz="1050" kern="1400" dirty="0">
                        <a:solidFill>
                          <a:srgbClr val="000000"/>
                        </a:solidFill>
                        <a:effectLst/>
                        <a:latin typeface="Calibri"/>
                      </a:endParaRPr>
                    </a:p>
                  </a:txBody>
                  <a:tcPr marL="7968"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France</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628.8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697.7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615.2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533.0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567.2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23.0%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22.1%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19.6%</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17.1%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14.6%</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Mexico</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51.7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415.2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0.0%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0.0%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0.0%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1.7%</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10.7%</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Brazil</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160.8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193.5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257.6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303.3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386.8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5.9%</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6.1%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8.2%</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9.7%</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10.0%</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Venezuela</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224.9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350.9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376.1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185.9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269.2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8.2%</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11.1%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12.0%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6.0%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6.9%</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Other</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978.4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1,158.8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1,154.5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1,304.1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1,513.6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35.8%</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36.6%</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36.8%</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41.8%</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39.0%</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United States</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741.7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762.6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731.6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743.5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733.5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27.1%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24.1%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23.3%</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23.8%</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18.9%</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Total Revenues</a:t>
                      </a:r>
                      <a:endParaRPr lang="en-US" sz="1050" kern="1400" dirty="0">
                        <a:solidFill>
                          <a:srgbClr val="000000"/>
                        </a:solidFill>
                        <a:effectLst/>
                        <a:latin typeface="Calibri"/>
                      </a:endParaRPr>
                    </a:p>
                  </a:txBody>
                  <a:tcPr marL="7968"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2,734.6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3,163.5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3,135.0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3,121.5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3,885.5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84119">
                <a:tc>
                  <a:txBody>
                    <a:bodyPr/>
                    <a:lstStyle/>
                    <a:p>
                      <a:pPr marR="0" indent="0" algn="ctr" rtl="0">
                        <a:lnSpc>
                          <a:spcPct val="119000"/>
                        </a:lnSpc>
                        <a:spcBef>
                          <a:spcPts val="0"/>
                        </a:spcBef>
                        <a:spcAft>
                          <a:spcPts val="1400"/>
                        </a:spcAft>
                      </a:pPr>
                      <a:r>
                        <a:rPr lang="en-US" sz="1000" b="1" u="sng" kern="1400" dirty="0">
                          <a:solidFill>
                            <a:srgbClr val="000000"/>
                          </a:solidFill>
                          <a:effectLst/>
                          <a:latin typeface="Arial"/>
                        </a:rPr>
                        <a:t>Assets</a:t>
                      </a:r>
                      <a:endParaRPr lang="en-US" sz="1050" kern="1400" dirty="0">
                        <a:solidFill>
                          <a:srgbClr val="000000"/>
                        </a:solidFill>
                        <a:effectLst/>
                        <a:latin typeface="Calibri"/>
                      </a:endParaRPr>
                    </a:p>
                  </a:txBody>
                  <a:tcPr marL="7968"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France</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180.8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167.0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167.2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159.9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149.9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13.2%</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24.0%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20.1%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15.6%</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14.4%</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Mexico</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118.5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123.9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0.0%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0.0%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0.0%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11.5%</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11.9%</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Brazil</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32.7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29.0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96.5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99.8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100.9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2.4%</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4.2%</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11.6%</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9.7%</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9.7%</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Venezuela</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61.3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75.0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33.2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38.3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43.5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4.5%</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10.8%</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4.0%</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3.7%</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4.2%</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Other</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296.2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280.2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372.8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424.5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425.4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21.6%</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40.3%</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44.8%</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41.4%</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40.7%</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United States</a:t>
                      </a:r>
                      <a:endParaRPr lang="en-US" sz="1050" kern="1400" dirty="0">
                        <a:solidFill>
                          <a:srgbClr val="000000"/>
                        </a:solidFill>
                        <a:effectLst/>
                        <a:latin typeface="Calibri"/>
                      </a:endParaRPr>
                    </a:p>
                  </a:txBody>
                  <a:tcPr marL="95614"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797.4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143.5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162.9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185.4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200.8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692">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of Total</a:t>
                      </a:r>
                      <a:endParaRPr lang="en-US" sz="1050" kern="1400" dirty="0">
                        <a:solidFill>
                          <a:srgbClr val="000000"/>
                        </a:solidFill>
                        <a:effectLst/>
                        <a:latin typeface="Calibri"/>
                      </a:endParaRPr>
                    </a:p>
                  </a:txBody>
                  <a:tcPr marL="191228" marR="7968" marT="796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58.3%</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20.7%</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19.6%</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18.1%</a:t>
                      </a:r>
                      <a:endParaRPr lang="en-US" sz="1050" kern="1400" dirty="0">
                        <a:solidFill>
                          <a:srgbClr val="000000"/>
                        </a:solidFill>
                        <a:effectLst/>
                        <a:latin typeface="Calibri"/>
                      </a:endParaRPr>
                    </a:p>
                  </a:txBody>
                  <a:tcPr marL="7968" marR="7968" marT="796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19.2%</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692">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Total Assets</a:t>
                      </a:r>
                      <a:endParaRPr lang="en-US" sz="1050" kern="1400" dirty="0">
                        <a:solidFill>
                          <a:srgbClr val="000000"/>
                        </a:solidFill>
                        <a:effectLst/>
                        <a:latin typeface="Calibri"/>
                      </a:endParaRPr>
                    </a:p>
                  </a:txBody>
                  <a:tcPr marL="7968" marR="7968" marT="79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1,368.4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694.7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832.6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1,026.4 </a:t>
                      </a:r>
                      <a:endParaRPr lang="en-US" sz="1050" kern="1400" dirty="0">
                        <a:solidFill>
                          <a:srgbClr val="000000"/>
                        </a:solidFill>
                        <a:effectLst/>
                        <a:latin typeface="Calibri"/>
                      </a:endParaRPr>
                    </a:p>
                  </a:txBody>
                  <a:tcPr marL="7968" marR="7968" marT="79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1,044.4 </a:t>
                      </a:r>
                      <a:endParaRPr lang="en-US" sz="1050" kern="1400" dirty="0">
                        <a:solidFill>
                          <a:srgbClr val="000000"/>
                        </a:solidFill>
                        <a:effectLst/>
                        <a:latin typeface="Calibri"/>
                      </a:endParaRPr>
                    </a:p>
                  </a:txBody>
                  <a:tcPr marL="7968" marR="7968" marT="796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3" name="Control 1"/>
          <p:cNvSpPr>
            <a:spLocks noChangeArrowheads="1" noChangeShapeType="1"/>
          </p:cNvSpPr>
          <p:nvPr/>
        </p:nvSpPr>
        <p:spPr bwMode="auto">
          <a:xfrm>
            <a:off x="2370138" y="5106988"/>
            <a:ext cx="6637337" cy="52260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itle 2"/>
          <p:cNvSpPr>
            <a:spLocks noGrp="1"/>
          </p:cNvSpPr>
          <p:nvPr>
            <p:ph type="title"/>
          </p:nvPr>
        </p:nvSpPr>
        <p:spPr>
          <a:xfrm>
            <a:off x="2995881" y="57015"/>
            <a:ext cx="6102028" cy="471360"/>
          </a:xfrm>
        </p:spPr>
        <p:txBody>
          <a:bodyPr>
            <a:normAutofit/>
          </a:bodyPr>
          <a:lstStyle/>
          <a:p>
            <a:pPr algn="r"/>
            <a:r>
              <a:rPr lang="en-US" sz="2400" b="1" dirty="0">
                <a:latin typeface="Cambria" pitchFamily="18" charset="0"/>
                <a:cs typeface="Times New Roman" pitchFamily="18" charset="0"/>
              </a:rPr>
              <a:t>Revenue by Geographic Segments</a:t>
            </a:r>
          </a:p>
        </p:txBody>
      </p:sp>
      <p:sp>
        <p:nvSpPr>
          <p:cNvPr id="20" name="TextBox 19"/>
          <p:cNvSpPr txBox="1"/>
          <p:nvPr/>
        </p:nvSpPr>
        <p:spPr>
          <a:xfrm>
            <a:off x="196269" y="6241475"/>
            <a:ext cx="2438488"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a:t>
            </a:r>
            <a:endParaRPr lang="en-US" dirty="0">
              <a:latin typeface="+mj-lt"/>
            </a:endParaRPr>
          </a:p>
        </p:txBody>
      </p:sp>
    </p:spTree>
    <p:extLst>
      <p:ext uri="{BB962C8B-B14F-4D97-AF65-F5344CB8AC3E}">
        <p14:creationId xmlns:p14="http://schemas.microsoft.com/office/powerpoint/2010/main" val="29450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3036238" y="56976"/>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767440337"/>
              </p:ext>
            </p:extLst>
          </p:nvPr>
        </p:nvGraphicFramePr>
        <p:xfrm>
          <a:off x="1219200" y="764855"/>
          <a:ext cx="6980458" cy="5328290"/>
        </p:xfrm>
        <a:graphic>
          <a:graphicData uri="http://schemas.openxmlformats.org/drawingml/2006/table">
            <a:tbl>
              <a:tblPr/>
              <a:tblGrid>
                <a:gridCol w="2728490"/>
                <a:gridCol w="873662"/>
                <a:gridCol w="873662"/>
                <a:gridCol w="873662"/>
                <a:gridCol w="873662"/>
                <a:gridCol w="757320"/>
              </a:tblGrid>
              <a:tr h="290672">
                <a:tc gridSpan="6">
                  <a:txBody>
                    <a:bodyPr/>
                    <a:lstStyle/>
                    <a:p>
                      <a:pPr marR="0" indent="0" algn="ctr" rtl="0">
                        <a:lnSpc>
                          <a:spcPct val="119000"/>
                        </a:lnSpc>
                        <a:spcBef>
                          <a:spcPts val="0"/>
                        </a:spcBef>
                        <a:spcAft>
                          <a:spcPts val="1400"/>
                        </a:spcAft>
                      </a:pPr>
                      <a:r>
                        <a:rPr lang="en-US" sz="1100" b="1" kern="1400" dirty="0">
                          <a:solidFill>
                            <a:srgbClr val="FFFFFF"/>
                          </a:solidFill>
                          <a:effectLst/>
                          <a:latin typeface="Verdana"/>
                        </a:rPr>
                        <a:t>Business Segments</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33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039">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2007</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2008</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2009</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2010</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2011</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203333">
                <a:tc>
                  <a:txBody>
                    <a:bodyPr/>
                    <a:lstStyle/>
                    <a:p>
                      <a:pPr marR="0" indent="0" algn="ctr" rtl="0">
                        <a:lnSpc>
                          <a:spcPct val="119000"/>
                        </a:lnSpc>
                        <a:spcBef>
                          <a:spcPts val="0"/>
                        </a:spcBef>
                        <a:spcAft>
                          <a:spcPts val="1400"/>
                        </a:spcAft>
                      </a:pPr>
                      <a:r>
                        <a:rPr lang="en-US" sz="1000" b="1" u="sng" kern="1400" dirty="0">
                          <a:solidFill>
                            <a:srgbClr val="000000"/>
                          </a:solidFill>
                          <a:effectLst/>
                          <a:latin typeface="Arial"/>
                        </a:rPr>
                        <a:t>Revenues</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International</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1,848.3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2,231.3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2,240.9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2,203.7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2,911.3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North America</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886.3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932.2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894.1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917.8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974.2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Total Revenues</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2,734.6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3,163.5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3,135.0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3,121.5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3,885.5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03333">
                <a:tc>
                  <a:txBody>
                    <a:bodyPr/>
                    <a:lstStyle/>
                    <a:p>
                      <a:pPr marR="0" indent="0" algn="ctr" rtl="0">
                        <a:lnSpc>
                          <a:spcPct val="119000"/>
                        </a:lnSpc>
                        <a:spcBef>
                          <a:spcPts val="0"/>
                        </a:spcBef>
                        <a:spcAft>
                          <a:spcPts val="1400"/>
                        </a:spcAft>
                      </a:pPr>
                      <a:r>
                        <a:rPr lang="en-US" sz="1000" b="1" u="sng" kern="1400" dirty="0">
                          <a:solidFill>
                            <a:srgbClr val="000000"/>
                          </a:solidFill>
                          <a:effectLst/>
                          <a:latin typeface="Arial"/>
                        </a:rPr>
                        <a:t>Operating Profit Before Tax</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International</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152.9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215.0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156.8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164.8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199.7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North America</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70.4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56.9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56.6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44.1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31.4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Corporate</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(62.3)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(43.4)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(46.6)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(62.6)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(59.8)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333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Total Operating Profit Before Tax</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161.0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228.5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166.8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146.3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171.3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93167">
                <a:tc>
                  <a:txBody>
                    <a:bodyPr/>
                    <a:lstStyle/>
                    <a:p>
                      <a:pPr marR="0" indent="0" algn="ctr" rtl="0">
                        <a:lnSpc>
                          <a:spcPct val="119000"/>
                        </a:lnSpc>
                        <a:spcBef>
                          <a:spcPts val="0"/>
                        </a:spcBef>
                        <a:spcAft>
                          <a:spcPts val="1400"/>
                        </a:spcAft>
                      </a:pPr>
                      <a:r>
                        <a:rPr lang="en-US" sz="1000" b="1" u="sng" kern="1400" dirty="0">
                          <a:solidFill>
                            <a:srgbClr val="000000"/>
                          </a:solidFill>
                          <a:effectLst/>
                          <a:latin typeface="Arial"/>
                        </a:rPr>
                        <a:t>Assets</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International</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1,187.8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1,289.1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1,265.5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1,531.7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1,565.9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North America</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329.5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341.9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335.4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426.8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468.6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Corporate</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160.7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184.8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278.9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312.0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371.7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Discontinued Operations</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716.3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3000">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Total Assets</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2,394.3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1,815.8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1,879.8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2,270.5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2,406.2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13499">
                <a:tc>
                  <a:txBody>
                    <a:bodyPr/>
                    <a:lstStyle/>
                    <a:p>
                      <a:pPr marR="0" indent="0" algn="ctr" rtl="0">
                        <a:lnSpc>
                          <a:spcPct val="119000"/>
                        </a:lnSpc>
                        <a:spcBef>
                          <a:spcPts val="0"/>
                        </a:spcBef>
                        <a:spcAft>
                          <a:spcPts val="1400"/>
                        </a:spcAft>
                      </a:pPr>
                      <a:r>
                        <a:rPr lang="en-US" sz="1000" b="1" u="sng" kern="1400" dirty="0">
                          <a:solidFill>
                            <a:srgbClr val="000000"/>
                          </a:solidFill>
                          <a:effectLst/>
                          <a:latin typeface="Arial"/>
                        </a:rPr>
                        <a:t>Depreciation &amp; Amortization</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International</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79.7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90.5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97.5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92.6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105.8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North America</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30.3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31.8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37.6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44.0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56.6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Corporate</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Total Depreciation &amp; Amortization</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110.0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122.3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135.1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136.6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162.4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03333">
                <a:tc>
                  <a:txBody>
                    <a:bodyPr/>
                    <a:lstStyle/>
                    <a:p>
                      <a:pPr marR="0" indent="0" algn="ctr" rtl="0">
                        <a:lnSpc>
                          <a:spcPct val="119000"/>
                        </a:lnSpc>
                        <a:spcBef>
                          <a:spcPts val="0"/>
                        </a:spcBef>
                        <a:spcAft>
                          <a:spcPts val="1400"/>
                        </a:spcAft>
                      </a:pPr>
                      <a:r>
                        <a:rPr lang="en-US" sz="1000" b="1" u="sng" kern="1400" dirty="0">
                          <a:solidFill>
                            <a:srgbClr val="000000"/>
                          </a:solidFill>
                          <a:effectLst/>
                          <a:latin typeface="Arial"/>
                        </a:rPr>
                        <a:t>Capital Expenditure</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International</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(94.8)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(112.7)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(103.1)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(110.7)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(144.8)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North America</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(47.0)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(52.6)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(67.5)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(38.1)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(51.4)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Corporate</a:t>
                      </a:r>
                      <a:endParaRPr lang="en-US" sz="1100" kern="1400" dirty="0">
                        <a:solidFill>
                          <a:srgbClr val="000000"/>
                        </a:solidFill>
                        <a:effectLst/>
                        <a:latin typeface="Calibri"/>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5039">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Total Capital Expenditure</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(141.8)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(165.3)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(170.6)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(148.8)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     (196.2)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3" name="Control 1"/>
          <p:cNvSpPr>
            <a:spLocks noChangeArrowheads="1" noChangeShapeType="1"/>
          </p:cNvSpPr>
          <p:nvPr/>
        </p:nvSpPr>
        <p:spPr bwMode="auto">
          <a:xfrm>
            <a:off x="1828800" y="4467225"/>
            <a:ext cx="6629400" cy="42910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itle 2"/>
          <p:cNvSpPr>
            <a:spLocks noGrp="1"/>
          </p:cNvSpPr>
          <p:nvPr>
            <p:ph type="title"/>
          </p:nvPr>
        </p:nvSpPr>
        <p:spPr>
          <a:xfrm>
            <a:off x="2990851" y="57015"/>
            <a:ext cx="6107058" cy="471360"/>
          </a:xfrm>
        </p:spPr>
        <p:txBody>
          <a:bodyPr>
            <a:normAutofit fontScale="90000"/>
          </a:bodyPr>
          <a:lstStyle/>
          <a:p>
            <a:pPr algn="r"/>
            <a:r>
              <a:rPr lang="en-US" sz="2400" b="1" dirty="0">
                <a:latin typeface="Cambria" pitchFamily="18" charset="0"/>
                <a:cs typeface="Times New Roman" pitchFamily="18" charset="0"/>
              </a:rPr>
              <a:t>Operating Statistics by </a:t>
            </a:r>
            <a:r>
              <a:rPr lang="en-US" sz="2400" b="1" dirty="0" smtClean="0">
                <a:latin typeface="Cambria" pitchFamily="18" charset="0"/>
                <a:cs typeface="Times New Roman" pitchFamily="18" charset="0"/>
              </a:rPr>
              <a:t>Geographic Segments</a:t>
            </a:r>
            <a:endParaRPr lang="en-US" sz="2400" b="1" dirty="0">
              <a:latin typeface="Cambria" pitchFamily="18" charset="0"/>
              <a:cs typeface="Times New Roman" pitchFamily="18" charset="0"/>
            </a:endParaRPr>
          </a:p>
        </p:txBody>
      </p:sp>
      <p:sp>
        <p:nvSpPr>
          <p:cNvPr id="20" name="TextBox 19"/>
          <p:cNvSpPr txBox="1"/>
          <p:nvPr/>
        </p:nvSpPr>
        <p:spPr>
          <a:xfrm>
            <a:off x="196269" y="6241475"/>
            <a:ext cx="2438488"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a:t>
            </a:r>
            <a:endParaRPr lang="en-US" dirty="0">
              <a:latin typeface="+mj-lt"/>
            </a:endParaRPr>
          </a:p>
        </p:txBody>
      </p:sp>
    </p:spTree>
    <p:extLst>
      <p:ext uri="{BB962C8B-B14F-4D97-AF65-F5344CB8AC3E}">
        <p14:creationId xmlns:p14="http://schemas.microsoft.com/office/powerpoint/2010/main" val="23847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r="2753"/>
          <a:stretch>
            <a:fillRect/>
          </a:stretch>
        </p:blipFill>
        <p:spPr bwMode="auto">
          <a:xfrm>
            <a:off x="232877" y="1638300"/>
            <a:ext cx="8678246" cy="3581400"/>
          </a:xfrm>
          <a:prstGeom prst="rect">
            <a:avLst/>
          </a:prstGeom>
          <a:noFill/>
          <a:ln w="190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itle 2"/>
          <p:cNvSpPr>
            <a:spLocks noGrp="1"/>
          </p:cNvSpPr>
          <p:nvPr>
            <p:ph type="title"/>
          </p:nvPr>
        </p:nvSpPr>
        <p:spPr>
          <a:xfrm>
            <a:off x="5486401" y="57015"/>
            <a:ext cx="3611508" cy="471360"/>
          </a:xfrm>
        </p:spPr>
        <p:txBody>
          <a:bodyPr>
            <a:normAutofit/>
          </a:bodyPr>
          <a:lstStyle/>
          <a:p>
            <a:pPr algn="r"/>
            <a:r>
              <a:rPr lang="en-US" sz="2400" b="1" dirty="0">
                <a:latin typeface="Cambria" pitchFamily="18" charset="0"/>
                <a:cs typeface="Times New Roman" pitchFamily="18" charset="0"/>
              </a:rPr>
              <a:t>Stock Price v. S&amp;P 500</a:t>
            </a:r>
          </a:p>
        </p:txBody>
      </p:sp>
      <p:sp>
        <p:nvSpPr>
          <p:cNvPr id="19" name="TextBox 18"/>
          <p:cNvSpPr txBox="1"/>
          <p:nvPr/>
        </p:nvSpPr>
        <p:spPr>
          <a:xfrm>
            <a:off x="196269" y="6241475"/>
            <a:ext cx="2438488"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a:t>
            </a:r>
            <a:endParaRPr lang="en-US" dirty="0">
              <a:latin typeface="+mj-lt"/>
            </a:endParaRPr>
          </a:p>
        </p:txBody>
      </p:sp>
    </p:spTree>
    <p:extLst>
      <p:ext uri="{BB962C8B-B14F-4D97-AF65-F5344CB8AC3E}">
        <p14:creationId xmlns:p14="http://schemas.microsoft.com/office/powerpoint/2010/main" val="69107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p:cNvSpPr>
            <a:spLocks noGrp="1"/>
          </p:cNvSpPr>
          <p:nvPr>
            <p:ph type="title"/>
          </p:nvPr>
        </p:nvSpPr>
        <p:spPr>
          <a:xfrm>
            <a:off x="4572000" y="57015"/>
            <a:ext cx="4525909" cy="471360"/>
          </a:xfrm>
        </p:spPr>
        <p:txBody>
          <a:bodyPr>
            <a:normAutofit/>
          </a:bodyPr>
          <a:lstStyle/>
          <a:p>
            <a:pPr algn="r"/>
            <a:r>
              <a:rPr lang="en-US" sz="2400" b="1" dirty="0" smtClean="0">
                <a:latin typeface="Cambria" pitchFamily="18" charset="0"/>
                <a:cs typeface="Times New Roman" pitchFamily="18" charset="0"/>
              </a:rPr>
              <a:t>Executive Compensation</a:t>
            </a:r>
            <a:endParaRPr lang="en-US" sz="2400" b="1" dirty="0">
              <a:latin typeface="Cambria" pitchFamily="18" charset="0"/>
              <a:cs typeface="Times New Roman" pitchFamily="18" charset="0"/>
            </a:endParaRPr>
          </a:p>
        </p:txBody>
      </p:sp>
      <p:sp>
        <p:nvSpPr>
          <p:cNvPr id="19" name="TextBox 18"/>
          <p:cNvSpPr txBox="1"/>
          <p:nvPr/>
        </p:nvSpPr>
        <p:spPr>
          <a:xfrm>
            <a:off x="196269" y="6241475"/>
            <a:ext cx="2244525" cy="369332"/>
          </a:xfrm>
          <a:prstGeom prst="rect">
            <a:avLst/>
          </a:prstGeom>
          <a:noFill/>
        </p:spPr>
        <p:txBody>
          <a:bodyPr wrap="none" rtlCol="0">
            <a:spAutoFit/>
          </a:bodyPr>
          <a:lstStyle/>
          <a:p>
            <a:r>
              <a:rPr lang="en-US" b="1" dirty="0" smtClean="0">
                <a:latin typeface="+mj-lt"/>
              </a:rPr>
              <a:t>Source</a:t>
            </a:r>
            <a:r>
              <a:rPr lang="en-US" dirty="0" smtClean="0">
                <a:latin typeface="+mj-lt"/>
              </a:rPr>
              <a:t>: Morningstar</a:t>
            </a:r>
            <a:endParaRPr lang="en-US" dirty="0">
              <a:latin typeface="+mj-lt"/>
            </a:endParaRPr>
          </a:p>
        </p:txBody>
      </p:sp>
      <p:graphicFrame>
        <p:nvGraphicFramePr>
          <p:cNvPr id="20" name="Table 19"/>
          <p:cNvGraphicFramePr>
            <a:graphicFrameLocks noGrp="1"/>
          </p:cNvGraphicFramePr>
          <p:nvPr/>
        </p:nvGraphicFramePr>
        <p:xfrm>
          <a:off x="152400" y="762000"/>
          <a:ext cx="8763001" cy="2438400"/>
        </p:xfrm>
        <a:graphic>
          <a:graphicData uri="http://schemas.openxmlformats.org/drawingml/2006/table">
            <a:tbl>
              <a:tblPr/>
              <a:tblGrid>
                <a:gridCol w="3048001"/>
                <a:gridCol w="1143000"/>
                <a:gridCol w="1143000"/>
                <a:gridCol w="1143000"/>
                <a:gridCol w="1143000"/>
                <a:gridCol w="1143000"/>
              </a:tblGrid>
              <a:tr h="228600">
                <a:tc>
                  <a:txBody>
                    <a:bodyPr/>
                    <a:lstStyle/>
                    <a:p>
                      <a:pPr algn="l" fontAlgn="b"/>
                      <a:r>
                        <a:rPr lang="en-US" sz="1600" b="1" i="0" u="none" strike="noStrike" dirty="0">
                          <a:solidFill>
                            <a:srgbClr val="FFFFFF"/>
                          </a:solidFill>
                          <a:latin typeface="Calibri"/>
                        </a:rPr>
                        <a:t>Key Executive Compensation</a:t>
                      </a: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a:solidFill>
                            <a:srgbClr val="FFFFFF"/>
                          </a:solidFill>
                          <a:latin typeface="Calibri"/>
                        </a:rPr>
                        <a:t>2008</a:t>
                      </a: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a:solidFill>
                            <a:srgbClr val="FFFFFF"/>
                          </a:solidFill>
                          <a:latin typeface="Calibri"/>
                        </a:rPr>
                        <a:t>2009</a:t>
                      </a: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a:solidFill>
                            <a:srgbClr val="FFFFFF"/>
                          </a:solidFill>
                          <a:latin typeface="Calibri"/>
                        </a:rPr>
                        <a:t>2010</a:t>
                      </a: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a:solidFill>
                            <a:srgbClr val="FFFFFF"/>
                          </a:solidFill>
                          <a:latin typeface="Calibri"/>
                        </a:rPr>
                        <a:t>2011</a:t>
                      </a: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a:solidFill>
                            <a:srgbClr val="FFFFFF"/>
                          </a:solidFill>
                          <a:latin typeface="Calibri"/>
                        </a:rPr>
                        <a:t>2012</a:t>
                      </a:r>
                    </a:p>
                  </a:txBody>
                  <a:tcPr marL="0" marR="0" marT="0" marB="0" anchor="b">
                    <a:lnL>
                      <a:noFill/>
                    </a:lnL>
                    <a:lnR>
                      <a:noFill/>
                    </a:lnR>
                    <a:lnT>
                      <a:noFill/>
                    </a:lnT>
                    <a:lnB>
                      <a:noFill/>
                    </a:lnB>
                    <a:solidFill>
                      <a:srgbClr val="254061"/>
                    </a:solidFill>
                  </a:tcPr>
                </a:tc>
              </a:tr>
              <a:tr h="228600">
                <a:tc>
                  <a:txBody>
                    <a:bodyPr/>
                    <a:lstStyle/>
                    <a:p>
                      <a:pPr algn="l" fontAlgn="b"/>
                      <a:r>
                        <a:rPr lang="en-US" sz="1600" b="0" i="0" u="none" strike="noStrike" dirty="0">
                          <a:solidFill>
                            <a:srgbClr val="000000"/>
                          </a:solidFill>
                          <a:latin typeface="Calibri"/>
                        </a:rPr>
                        <a:t>Salary</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smtClean="0">
                          <a:solidFill>
                            <a:srgbClr val="000000"/>
                          </a:solidFill>
                          <a:latin typeface="Calibri"/>
                        </a:rPr>
                        <a:t>512,596</a:t>
                      </a:r>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smtClean="0">
                          <a:solidFill>
                            <a:srgbClr val="000000"/>
                          </a:solidFill>
                          <a:latin typeface="Calibri"/>
                        </a:rPr>
                        <a:t>1,036,154</a:t>
                      </a:r>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smtClean="0">
                          <a:solidFill>
                            <a:srgbClr val="000000"/>
                          </a:solidFill>
                          <a:latin typeface="Calibri"/>
                        </a:rPr>
                        <a:t>1,236,916</a:t>
                      </a:r>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smtClean="0">
                          <a:solidFill>
                            <a:srgbClr val="000000"/>
                          </a:solidFill>
                          <a:latin typeface="Calibri"/>
                        </a:rPr>
                        <a:t>1,818,242</a:t>
                      </a:r>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smtClean="0">
                          <a:solidFill>
                            <a:srgbClr val="000000"/>
                          </a:solidFill>
                          <a:latin typeface="Calibri"/>
                        </a:rPr>
                        <a:t>2,551,788</a:t>
                      </a:r>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B8CCE4"/>
                    </a:solidFill>
                  </a:tcPr>
                </a:tc>
              </a:tr>
              <a:tr h="228600">
                <a:tc>
                  <a:txBody>
                    <a:bodyPr/>
                    <a:lstStyle/>
                    <a:p>
                      <a:pPr algn="l" fontAlgn="b"/>
                      <a:r>
                        <a:rPr lang="en-US" sz="1600" b="0" i="0" u="none" strike="noStrike" dirty="0">
                          <a:solidFill>
                            <a:srgbClr val="000000"/>
                          </a:solidFill>
                          <a:latin typeface="Calibri"/>
                        </a:rPr>
                        <a:t>Bonus</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380,000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515,000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720,000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928,000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1,646,437</a:t>
                      </a:r>
                    </a:p>
                  </a:txBody>
                  <a:tcPr marL="0" marR="0" marT="0" marB="0" anchor="b">
                    <a:lnL>
                      <a:noFill/>
                    </a:lnL>
                    <a:lnR>
                      <a:noFill/>
                    </a:lnR>
                    <a:lnT>
                      <a:noFill/>
                    </a:lnT>
                    <a:lnB>
                      <a:noFill/>
                    </a:lnB>
                    <a:solidFill>
                      <a:srgbClr val="FFFFFF"/>
                    </a:solidFill>
                  </a:tcPr>
                </a:tc>
              </a:tr>
              <a:tr h="228600">
                <a:tc>
                  <a:txBody>
                    <a:bodyPr/>
                    <a:lstStyle/>
                    <a:p>
                      <a:pPr algn="l" fontAlgn="b"/>
                      <a:r>
                        <a:rPr lang="en-US" sz="1600" b="0" i="0" u="none" strike="noStrike" dirty="0">
                          <a:solidFill>
                            <a:srgbClr val="000000"/>
                          </a:solidFill>
                          <a:latin typeface="Calibri"/>
                        </a:rPr>
                        <a:t>Annual Other Income</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B8CCE4"/>
                    </a:solidFill>
                  </a:tcPr>
                </a:tc>
              </a:tr>
              <a:tr h="228600">
                <a:tc>
                  <a:txBody>
                    <a:bodyPr/>
                    <a:lstStyle/>
                    <a:p>
                      <a:pPr algn="l" fontAlgn="b"/>
                      <a:r>
                        <a:rPr lang="en-US" sz="1600" b="0" i="0" u="none" strike="noStrike" dirty="0">
                          <a:solidFill>
                            <a:srgbClr val="000000"/>
                          </a:solidFill>
                          <a:latin typeface="Calibri"/>
                        </a:rPr>
                        <a:t>Restricted Stock Award</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300,007</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1,636,662</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637,687</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743,048</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3,802,880</a:t>
                      </a:r>
                    </a:p>
                  </a:txBody>
                  <a:tcPr marL="0" marR="0" marT="0" marB="0" anchor="b">
                    <a:lnL>
                      <a:noFill/>
                    </a:lnL>
                    <a:lnR>
                      <a:noFill/>
                    </a:lnR>
                    <a:lnT>
                      <a:noFill/>
                    </a:lnT>
                    <a:lnB>
                      <a:noFill/>
                    </a:lnB>
                    <a:solidFill>
                      <a:srgbClr val="FFFFFF"/>
                    </a:solidFill>
                  </a:tcPr>
                </a:tc>
              </a:tr>
              <a:tr h="228600">
                <a:tc>
                  <a:txBody>
                    <a:bodyPr/>
                    <a:lstStyle/>
                    <a:p>
                      <a:pPr algn="l" fontAlgn="b"/>
                      <a:r>
                        <a:rPr lang="en-US" sz="1600" b="0" i="0" u="none" strike="noStrike" dirty="0">
                          <a:solidFill>
                            <a:srgbClr val="000000"/>
                          </a:solidFill>
                          <a:latin typeface="Calibri"/>
                        </a:rPr>
                        <a:t>Securities Options</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558,313</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307,456</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427,943</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767,840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2,108,519</a:t>
                      </a:r>
                    </a:p>
                  </a:txBody>
                  <a:tcPr marL="0" marR="0" marT="0" marB="0" anchor="b">
                    <a:lnL>
                      <a:noFill/>
                    </a:lnL>
                    <a:lnR>
                      <a:noFill/>
                    </a:lnR>
                    <a:lnT>
                      <a:noFill/>
                    </a:lnT>
                    <a:lnB>
                      <a:noFill/>
                    </a:lnB>
                    <a:solidFill>
                      <a:srgbClr val="B8CCE4"/>
                    </a:solidFill>
                  </a:tcPr>
                </a:tc>
              </a:tr>
              <a:tr h="228600">
                <a:tc>
                  <a:txBody>
                    <a:bodyPr/>
                    <a:lstStyle/>
                    <a:p>
                      <a:pPr algn="l" fontAlgn="b"/>
                      <a:r>
                        <a:rPr lang="en-US" sz="1600" b="0" i="0" u="none" strike="noStrike" dirty="0">
                          <a:solidFill>
                            <a:srgbClr val="000000"/>
                          </a:solidFill>
                          <a:latin typeface="Calibri"/>
                        </a:rPr>
                        <a:t>LTIP Payout</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0</a:t>
                      </a:r>
                    </a:p>
                  </a:txBody>
                  <a:tcPr marL="0" marR="0" marT="0" marB="0" anchor="b">
                    <a:lnL>
                      <a:noFill/>
                    </a:lnL>
                    <a:lnR>
                      <a:noFill/>
                    </a:lnR>
                    <a:lnT>
                      <a:noFill/>
                    </a:lnT>
                    <a:lnB>
                      <a:noFill/>
                    </a:lnB>
                    <a:solidFill>
                      <a:srgbClr val="FFFFFF"/>
                    </a:solidFill>
                  </a:tcPr>
                </a:tc>
              </a:tr>
              <a:tr h="228600">
                <a:tc>
                  <a:txBody>
                    <a:bodyPr/>
                    <a:lstStyle/>
                    <a:p>
                      <a:pPr algn="l" fontAlgn="b"/>
                      <a:r>
                        <a:rPr lang="en-US" sz="1600" b="0" i="0" u="none" strike="noStrike" dirty="0">
                          <a:solidFill>
                            <a:srgbClr val="000000"/>
                          </a:solidFill>
                          <a:latin typeface="Calibri"/>
                        </a:rPr>
                        <a:t>Non-Equity Compensation</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361,920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196,680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126,080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55,020</a:t>
                      </a:r>
                    </a:p>
                  </a:txBody>
                  <a:tcPr marL="0" marR="0" marT="0" marB="0" anchor="b">
                    <a:lnL>
                      <a:noFill/>
                    </a:lnL>
                    <a:lnR>
                      <a:noFill/>
                    </a:lnR>
                    <a:lnT>
                      <a:noFill/>
                    </a:lnT>
                    <a:lnB>
                      <a:noFill/>
                    </a:lnB>
                    <a:solidFill>
                      <a:srgbClr val="B8CCE4"/>
                    </a:solidFill>
                  </a:tcPr>
                </a:tc>
                <a:tc>
                  <a:txBody>
                    <a:bodyPr/>
                    <a:lstStyle/>
                    <a:p>
                      <a:pPr algn="r" fontAlgn="b"/>
                      <a:r>
                        <a:rPr lang="en-US" sz="1600" b="0" i="0" u="none" strike="noStrike" dirty="0">
                          <a:solidFill>
                            <a:srgbClr val="000000"/>
                          </a:solidFill>
                          <a:latin typeface="Calibri"/>
                        </a:rPr>
                        <a:t>273,636</a:t>
                      </a:r>
                    </a:p>
                  </a:txBody>
                  <a:tcPr marL="0" marR="0" marT="0" marB="0" anchor="b">
                    <a:lnL>
                      <a:noFill/>
                    </a:lnL>
                    <a:lnR>
                      <a:noFill/>
                    </a:lnR>
                    <a:lnT>
                      <a:noFill/>
                    </a:lnT>
                    <a:lnB>
                      <a:noFill/>
                    </a:lnB>
                    <a:solidFill>
                      <a:srgbClr val="B8CCE4"/>
                    </a:solidFill>
                  </a:tcPr>
                </a:tc>
              </a:tr>
              <a:tr h="228600">
                <a:tc>
                  <a:txBody>
                    <a:bodyPr/>
                    <a:lstStyle/>
                    <a:p>
                      <a:pPr algn="l" fontAlgn="b"/>
                      <a:r>
                        <a:rPr lang="en-US" sz="1600" b="0" i="0" u="none" strike="noStrike" dirty="0">
                          <a:solidFill>
                            <a:srgbClr val="000000"/>
                          </a:solidFill>
                          <a:latin typeface="Calibri"/>
                        </a:rPr>
                        <a:t>Other Compensation</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178,684</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422,952</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377,405</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506,975</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latin typeface="Calibri"/>
                        </a:rPr>
                        <a:t>883,900</a:t>
                      </a:r>
                    </a:p>
                  </a:txBody>
                  <a:tcPr marL="0" marR="0" marT="0" marB="0" anchor="b">
                    <a:lnL>
                      <a:noFill/>
                    </a:lnL>
                    <a:lnR>
                      <a:noFill/>
                    </a:lnR>
                    <a:lnT>
                      <a:noFill/>
                    </a:lnT>
                    <a:lnB>
                      <a:noFill/>
                    </a:lnB>
                    <a:solidFill>
                      <a:srgbClr val="FFFFFF"/>
                    </a:solidFill>
                  </a:tcPr>
                </a:tc>
              </a:tr>
              <a:tr h="228600">
                <a:tc>
                  <a:txBody>
                    <a:bodyPr/>
                    <a:lstStyle/>
                    <a:p>
                      <a:pPr algn="l" fontAlgn="b"/>
                      <a:r>
                        <a:rPr lang="en-US" sz="1600" b="1" i="0" u="none" strike="noStrike" dirty="0">
                          <a:solidFill>
                            <a:srgbClr val="FFFFFF"/>
                          </a:solidFill>
                          <a:latin typeface="Calibri"/>
                        </a:rPr>
                        <a:t>Total</a:t>
                      </a: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smtClean="0">
                          <a:solidFill>
                            <a:srgbClr val="FFFFFF"/>
                          </a:solidFill>
                          <a:latin typeface="Calibri"/>
                        </a:rPr>
                        <a:t>2,291,520</a:t>
                      </a:r>
                      <a:endParaRPr lang="en-US" sz="1600" b="1" i="0" u="none" strike="noStrike" dirty="0">
                        <a:solidFill>
                          <a:srgbClr val="FFFFFF"/>
                        </a:solidFill>
                        <a:latin typeface="Calibri"/>
                      </a:endParaRP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smtClean="0">
                          <a:solidFill>
                            <a:srgbClr val="FFFFFF"/>
                          </a:solidFill>
                          <a:latin typeface="Calibri"/>
                        </a:rPr>
                        <a:t>4,114,904</a:t>
                      </a:r>
                      <a:endParaRPr lang="en-US" sz="1600" b="1" i="0" u="none" strike="noStrike" dirty="0">
                        <a:solidFill>
                          <a:srgbClr val="FFFFFF"/>
                        </a:solidFill>
                        <a:latin typeface="Calibri"/>
                      </a:endParaRP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smtClean="0">
                          <a:solidFill>
                            <a:srgbClr val="FFFFFF"/>
                          </a:solidFill>
                          <a:latin typeface="Calibri"/>
                        </a:rPr>
                        <a:t>3,526,031</a:t>
                      </a:r>
                      <a:endParaRPr lang="en-US" sz="1600" b="1" i="0" u="none" strike="noStrike" dirty="0">
                        <a:solidFill>
                          <a:srgbClr val="FFFFFF"/>
                        </a:solidFill>
                        <a:latin typeface="Calibri"/>
                      </a:endParaRP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smtClean="0">
                          <a:solidFill>
                            <a:srgbClr val="FFFFFF"/>
                          </a:solidFill>
                          <a:latin typeface="Calibri"/>
                        </a:rPr>
                        <a:t>4,819,125</a:t>
                      </a:r>
                      <a:endParaRPr lang="en-US" sz="1600" b="1" i="0" u="none" strike="noStrike" dirty="0">
                        <a:solidFill>
                          <a:srgbClr val="FFFFFF"/>
                        </a:solidFill>
                        <a:latin typeface="Calibri"/>
                      </a:endParaRPr>
                    </a:p>
                  </a:txBody>
                  <a:tcPr marL="0" marR="0" marT="0" marB="0" anchor="b">
                    <a:lnL>
                      <a:noFill/>
                    </a:lnL>
                    <a:lnR>
                      <a:noFill/>
                    </a:lnR>
                    <a:lnT>
                      <a:noFill/>
                    </a:lnT>
                    <a:lnB>
                      <a:noFill/>
                    </a:lnB>
                    <a:solidFill>
                      <a:srgbClr val="254061"/>
                    </a:solidFill>
                  </a:tcPr>
                </a:tc>
                <a:tc>
                  <a:txBody>
                    <a:bodyPr/>
                    <a:lstStyle/>
                    <a:p>
                      <a:pPr algn="r" fontAlgn="b"/>
                      <a:r>
                        <a:rPr lang="en-US" sz="1600" b="1" i="0" u="none" strike="noStrike" dirty="0" smtClean="0">
                          <a:solidFill>
                            <a:srgbClr val="FFFFFF"/>
                          </a:solidFill>
                          <a:latin typeface="Calibri"/>
                        </a:rPr>
                        <a:t>11,267,160</a:t>
                      </a:r>
                      <a:endParaRPr lang="en-US" sz="1600" b="1" i="0" u="none" strike="noStrike" dirty="0">
                        <a:solidFill>
                          <a:srgbClr val="FFFFFF"/>
                        </a:solidFill>
                        <a:latin typeface="Calibri"/>
                      </a:endParaRPr>
                    </a:p>
                  </a:txBody>
                  <a:tcPr marL="0" marR="0" marT="0" marB="0" anchor="b">
                    <a:lnL>
                      <a:noFill/>
                    </a:lnL>
                    <a:lnR>
                      <a:noFill/>
                    </a:lnR>
                    <a:lnT>
                      <a:noFill/>
                    </a:lnT>
                    <a:lnB>
                      <a:noFill/>
                    </a:lnB>
                    <a:solidFill>
                      <a:srgbClr val="254061"/>
                    </a:solidFill>
                  </a:tcPr>
                </a:tc>
              </a:tr>
            </a:tbl>
          </a:graphicData>
        </a:graphic>
      </p:graphicFrame>
      <p:graphicFrame>
        <p:nvGraphicFramePr>
          <p:cNvPr id="21" name="Chart 20"/>
          <p:cNvGraphicFramePr/>
          <p:nvPr/>
        </p:nvGraphicFramePr>
        <p:xfrm>
          <a:off x="152400" y="3276600"/>
          <a:ext cx="3048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p:nvPr>
            <p:extLst>
              <p:ext uri="{D42A27DB-BD31-4B8C-83A1-F6EECF244321}">
                <p14:modId xmlns:p14="http://schemas.microsoft.com/office/powerpoint/2010/main" val="1685655729"/>
              </p:ext>
            </p:extLst>
          </p:nvPr>
        </p:nvGraphicFramePr>
        <p:xfrm>
          <a:off x="6019800" y="3276600"/>
          <a:ext cx="2902324" cy="2819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p:nvPr>
            <p:extLst>
              <p:ext uri="{D42A27DB-BD31-4B8C-83A1-F6EECF244321}">
                <p14:modId xmlns:p14="http://schemas.microsoft.com/office/powerpoint/2010/main" val="686001341"/>
              </p:ext>
            </p:extLst>
          </p:nvPr>
        </p:nvGraphicFramePr>
        <p:xfrm>
          <a:off x="3200400" y="3276600"/>
          <a:ext cx="2804272" cy="28194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9107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17"/>
          <p:cNvGraphicFramePr>
            <a:graphicFrameLocks/>
          </p:cNvGraphicFramePr>
          <p:nvPr>
            <p:extLst>
              <p:ext uri="{D42A27DB-BD31-4B8C-83A1-F6EECF244321}">
                <p14:modId xmlns:p14="http://schemas.microsoft.com/office/powerpoint/2010/main" val="2189975403"/>
              </p:ext>
            </p:extLst>
          </p:nvPr>
        </p:nvGraphicFramePr>
        <p:xfrm>
          <a:off x="235554" y="914400"/>
          <a:ext cx="8603646" cy="5029200"/>
        </p:xfrm>
        <a:graphic>
          <a:graphicData uri="http://schemas.openxmlformats.org/drawingml/2006/chart">
            <c:chart xmlns:c="http://schemas.openxmlformats.org/drawingml/2006/chart" xmlns:r="http://schemas.openxmlformats.org/officeDocument/2006/relationships" r:id="rId7"/>
          </a:graphicData>
        </a:graphic>
      </p:graphicFrame>
      <p:sp>
        <p:nvSpPr>
          <p:cNvPr id="17" name="Title 2"/>
          <p:cNvSpPr>
            <a:spLocks noGrp="1"/>
          </p:cNvSpPr>
          <p:nvPr>
            <p:ph type="title"/>
          </p:nvPr>
        </p:nvSpPr>
        <p:spPr>
          <a:xfrm>
            <a:off x="3810001" y="57015"/>
            <a:ext cx="5287908" cy="471360"/>
          </a:xfrm>
        </p:spPr>
        <p:txBody>
          <a:bodyPr>
            <a:normAutofit/>
          </a:bodyPr>
          <a:lstStyle/>
          <a:p>
            <a:pPr algn="r"/>
            <a:r>
              <a:rPr lang="en-US" sz="2400" b="1" dirty="0">
                <a:latin typeface="Cambria" pitchFamily="18" charset="0"/>
                <a:cs typeface="Times New Roman" pitchFamily="18" charset="0"/>
              </a:rPr>
              <a:t>Global Beta Calculation</a:t>
            </a:r>
          </a:p>
        </p:txBody>
      </p:sp>
      <p:sp>
        <p:nvSpPr>
          <p:cNvPr id="19" name="TextBox 18"/>
          <p:cNvSpPr txBox="1"/>
          <p:nvPr/>
        </p:nvSpPr>
        <p:spPr>
          <a:xfrm>
            <a:off x="196269" y="6241475"/>
            <a:ext cx="3754041" cy="369332"/>
          </a:xfrm>
          <a:prstGeom prst="rect">
            <a:avLst/>
          </a:prstGeom>
          <a:noFill/>
        </p:spPr>
        <p:txBody>
          <a:bodyPr wrap="none" rtlCol="0">
            <a:spAutoFit/>
          </a:bodyPr>
          <a:lstStyle/>
          <a:p>
            <a:r>
              <a:rPr lang="en-US" b="1" dirty="0" smtClean="0">
                <a:latin typeface="+mj-lt"/>
              </a:rPr>
              <a:t>Source</a:t>
            </a:r>
            <a:r>
              <a:rPr lang="en-US" dirty="0" smtClean="0">
                <a:latin typeface="+mj-lt"/>
              </a:rPr>
              <a:t>: Bloomberg, Team’s Analysis</a:t>
            </a:r>
            <a:endParaRPr lang="en-US" dirty="0">
              <a:latin typeface="+mj-lt"/>
            </a:endParaRPr>
          </a:p>
        </p:txBody>
      </p:sp>
    </p:spTree>
    <p:extLst>
      <p:ext uri="{BB962C8B-B14F-4D97-AF65-F5344CB8AC3E}">
        <p14:creationId xmlns:p14="http://schemas.microsoft.com/office/powerpoint/2010/main" val="30631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t="8487"/>
          <a:stretch>
            <a:fillRect/>
          </a:stretch>
        </p:blipFill>
        <p:spPr bwMode="auto">
          <a:xfrm>
            <a:off x="228599" y="914400"/>
            <a:ext cx="8591439"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905000" y="1655068"/>
            <a:ext cx="2396553" cy="1088132"/>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itle 2"/>
          <p:cNvSpPr>
            <a:spLocks noGrp="1"/>
          </p:cNvSpPr>
          <p:nvPr>
            <p:ph type="title"/>
          </p:nvPr>
        </p:nvSpPr>
        <p:spPr>
          <a:xfrm>
            <a:off x="3581401" y="57015"/>
            <a:ext cx="5516508" cy="471360"/>
          </a:xfrm>
        </p:spPr>
        <p:txBody>
          <a:bodyPr>
            <a:normAutofit/>
          </a:bodyPr>
          <a:lstStyle/>
          <a:p>
            <a:pPr algn="r"/>
            <a:r>
              <a:rPr lang="en-US" sz="2400" b="1" dirty="0">
                <a:latin typeface="Cambria" pitchFamily="18" charset="0"/>
                <a:cs typeface="Times New Roman" pitchFamily="18" charset="0"/>
              </a:rPr>
              <a:t>Global M-payments Transactions</a:t>
            </a:r>
          </a:p>
        </p:txBody>
      </p:sp>
      <p:sp>
        <p:nvSpPr>
          <p:cNvPr id="19" name="TextBox 18"/>
          <p:cNvSpPr txBox="1"/>
          <p:nvPr/>
        </p:nvSpPr>
        <p:spPr>
          <a:xfrm>
            <a:off x="196269" y="6241475"/>
            <a:ext cx="3930307" cy="369332"/>
          </a:xfrm>
          <a:prstGeom prst="rect">
            <a:avLst/>
          </a:prstGeom>
          <a:noFill/>
        </p:spPr>
        <p:txBody>
          <a:bodyPr wrap="none" rtlCol="0">
            <a:spAutoFit/>
          </a:bodyPr>
          <a:lstStyle/>
          <a:p>
            <a:r>
              <a:rPr lang="en-US" b="1" dirty="0" smtClean="0">
                <a:latin typeface="+mj-lt"/>
              </a:rPr>
              <a:t>Source</a:t>
            </a:r>
            <a:r>
              <a:rPr lang="en-US" dirty="0" smtClean="0">
                <a:latin typeface="+mj-lt"/>
              </a:rPr>
              <a:t>: 2012 World Payments Report</a:t>
            </a:r>
            <a:endParaRPr lang="en-US" dirty="0">
              <a:latin typeface="+mj-lt"/>
            </a:endParaRPr>
          </a:p>
        </p:txBody>
      </p:sp>
      <p:pic>
        <p:nvPicPr>
          <p:cNvPr id="2050" name="Picture 2"/>
          <p:cNvPicPr>
            <a:picLocks noChangeAspect="1" noChangeArrowheads="1"/>
          </p:cNvPicPr>
          <p:nvPr/>
        </p:nvPicPr>
        <p:blipFill>
          <a:blip r:embed="rId8" cstate="print"/>
          <a:srcRect/>
          <a:stretch>
            <a:fillRect/>
          </a:stretch>
        </p:blipFill>
        <p:spPr bwMode="auto">
          <a:xfrm>
            <a:off x="1219200" y="1143000"/>
            <a:ext cx="3190875" cy="1257300"/>
          </a:xfrm>
          <a:prstGeom prst="rect">
            <a:avLst/>
          </a:prstGeom>
          <a:ln w="9525">
            <a:noFill/>
            <a:miter lim="800000"/>
            <a:headEnd/>
            <a:tailEnd/>
          </a:ln>
        </p:spPr>
      </p:pic>
    </p:spTree>
    <p:extLst>
      <p:ext uri="{BB962C8B-B14F-4D97-AF65-F5344CB8AC3E}">
        <p14:creationId xmlns:p14="http://schemas.microsoft.com/office/powerpoint/2010/main" val="45205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MSCI v. Security &amp; Alarm Services Index</a:t>
            </a:r>
            <a:endParaRPr lang="en-US" sz="2400" b="1" dirty="0">
              <a:latin typeface="Cambria" pitchFamily="18" charset="0"/>
              <a:cs typeface="Times New Roman" pitchFamily="18" charset="0"/>
            </a:endParaRPr>
          </a:p>
        </p:txBody>
      </p:sp>
      <p:graphicFrame>
        <p:nvGraphicFramePr>
          <p:cNvPr id="17" name="Chart 16"/>
          <p:cNvGraphicFramePr/>
          <p:nvPr>
            <p:extLst>
              <p:ext uri="{D42A27DB-BD31-4B8C-83A1-F6EECF244321}">
                <p14:modId xmlns:p14="http://schemas.microsoft.com/office/powerpoint/2010/main" val="2912268794"/>
              </p:ext>
            </p:extLst>
          </p:nvPr>
        </p:nvGraphicFramePr>
        <p:xfrm>
          <a:off x="838200" y="914400"/>
          <a:ext cx="7638361" cy="5029200"/>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p:cNvSpPr txBox="1"/>
          <p:nvPr/>
        </p:nvSpPr>
        <p:spPr>
          <a:xfrm>
            <a:off x="196269" y="6241475"/>
            <a:ext cx="3754041" cy="369332"/>
          </a:xfrm>
          <a:prstGeom prst="rect">
            <a:avLst/>
          </a:prstGeom>
          <a:noFill/>
        </p:spPr>
        <p:txBody>
          <a:bodyPr wrap="none" rtlCol="0">
            <a:spAutoFit/>
          </a:bodyPr>
          <a:lstStyle/>
          <a:p>
            <a:r>
              <a:rPr lang="en-US" b="1" dirty="0" smtClean="0">
                <a:latin typeface="+mj-lt"/>
              </a:rPr>
              <a:t>Source</a:t>
            </a:r>
            <a:r>
              <a:rPr lang="en-US" dirty="0" smtClean="0">
                <a:latin typeface="+mj-lt"/>
              </a:rPr>
              <a:t>: Bloomberg, Team’s Analysis</a:t>
            </a:r>
            <a:endParaRPr lang="en-US" dirty="0">
              <a:latin typeface="+mj-lt"/>
            </a:endParaRPr>
          </a:p>
        </p:txBody>
      </p:sp>
    </p:spTree>
    <p:extLst>
      <p:ext uri="{BB962C8B-B14F-4D97-AF65-F5344CB8AC3E}">
        <p14:creationId xmlns:p14="http://schemas.microsoft.com/office/powerpoint/2010/main" val="14967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472442451"/>
              </p:ext>
            </p:extLst>
          </p:nvPr>
        </p:nvGraphicFramePr>
        <p:xfrm>
          <a:off x="342901" y="990596"/>
          <a:ext cx="8458199" cy="4953001"/>
        </p:xfrm>
        <a:graphic>
          <a:graphicData uri="http://schemas.openxmlformats.org/drawingml/2006/table">
            <a:tbl>
              <a:tblPr/>
              <a:tblGrid>
                <a:gridCol w="2114554"/>
                <a:gridCol w="1268729"/>
                <a:gridCol w="1268729"/>
                <a:gridCol w="1268729"/>
                <a:gridCol w="1268729"/>
                <a:gridCol w="1268729"/>
              </a:tblGrid>
              <a:tr h="291353">
                <a:tc>
                  <a:txBody>
                    <a:bodyPr/>
                    <a:lstStyle/>
                    <a:p>
                      <a:pPr marR="0" indent="0" algn="l" rtl="0">
                        <a:lnSpc>
                          <a:spcPct val="119000"/>
                        </a:lnSpc>
                        <a:spcBef>
                          <a:spcPts val="0"/>
                        </a:spcBef>
                        <a:spcAft>
                          <a:spcPts val="1400"/>
                        </a:spcAft>
                      </a:pPr>
                      <a:r>
                        <a:rPr lang="en-US" sz="1000" b="1" kern="1400" dirty="0">
                          <a:solidFill>
                            <a:srgbClr val="FFFFFF"/>
                          </a:solidFill>
                          <a:effectLst/>
                          <a:latin typeface="Arial"/>
                        </a:rPr>
                        <a:t> </a:t>
                      </a:r>
                      <a:endParaRPr lang="en-US" sz="1100" kern="1400"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00" b="1" kern="1400" dirty="0">
                          <a:solidFill>
                            <a:srgbClr val="FFFFFF"/>
                          </a:solidFill>
                          <a:effectLst/>
                          <a:latin typeface="Arial"/>
                        </a:rPr>
                        <a:t>2008</a:t>
                      </a:r>
                      <a:endParaRPr lang="en-US" sz="11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00" b="1" kern="1400" dirty="0">
                          <a:solidFill>
                            <a:srgbClr val="FFFFFF"/>
                          </a:solidFill>
                          <a:effectLst/>
                          <a:latin typeface="Arial"/>
                        </a:rPr>
                        <a:t>2009</a:t>
                      </a:r>
                      <a:endParaRPr lang="en-US" sz="11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00" b="1" kern="1400" dirty="0">
                          <a:solidFill>
                            <a:srgbClr val="FFFFFF"/>
                          </a:solidFill>
                          <a:effectLst/>
                          <a:latin typeface="Arial"/>
                        </a:rPr>
                        <a:t>2010</a:t>
                      </a:r>
                      <a:endParaRPr lang="en-US" sz="11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00" b="1" kern="1400" dirty="0">
                          <a:solidFill>
                            <a:srgbClr val="FFFFFF"/>
                          </a:solidFill>
                          <a:effectLst/>
                          <a:latin typeface="Arial"/>
                        </a:rPr>
                        <a:t>2011</a:t>
                      </a:r>
                      <a:endParaRPr lang="en-US" sz="11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00" b="1" kern="1400" dirty="0">
                          <a:solidFill>
                            <a:srgbClr val="FFFFFF"/>
                          </a:solidFill>
                          <a:effectLst/>
                          <a:latin typeface="Arial"/>
                        </a:rPr>
                        <a:t>LTM 2012</a:t>
                      </a:r>
                      <a:endParaRPr lang="en-US" sz="1100" kern="1400"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Total Revenue</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9,360.5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11,066.6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11,459.7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11,876.5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12,219.2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1353">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Growth Over Prior Year</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32.2%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18.2%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3.6%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3.6%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5.8%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Gross Profit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2,072.8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2,425.2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2,467.8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2,523.1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2,519.9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91353">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Margin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22.1%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21.9%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21.5%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21.2%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20.6%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EBITDA</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836.3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966.3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1,038.9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1,057.9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1,046.8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1353">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Margin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8.9%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8.7%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9.1%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8.9%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8.6%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EBIT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548.7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626.8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680.5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702.6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685.2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91353">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Margin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5.9%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5.7%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5.9%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5.9%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5.6%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Earnings from Cont. Ops.</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303.8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356.8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410.5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352.1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236.8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1353">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Margin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3.2%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3.2%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3.6%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3.0%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1.9%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Net Income</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238.7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318.9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352.1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285.8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161.0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91353">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Margin %</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2.6%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3.1%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2.4%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1.3%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Diluted EPS Excl. Extra Items³</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0.2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0.2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0.3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0.2 </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                           0.2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1353">
                <a:tc>
                  <a:txBody>
                    <a:bodyPr/>
                    <a:lstStyle/>
                    <a:p>
                      <a:pPr marR="0" indent="0" algn="l" rtl="0">
                        <a:lnSpc>
                          <a:spcPct val="119000"/>
                        </a:lnSpc>
                        <a:spcBef>
                          <a:spcPts val="0"/>
                        </a:spcBef>
                        <a:spcAft>
                          <a:spcPts val="1400"/>
                        </a:spcAft>
                      </a:pPr>
                      <a:r>
                        <a:rPr lang="en-US" sz="1000" i="1" kern="1400" dirty="0">
                          <a:solidFill>
                            <a:srgbClr val="000000"/>
                          </a:solidFill>
                          <a:effectLst/>
                          <a:latin typeface="Arial"/>
                        </a:rPr>
                        <a:t>  Growth Over Prior Year</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14.4%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13.1%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13.7%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(13.4%)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00" i="1" kern="1400" dirty="0">
                          <a:solidFill>
                            <a:srgbClr val="000000"/>
                          </a:solidFill>
                          <a:effectLst/>
                          <a:latin typeface="Arial"/>
                        </a:rPr>
                        <a:t> (46.5%)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1353">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Currency</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USD</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USD</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USD</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USD</a:t>
                      </a:r>
                      <a:endParaRPr lang="en-US" sz="11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00" b="1" kern="1400" dirty="0">
                          <a:solidFill>
                            <a:srgbClr val="000000"/>
                          </a:solidFill>
                          <a:effectLst/>
                          <a:latin typeface="Arial"/>
                        </a:rPr>
                        <a:t>USD</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91353">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Exchange Rate</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kern="1400" dirty="0">
                          <a:solidFill>
                            <a:srgbClr val="000000"/>
                          </a:solidFill>
                          <a:effectLst/>
                          <a:latin typeface="Arial"/>
                        </a:rPr>
                        <a:t>                       1.579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kern="1400" dirty="0">
                          <a:solidFill>
                            <a:srgbClr val="000000"/>
                          </a:solidFill>
                          <a:effectLst/>
                          <a:latin typeface="Arial"/>
                        </a:rPr>
                        <a:t>                       1.579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kern="1400" dirty="0">
                          <a:solidFill>
                            <a:srgbClr val="000000"/>
                          </a:solidFill>
                          <a:effectLst/>
                          <a:latin typeface="Arial"/>
                        </a:rPr>
                        <a:t>                       1.579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kern="1400" dirty="0">
                          <a:solidFill>
                            <a:srgbClr val="000000"/>
                          </a:solidFill>
                          <a:effectLst/>
                          <a:latin typeface="Arial"/>
                        </a:rPr>
                        <a:t>                       1.579 </a:t>
                      </a:r>
                      <a:endParaRPr lang="en-US" sz="11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00" kern="1400" dirty="0">
                          <a:solidFill>
                            <a:srgbClr val="000000"/>
                          </a:solidFill>
                          <a:effectLst/>
                          <a:latin typeface="Arial"/>
                        </a:rPr>
                        <a:t>                       1.579 </a:t>
                      </a:r>
                      <a:endParaRPr lang="en-US" sz="11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1852613" y="4425950"/>
            <a:ext cx="6600825" cy="2428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a:bodyPr>
          <a:lstStyle/>
          <a:p>
            <a:pPr algn="r"/>
            <a:r>
              <a:rPr lang="en-US" sz="2400" b="1" dirty="0">
                <a:latin typeface="Cambria" pitchFamily="18" charset="0"/>
                <a:cs typeface="Times New Roman" pitchFamily="18" charset="0"/>
              </a:rPr>
              <a:t>G4S Key Statistics</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161048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38" name="Pentagon 37"/>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39" name="Chevron 38"/>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40" name="Chevron 39"/>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41" name="Chevron 40"/>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graphicFrame>
        <p:nvGraphicFramePr>
          <p:cNvPr id="42" name="Diagram 41"/>
          <p:cNvGraphicFramePr/>
          <p:nvPr>
            <p:extLst>
              <p:ext uri="{D42A27DB-BD31-4B8C-83A1-F6EECF244321}">
                <p14:modId xmlns:p14="http://schemas.microsoft.com/office/powerpoint/2010/main" val="216141057"/>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 name="Chevron 42"/>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44" name="Picture 2" descr="http://upload.wikimedia.org/wikipedia/commons/thumb/9/97/The_Brink%E2%80%99s_Company_logo.svg/384px-The_Brink%E2%80%99s_Company_logo.sv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a:spLocks noGrp="1"/>
          </p:cNvSpPr>
          <p:nvPr>
            <p:ph type="title"/>
          </p:nvPr>
        </p:nvSpPr>
        <p:spPr>
          <a:xfrm>
            <a:off x="2971800" y="76200"/>
            <a:ext cx="6148120" cy="500571"/>
          </a:xfrm>
        </p:spPr>
        <p:txBody>
          <a:bodyPr>
            <a:normAutofit/>
          </a:bodyPr>
          <a:lstStyle/>
          <a:p>
            <a:pPr algn="r"/>
            <a:r>
              <a:rPr lang="en-US" sz="2400" b="1" dirty="0" smtClean="0">
                <a:latin typeface="Cambria" pitchFamily="18" charset="0"/>
                <a:cs typeface="Times New Roman" pitchFamily="18" charset="0"/>
              </a:rPr>
              <a:t>Company Background</a:t>
            </a:r>
            <a:endParaRPr lang="en-US" sz="2400" b="1" dirty="0">
              <a:latin typeface="Cambria" pitchFamily="18" charset="0"/>
              <a:cs typeface="Times New Roman" pitchFamily="18" charset="0"/>
            </a:endParaRPr>
          </a:p>
        </p:txBody>
      </p:sp>
      <p:sp>
        <p:nvSpPr>
          <p:cNvPr id="24" name="TextBox 23"/>
          <p:cNvSpPr txBox="1"/>
          <p:nvPr/>
        </p:nvSpPr>
        <p:spPr>
          <a:xfrm>
            <a:off x="5181600" y="838200"/>
            <a:ext cx="3810000" cy="1323439"/>
          </a:xfrm>
          <a:prstGeom prst="rect">
            <a:avLst/>
          </a:prstGeom>
          <a:noFill/>
        </p:spPr>
        <p:txBody>
          <a:bodyPr wrap="square" rtlCol="0">
            <a:spAutoFit/>
          </a:bodyPr>
          <a:lstStyle/>
          <a:p>
            <a:r>
              <a:rPr lang="en-US" sz="2000" b="1" dirty="0" smtClean="0"/>
              <a:t>1859</a:t>
            </a:r>
            <a:r>
              <a:rPr lang="en-US" sz="2000" dirty="0" smtClean="0"/>
              <a:t> – Pittston Coal Company</a:t>
            </a:r>
          </a:p>
          <a:p>
            <a:r>
              <a:rPr lang="en-US" sz="2000" b="1" dirty="0" smtClean="0"/>
              <a:t>1999</a:t>
            </a:r>
            <a:r>
              <a:rPr lang="en-US" sz="2000" dirty="0" smtClean="0"/>
              <a:t> – Divested coal business</a:t>
            </a:r>
          </a:p>
          <a:p>
            <a:r>
              <a:rPr lang="en-US" sz="2000" b="1" dirty="0" smtClean="0"/>
              <a:t>2003</a:t>
            </a:r>
            <a:r>
              <a:rPr lang="en-US" sz="2000" dirty="0" smtClean="0"/>
              <a:t> – Name changed to Brink’s</a:t>
            </a:r>
          </a:p>
          <a:p>
            <a:endParaRPr lang="en-US" sz="2000" dirty="0"/>
          </a:p>
        </p:txBody>
      </p:sp>
      <p:pic>
        <p:nvPicPr>
          <p:cNvPr id="1026" name="Picture 2" descr="http://explorepahistory.com/kora/files/1/2/1-2-1970-25-ExplorePAHistory-a0m0g4-a_34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825" t="6625" r="6855" b="7697"/>
          <a:stretch/>
        </p:blipFill>
        <p:spPr bwMode="auto">
          <a:xfrm>
            <a:off x="381000" y="1066800"/>
            <a:ext cx="3232882" cy="23376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4" name="Picture 6" descr="http://4.bp.blogspot.com/-Kbue0DKOEKs/Tmdn6AR1JGI/AAAAAAAABfc/MsZGbgkXLyE/s1600/mcmahanphoto_2174_23903862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573589">
            <a:off x="544016" y="2950911"/>
            <a:ext cx="2784143" cy="22319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4" descr="http://1.bp.blogspot.com/_473nrD5vEv8/TFwEWL3aQMI/AAAAAAAACx4/UwD8M7qcA60/s1600/coal-min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941301">
            <a:off x="2539826" y="2172309"/>
            <a:ext cx="3507159" cy="29241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637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800" decel="100000"/>
                                        <p:tgtEl>
                                          <p:spTgt spid="1026"/>
                                        </p:tgtEl>
                                      </p:cBhvr>
                                    </p:animEffect>
                                    <p:anim calcmode="lin" valueType="num">
                                      <p:cBhvr>
                                        <p:cTn id="12" dur="800" decel="100000" fill="hold"/>
                                        <p:tgtEl>
                                          <p:spTgt spid="1026"/>
                                        </p:tgtEl>
                                        <p:attrNameLst>
                                          <p:attrName>style.rotation</p:attrName>
                                        </p:attrNameLst>
                                      </p:cBhvr>
                                      <p:tavLst>
                                        <p:tav tm="0">
                                          <p:val>
                                            <p:fltVal val="-90"/>
                                          </p:val>
                                        </p:tav>
                                        <p:tav tm="100000">
                                          <p:val>
                                            <p:fltVal val="0"/>
                                          </p:val>
                                        </p:tav>
                                      </p:tavLst>
                                    </p:anim>
                                    <p:anim calcmode="lin" valueType="num">
                                      <p:cBhvr>
                                        <p:cTn id="13" dur="800" decel="100000" fill="hold"/>
                                        <p:tgtEl>
                                          <p:spTgt spid="1026"/>
                                        </p:tgtEl>
                                        <p:attrNameLst>
                                          <p:attrName>ppt_x</p:attrName>
                                        </p:attrNameLst>
                                      </p:cBhvr>
                                      <p:tavLst>
                                        <p:tav tm="0">
                                          <p:val>
                                            <p:strVal val="#ppt_x+0.4"/>
                                          </p:val>
                                        </p:tav>
                                        <p:tav tm="100000">
                                          <p:val>
                                            <p:strVal val="#ppt_x-0.05"/>
                                          </p:val>
                                        </p:tav>
                                      </p:tavLst>
                                    </p:anim>
                                    <p:anim calcmode="lin" valueType="num">
                                      <p:cBhvr>
                                        <p:cTn id="14" dur="800" decel="100000" fill="hold"/>
                                        <p:tgtEl>
                                          <p:spTgt spid="102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800" decel="100000"/>
                                        <p:tgtEl>
                                          <p:spTgt spid="14"/>
                                        </p:tgtEl>
                                      </p:cBhvr>
                                    </p:animEffect>
                                    <p:anim calcmode="lin" valueType="num">
                                      <p:cBhvr>
                                        <p:cTn id="21" dur="800" decel="100000" fill="hold"/>
                                        <p:tgtEl>
                                          <p:spTgt spid="14"/>
                                        </p:tgtEl>
                                        <p:attrNameLst>
                                          <p:attrName>style.rotation</p:attrName>
                                        </p:attrNameLst>
                                      </p:cBhvr>
                                      <p:tavLst>
                                        <p:tav tm="0">
                                          <p:val>
                                            <p:fltVal val="-90"/>
                                          </p:val>
                                        </p:tav>
                                        <p:tav tm="100000">
                                          <p:val>
                                            <p:fltVal val="0"/>
                                          </p:val>
                                        </p:tav>
                                      </p:tavLst>
                                    </p:anim>
                                    <p:anim calcmode="lin" valueType="num">
                                      <p:cBhvr>
                                        <p:cTn id="22" dur="800" decel="100000" fill="hold"/>
                                        <p:tgtEl>
                                          <p:spTgt spid="14"/>
                                        </p:tgtEl>
                                        <p:attrNameLst>
                                          <p:attrName>ppt_x</p:attrName>
                                        </p:attrNameLst>
                                      </p:cBhvr>
                                      <p:tavLst>
                                        <p:tav tm="0">
                                          <p:val>
                                            <p:strVal val="#ppt_x+0.4"/>
                                          </p:val>
                                        </p:tav>
                                        <p:tav tm="100000">
                                          <p:val>
                                            <p:strVal val="#ppt_x-0.05"/>
                                          </p:val>
                                        </p:tav>
                                      </p:tavLst>
                                    </p:anim>
                                    <p:anim calcmode="lin" valueType="num">
                                      <p:cBhvr>
                                        <p:cTn id="23" dur="800" decel="100000" fill="hold"/>
                                        <p:tgtEl>
                                          <p:spTgt spid="1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3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800" decel="100000"/>
                                        <p:tgtEl>
                                          <p:spTgt spid="10"/>
                                        </p:tgtEl>
                                      </p:cBhvr>
                                    </p:animEffect>
                                    <p:anim calcmode="lin" valueType="num">
                                      <p:cBhvr>
                                        <p:cTn id="30" dur="800" decel="100000" fill="hold"/>
                                        <p:tgtEl>
                                          <p:spTgt spid="10"/>
                                        </p:tgtEl>
                                        <p:attrNameLst>
                                          <p:attrName>style.rotation</p:attrName>
                                        </p:attrNameLst>
                                      </p:cBhvr>
                                      <p:tavLst>
                                        <p:tav tm="0">
                                          <p:val>
                                            <p:fltVal val="-90"/>
                                          </p:val>
                                        </p:tav>
                                        <p:tav tm="100000">
                                          <p:val>
                                            <p:fltVal val="0"/>
                                          </p:val>
                                        </p:tav>
                                      </p:tavLst>
                                    </p:anim>
                                    <p:anim calcmode="lin" valueType="num">
                                      <p:cBhvr>
                                        <p:cTn id="31" dur="800" decel="100000" fill="hold"/>
                                        <p:tgtEl>
                                          <p:spTgt spid="10"/>
                                        </p:tgtEl>
                                        <p:attrNameLst>
                                          <p:attrName>ppt_x</p:attrName>
                                        </p:attrNameLst>
                                      </p:cBhvr>
                                      <p:tavLst>
                                        <p:tav tm="0">
                                          <p:val>
                                            <p:strVal val="#ppt_x+0.4"/>
                                          </p:val>
                                        </p:tav>
                                        <p:tav tm="100000">
                                          <p:val>
                                            <p:strVal val="#ppt_x-0.05"/>
                                          </p:val>
                                        </p:tav>
                                      </p:tavLst>
                                    </p:anim>
                                    <p:anim calcmode="lin" valueType="num">
                                      <p:cBhvr>
                                        <p:cTn id="32" dur="800" decel="100000" fill="hold"/>
                                        <p:tgtEl>
                                          <p:spTgt spid="10"/>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1870075" y="8361363"/>
            <a:ext cx="6584950" cy="2428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38154001"/>
              </p:ext>
            </p:extLst>
          </p:nvPr>
        </p:nvGraphicFramePr>
        <p:xfrm>
          <a:off x="756625" y="800853"/>
          <a:ext cx="7630750" cy="5256293"/>
        </p:xfrm>
        <a:graphic>
          <a:graphicData uri="http://schemas.openxmlformats.org/drawingml/2006/table">
            <a:tbl>
              <a:tblPr/>
              <a:tblGrid>
                <a:gridCol w="1816845"/>
                <a:gridCol w="1162781"/>
                <a:gridCol w="1162781"/>
                <a:gridCol w="1162781"/>
                <a:gridCol w="1162781"/>
                <a:gridCol w="1162781"/>
              </a:tblGrid>
              <a:tr h="220869">
                <a:tc>
                  <a:txBody>
                    <a:bodyPr/>
                    <a:lstStyle/>
                    <a:p>
                      <a:pPr marR="0" indent="0" algn="l" rtl="0">
                        <a:lnSpc>
                          <a:spcPct val="119000"/>
                        </a:lnSpc>
                        <a:spcBef>
                          <a:spcPts val="0"/>
                        </a:spcBef>
                        <a:spcAft>
                          <a:spcPts val="1400"/>
                        </a:spcAft>
                      </a:pPr>
                      <a:r>
                        <a:rPr lang="en-US" sz="1100" b="1" kern="1400" dirty="0">
                          <a:solidFill>
                            <a:srgbClr val="FFFFFF"/>
                          </a:solidFill>
                          <a:effectLst/>
                          <a:latin typeface="Arial"/>
                        </a:rPr>
                        <a:t> </a:t>
                      </a:r>
                      <a:endParaRPr lang="en-US" sz="1400" kern="1400"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100" b="1" kern="1400" dirty="0">
                          <a:solidFill>
                            <a:srgbClr val="FFFFFF"/>
                          </a:solidFill>
                          <a:effectLst/>
                          <a:latin typeface="Arial"/>
                        </a:rPr>
                        <a:t>2008</a:t>
                      </a:r>
                      <a:endParaRPr lang="en-US" sz="14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100" b="1" kern="1400" dirty="0">
                          <a:solidFill>
                            <a:srgbClr val="FFFFFF"/>
                          </a:solidFill>
                          <a:effectLst/>
                          <a:latin typeface="Arial"/>
                        </a:rPr>
                        <a:t>2009</a:t>
                      </a:r>
                      <a:endParaRPr lang="en-US" sz="14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100" b="1" kern="1400" dirty="0">
                          <a:solidFill>
                            <a:srgbClr val="FFFFFF"/>
                          </a:solidFill>
                          <a:effectLst/>
                          <a:latin typeface="Arial"/>
                        </a:rPr>
                        <a:t>2010</a:t>
                      </a:r>
                      <a:endParaRPr lang="en-US" sz="14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100" b="1" kern="1400" dirty="0">
                          <a:solidFill>
                            <a:srgbClr val="FFFFFF"/>
                          </a:solidFill>
                          <a:effectLst/>
                          <a:latin typeface="Arial"/>
                        </a:rPr>
                        <a:t>2011</a:t>
                      </a:r>
                      <a:endParaRPr lang="en-US" sz="14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100" b="1" kern="1400" dirty="0">
                          <a:solidFill>
                            <a:srgbClr val="FFFFFF"/>
                          </a:solidFill>
                          <a:effectLst/>
                          <a:latin typeface="Arial"/>
                        </a:rPr>
                        <a:t>LTM 2012</a:t>
                      </a:r>
                      <a:endParaRPr lang="en-US" sz="1400" kern="1400"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86023">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Total Revenue</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1,011.7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1,102.1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1,080.4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1,117.8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1,221.9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20869">
                <a:tc>
                  <a:txBody>
                    <a:bodyPr/>
                    <a:lstStyle/>
                    <a:p>
                      <a:pPr marR="0" indent="0" algn="l" rtl="0">
                        <a:lnSpc>
                          <a:spcPct val="119000"/>
                        </a:lnSpc>
                        <a:spcBef>
                          <a:spcPts val="0"/>
                        </a:spcBef>
                        <a:spcAft>
                          <a:spcPts val="1400"/>
                        </a:spcAft>
                      </a:pPr>
                      <a:r>
                        <a:rPr lang="en-US" sz="1100" i="1" kern="1400" dirty="0">
                          <a:solidFill>
                            <a:srgbClr val="000000"/>
                          </a:solidFill>
                          <a:effectLst/>
                          <a:latin typeface="Arial"/>
                        </a:rPr>
                        <a:t>  Growth Over Prior Year</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48.5%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8.9%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(2.0%)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3.5%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9.3%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86023">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Gross Profit</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228.7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276.3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279.4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229.5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244.3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20869">
                <a:tc>
                  <a:txBody>
                    <a:bodyPr/>
                    <a:lstStyle/>
                    <a:p>
                      <a:pPr marR="0" indent="0" algn="l" rtl="0">
                        <a:lnSpc>
                          <a:spcPct val="119000"/>
                        </a:lnSpc>
                        <a:spcBef>
                          <a:spcPts val="0"/>
                        </a:spcBef>
                        <a:spcAft>
                          <a:spcPts val="1400"/>
                        </a:spcAft>
                      </a:pPr>
                      <a:r>
                        <a:rPr lang="en-US" sz="1100" i="1" kern="1400" dirty="0">
                          <a:solidFill>
                            <a:srgbClr val="000000"/>
                          </a:solidFill>
                          <a:effectLst/>
                          <a:latin typeface="Arial"/>
                        </a:rPr>
                        <a:t>  Margin %</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22.6%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25.1%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25.9%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20.5%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20.0%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386023">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EBITDA</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92.8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114.7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124.9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125.2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126.3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20869">
                <a:tc>
                  <a:txBody>
                    <a:bodyPr/>
                    <a:lstStyle/>
                    <a:p>
                      <a:pPr marR="0" indent="0" algn="l" rtl="0">
                        <a:lnSpc>
                          <a:spcPct val="119000"/>
                        </a:lnSpc>
                        <a:spcBef>
                          <a:spcPts val="0"/>
                        </a:spcBef>
                        <a:spcAft>
                          <a:spcPts val="1400"/>
                        </a:spcAft>
                      </a:pPr>
                      <a:r>
                        <a:rPr lang="en-US" sz="1100" i="1" kern="1400" dirty="0">
                          <a:solidFill>
                            <a:srgbClr val="000000"/>
                          </a:solidFill>
                          <a:effectLst/>
                          <a:latin typeface="Arial"/>
                        </a:rPr>
                        <a:t>  Margin %</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9.2%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10.4%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11.6%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11.2%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10.3%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86023">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EBIT</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50.8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61.6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73.3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77.7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76.6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20869">
                <a:tc>
                  <a:txBody>
                    <a:bodyPr/>
                    <a:lstStyle/>
                    <a:p>
                      <a:pPr marR="0" indent="0" algn="l" rtl="0">
                        <a:lnSpc>
                          <a:spcPct val="119000"/>
                        </a:lnSpc>
                        <a:spcBef>
                          <a:spcPts val="0"/>
                        </a:spcBef>
                        <a:spcAft>
                          <a:spcPts val="1400"/>
                        </a:spcAft>
                      </a:pPr>
                      <a:r>
                        <a:rPr lang="en-US" sz="1100" i="1" kern="1400" dirty="0">
                          <a:solidFill>
                            <a:srgbClr val="000000"/>
                          </a:solidFill>
                          <a:effectLst/>
                          <a:latin typeface="Arial"/>
                        </a:rPr>
                        <a:t>  Margin %</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5.0%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5.6%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6.8%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6.9%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6.3%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386023">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Earnings from Cont. Ops.</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12.1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(73.3)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(27.4)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28.5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a:t>
                      </a:r>
                      <a:r>
                        <a:rPr lang="en-US" sz="1100" b="1" kern="1400" dirty="0" smtClean="0">
                          <a:solidFill>
                            <a:srgbClr val="000000"/>
                          </a:solidFill>
                          <a:effectLst/>
                          <a:latin typeface="Arial"/>
                        </a:rPr>
                        <a:t>21.5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20869">
                <a:tc>
                  <a:txBody>
                    <a:bodyPr/>
                    <a:lstStyle/>
                    <a:p>
                      <a:pPr marR="0" indent="0" algn="l" rtl="0">
                        <a:lnSpc>
                          <a:spcPct val="119000"/>
                        </a:lnSpc>
                        <a:spcBef>
                          <a:spcPts val="0"/>
                        </a:spcBef>
                        <a:spcAft>
                          <a:spcPts val="1400"/>
                        </a:spcAft>
                      </a:pPr>
                      <a:r>
                        <a:rPr lang="en-US" sz="1100" i="1" kern="1400" dirty="0">
                          <a:solidFill>
                            <a:srgbClr val="000000"/>
                          </a:solidFill>
                          <a:effectLst/>
                          <a:latin typeface="Arial"/>
                        </a:rPr>
                        <a:t>  Margin %</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1.2%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(6.7%)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(2.5%)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2.5%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1.8%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86023">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Net Income</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15.6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(97.9)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(35.2)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28.5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21.5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20869">
                <a:tc>
                  <a:txBody>
                    <a:bodyPr/>
                    <a:lstStyle/>
                    <a:p>
                      <a:pPr marR="0" indent="0" algn="l" rtl="0">
                        <a:lnSpc>
                          <a:spcPct val="119000"/>
                        </a:lnSpc>
                        <a:spcBef>
                          <a:spcPts val="0"/>
                        </a:spcBef>
                        <a:spcAft>
                          <a:spcPts val="1400"/>
                        </a:spcAft>
                      </a:pPr>
                      <a:r>
                        <a:rPr lang="en-US" sz="1100" i="1" kern="1400" dirty="0">
                          <a:solidFill>
                            <a:srgbClr val="000000"/>
                          </a:solidFill>
                          <a:effectLst/>
                          <a:latin typeface="Arial"/>
                        </a:rPr>
                        <a:t>  Margin %</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1.5%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(8.9%)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(3.3%)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2.5%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1.8%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386023">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Diluted EPS Excl. Extra Items³</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0.4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(2.3)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(0.9)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0.9 </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                           0.7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20869">
                <a:tc>
                  <a:txBody>
                    <a:bodyPr/>
                    <a:lstStyle/>
                    <a:p>
                      <a:pPr marR="0" indent="0" algn="l" rtl="0">
                        <a:lnSpc>
                          <a:spcPct val="119000"/>
                        </a:lnSpc>
                        <a:spcBef>
                          <a:spcPts val="0"/>
                        </a:spcBef>
                        <a:spcAft>
                          <a:spcPts val="1400"/>
                        </a:spcAft>
                      </a:pPr>
                      <a:r>
                        <a:rPr lang="en-US" sz="1100" i="1" kern="1400" dirty="0">
                          <a:solidFill>
                            <a:srgbClr val="000000"/>
                          </a:solidFill>
                          <a:effectLst/>
                          <a:latin typeface="Arial"/>
                        </a:rPr>
                        <a:t>  Growth Over Prior Year</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(45.7%)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NM</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NM</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NM</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100" i="1" kern="1400" dirty="0">
                          <a:solidFill>
                            <a:srgbClr val="000000"/>
                          </a:solidFill>
                          <a:effectLst/>
                          <a:latin typeface="Arial"/>
                        </a:rPr>
                        <a:t> (24.7%)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20869">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Currency</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USD</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USD</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USD</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USD</a:t>
                      </a:r>
                      <a:endParaRPr lang="en-US" sz="14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100" b="1" kern="1400" dirty="0">
                          <a:solidFill>
                            <a:srgbClr val="000000"/>
                          </a:solidFill>
                          <a:effectLst/>
                          <a:latin typeface="Arial"/>
                        </a:rPr>
                        <a:t>USD</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386023">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Exchange Rate</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kern="1400" dirty="0">
                          <a:solidFill>
                            <a:srgbClr val="000000"/>
                          </a:solidFill>
                          <a:effectLst/>
                          <a:latin typeface="Arial"/>
                        </a:rPr>
                        <a:t>                       0.998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kern="1400" dirty="0">
                          <a:solidFill>
                            <a:srgbClr val="000000"/>
                          </a:solidFill>
                          <a:effectLst/>
                          <a:latin typeface="Arial"/>
                        </a:rPr>
                        <a:t>                       0.998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kern="1400" dirty="0">
                          <a:solidFill>
                            <a:srgbClr val="000000"/>
                          </a:solidFill>
                          <a:effectLst/>
                          <a:latin typeface="Arial"/>
                        </a:rPr>
                        <a:t>                       0.998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kern="1400" dirty="0">
                          <a:solidFill>
                            <a:srgbClr val="000000"/>
                          </a:solidFill>
                          <a:effectLst/>
                          <a:latin typeface="Arial"/>
                        </a:rPr>
                        <a:t>                       0.998 </a:t>
                      </a:r>
                      <a:endParaRPr lang="en-US" sz="14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100" kern="1400" dirty="0">
                          <a:solidFill>
                            <a:srgbClr val="000000"/>
                          </a:solidFill>
                          <a:effectLst/>
                          <a:latin typeface="Arial"/>
                        </a:rPr>
                        <a:t>                       0.998 </a:t>
                      </a:r>
                      <a:endParaRPr lang="en-US" sz="14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18" name="Title 2"/>
          <p:cNvSpPr>
            <a:spLocks noGrp="1"/>
          </p:cNvSpPr>
          <p:nvPr>
            <p:ph type="title"/>
          </p:nvPr>
        </p:nvSpPr>
        <p:spPr>
          <a:xfrm>
            <a:off x="5704117" y="57015"/>
            <a:ext cx="3393791" cy="471360"/>
          </a:xfrm>
        </p:spPr>
        <p:txBody>
          <a:bodyPr>
            <a:normAutofit/>
          </a:bodyPr>
          <a:lstStyle/>
          <a:p>
            <a:pPr algn="r"/>
            <a:r>
              <a:rPr lang="en-US" sz="2400" b="1" dirty="0">
                <a:latin typeface="Cambria" pitchFamily="18" charset="0"/>
                <a:cs typeface="Times New Roman" pitchFamily="18" charset="0"/>
              </a:rPr>
              <a:t>Garda Key Statistics</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32580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84544978"/>
              </p:ext>
            </p:extLst>
          </p:nvPr>
        </p:nvGraphicFramePr>
        <p:xfrm>
          <a:off x="457200" y="861590"/>
          <a:ext cx="8229601" cy="5052154"/>
        </p:xfrm>
        <a:graphic>
          <a:graphicData uri="http://schemas.openxmlformats.org/drawingml/2006/table">
            <a:tbl>
              <a:tblPr/>
              <a:tblGrid>
                <a:gridCol w="1976986"/>
                <a:gridCol w="1250523"/>
                <a:gridCol w="1250523"/>
                <a:gridCol w="1250523"/>
                <a:gridCol w="1250523"/>
                <a:gridCol w="1250523"/>
              </a:tblGrid>
              <a:tr h="193342">
                <a:tc>
                  <a:txBody>
                    <a:bodyPr/>
                    <a:lstStyle/>
                    <a:p>
                      <a:pPr marR="0" indent="0" algn="l" rtl="0">
                        <a:lnSpc>
                          <a:spcPct val="119000"/>
                        </a:lnSpc>
                        <a:spcBef>
                          <a:spcPts val="0"/>
                        </a:spcBef>
                        <a:spcAft>
                          <a:spcPts val="1400"/>
                        </a:spcAft>
                      </a:pPr>
                      <a:r>
                        <a:rPr lang="en-US" sz="1050" b="1" kern="1400" dirty="0">
                          <a:solidFill>
                            <a:srgbClr val="FFFFFF"/>
                          </a:solidFill>
                          <a:effectLst/>
                          <a:latin typeface="Arial"/>
                        </a:rPr>
                        <a:t> </a:t>
                      </a:r>
                      <a:endParaRPr lang="en-US" sz="1200" kern="1400"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2008</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2009</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2010</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2011</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LTM 2012</a:t>
                      </a:r>
                      <a:endParaRPr lang="en-US" sz="1200" kern="1400"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785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Total Revenue</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1,773.7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1,888.7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1,738.1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1,728.7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1,794.2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11910">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Growth Over Prior Year</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(1.2%)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(8.0%)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(0.5%)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5.6%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785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Gross Profit</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387.4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412.0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396.5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380.8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399.4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93342">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21.8%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21.8%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22.8%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22.0%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22.3%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3785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EBITDA</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224.2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250.3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247.3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247.3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264.8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3342">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12.6%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13.3%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14.2%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14.3%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14.8%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785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EBIT</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115.5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129.2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136.4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140.2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149.2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93342">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7.8%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8.1%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8.3%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3785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Earnings from Cont. Ops.</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66.8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78.8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78.1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80.8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95.8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3342">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3.8%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4.2%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4.7%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5.3%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785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Net Income</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66.8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78.8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78.1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80.8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95.8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93342">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3.8%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4.2%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4.7%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5.3%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3785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Diluted EPS Excl. Extra Items³</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0.9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1.1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1.0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1.1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1.3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11910">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Growth Over Prior Year</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NM</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17.9%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(4.1%)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3.3%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30.5%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3342">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Currency</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378575">
                <a:tc>
                  <a:txBody>
                    <a:bodyPr/>
                    <a:lstStyle/>
                    <a:p>
                      <a:pPr marR="0" indent="0" algn="l" rtl="0">
                        <a:lnSpc>
                          <a:spcPct val="119000"/>
                        </a:lnSpc>
                        <a:spcBef>
                          <a:spcPts val="0"/>
                        </a:spcBef>
                        <a:spcAft>
                          <a:spcPts val="1400"/>
                        </a:spcAft>
                      </a:pPr>
                      <a:r>
                        <a:rPr lang="en-US" sz="1050" kern="1400" dirty="0">
                          <a:solidFill>
                            <a:srgbClr val="000000"/>
                          </a:solidFill>
                          <a:effectLst/>
                          <a:latin typeface="Arial"/>
                        </a:rPr>
                        <a:t>Exchange Rate</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0.158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0.158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0.158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0.158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0.158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1843088" y="4456113"/>
            <a:ext cx="6602412" cy="2428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144295" y="57015"/>
            <a:ext cx="3953614" cy="471360"/>
          </a:xfrm>
        </p:spPr>
        <p:txBody>
          <a:bodyPr>
            <a:normAutofit/>
          </a:bodyPr>
          <a:lstStyle/>
          <a:p>
            <a:pPr algn="r"/>
            <a:r>
              <a:rPr lang="en-US" sz="2400" b="1" dirty="0">
                <a:latin typeface="Cambria" pitchFamily="18" charset="0"/>
                <a:cs typeface="Times New Roman" pitchFamily="18" charset="0"/>
              </a:rPr>
              <a:t>Loomis Key Statistics</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5101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4038600" y="71735"/>
            <a:ext cx="184731" cy="461665"/>
          </a:xfrm>
          <a:prstGeom prst="rect">
            <a:avLst/>
          </a:prstGeom>
          <a:noFill/>
        </p:spPr>
        <p:txBody>
          <a:bodyPr wrap="none" rtlCol="0">
            <a:spAutoFit/>
          </a:bodyPr>
          <a:lstStyle/>
          <a:p>
            <a:endParaRPr lang="en-US" sz="2400" b="1" dirty="0">
              <a:latin typeface="Cambria" pitchFamily="18" charset="0"/>
              <a:cs typeface="Times New Roman" pitchFamily="18" charset="0"/>
            </a:endParaRPr>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636634753"/>
              </p:ext>
            </p:extLst>
          </p:nvPr>
        </p:nvGraphicFramePr>
        <p:xfrm>
          <a:off x="762000" y="967579"/>
          <a:ext cx="7620001" cy="4922842"/>
        </p:xfrm>
        <a:graphic>
          <a:graphicData uri="http://schemas.openxmlformats.org/drawingml/2006/table">
            <a:tbl>
              <a:tblPr/>
              <a:tblGrid>
                <a:gridCol w="1849506"/>
                <a:gridCol w="1154099"/>
                <a:gridCol w="1154099"/>
                <a:gridCol w="1154099"/>
                <a:gridCol w="1154099"/>
                <a:gridCol w="1154099"/>
              </a:tblGrid>
              <a:tr h="142875">
                <a:tc>
                  <a:txBody>
                    <a:bodyPr/>
                    <a:lstStyle/>
                    <a:p>
                      <a:pPr marR="0" indent="0" algn="l" rtl="0">
                        <a:lnSpc>
                          <a:spcPct val="119000"/>
                        </a:lnSpc>
                        <a:spcBef>
                          <a:spcPts val="0"/>
                        </a:spcBef>
                        <a:spcAft>
                          <a:spcPts val="1400"/>
                        </a:spcAft>
                      </a:pPr>
                      <a:r>
                        <a:rPr lang="en-US" sz="1050" b="1" kern="1400" dirty="0">
                          <a:solidFill>
                            <a:srgbClr val="FFFFFF"/>
                          </a:solidFill>
                          <a:effectLst/>
                          <a:latin typeface="Arial"/>
                        </a:rPr>
                        <a:t> </a:t>
                      </a:r>
                      <a:endParaRPr lang="en-US" sz="1200" kern="1400"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2008</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2009</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2010</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2011</a:t>
                      </a:r>
                      <a:endParaRPr lang="en-US" sz="1200" kern="1400"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050" b="1" kern="1400" dirty="0">
                          <a:solidFill>
                            <a:srgbClr val="FFFFFF"/>
                          </a:solidFill>
                          <a:effectLst/>
                          <a:latin typeface="Arial"/>
                        </a:rPr>
                        <a:t>2012</a:t>
                      </a:r>
                      <a:endParaRPr lang="en-US" sz="1200" kern="1400"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Total Revenue</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2,784.8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2,966.9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3,481.5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3,823.2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4,733.9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2875">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Growth Over Prior Year</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11.4%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17.3%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9.8%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28.3%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Gross Profit</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844.9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753.1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883.6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940.9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994.6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42875">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30.3%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25.4%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25.4%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24.6%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21.0%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EBITDA</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351.5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402.9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470.6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494.5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548.2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2875">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12.6%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13.6%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13.5%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12.9%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11.6%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EBIT</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289.3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315.5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357.6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386.7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420.6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42875">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10.4%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10.6%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10.3%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10.1%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8.9%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Earnings from Cont. Ops.</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170.0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199.7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217.7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226.7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222.8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2875">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6.1%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6.7%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5.9%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4.7%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Net Income</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172.4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200.6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218.2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227.3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223.7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42875">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Margin %</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6.2%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6.8%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6.3%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5.9%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4.7%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Diluted EPS Excl. Extra Items³</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0.3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0.3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0.4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0.4 </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                           0.4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2875">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Growth Over Prior Year</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29.1%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18.9%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8.5%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6.0%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1400"/>
                        </a:spcAft>
                      </a:pPr>
                      <a:r>
                        <a:rPr lang="en-US" sz="1050" i="1" kern="1400" dirty="0">
                          <a:solidFill>
                            <a:srgbClr val="000000"/>
                          </a:solidFill>
                          <a:effectLst/>
                          <a:latin typeface="Arial"/>
                        </a:rPr>
                        <a:t> 2.0%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42875">
                <a:tc>
                  <a:txBody>
                    <a:bodyPr/>
                    <a:lstStyle/>
                    <a:p>
                      <a:pPr marR="0" indent="0" algn="l" rtl="0">
                        <a:lnSpc>
                          <a:spcPct val="119000"/>
                        </a:lnSpc>
                        <a:spcBef>
                          <a:spcPts val="0"/>
                        </a:spcBef>
                        <a:spcAft>
                          <a:spcPts val="1400"/>
                        </a:spcAft>
                      </a:pPr>
                      <a:r>
                        <a:rPr lang="en-US" sz="1050" b="1" kern="1400" dirty="0">
                          <a:solidFill>
                            <a:srgbClr val="000000"/>
                          </a:solidFill>
                          <a:effectLst/>
                          <a:latin typeface="Arial"/>
                        </a:rPr>
                        <a:t>Currency</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r" rtl="0">
                        <a:lnSpc>
                          <a:spcPct val="119000"/>
                        </a:lnSpc>
                        <a:spcBef>
                          <a:spcPts val="0"/>
                        </a:spcBef>
                        <a:spcAft>
                          <a:spcPts val="1400"/>
                        </a:spcAft>
                      </a:pPr>
                      <a:r>
                        <a:rPr lang="en-US" sz="1050" b="1" kern="1400" dirty="0">
                          <a:solidFill>
                            <a:srgbClr val="000000"/>
                          </a:solidFill>
                          <a:effectLst/>
                          <a:latin typeface="Arial"/>
                        </a:rPr>
                        <a:t>USD</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142875">
                <a:tc>
                  <a:txBody>
                    <a:bodyPr/>
                    <a:lstStyle/>
                    <a:p>
                      <a:pPr marR="0" indent="0" algn="l" rtl="0">
                        <a:lnSpc>
                          <a:spcPct val="119000"/>
                        </a:lnSpc>
                        <a:spcBef>
                          <a:spcPts val="0"/>
                        </a:spcBef>
                        <a:spcAft>
                          <a:spcPts val="1400"/>
                        </a:spcAft>
                      </a:pPr>
                      <a:r>
                        <a:rPr lang="en-US" sz="1050" kern="1400" dirty="0">
                          <a:solidFill>
                            <a:srgbClr val="000000"/>
                          </a:solidFill>
                          <a:effectLst/>
                          <a:latin typeface="Arial"/>
                        </a:rPr>
                        <a:t>Exchange Rate</a:t>
                      </a: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1.357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1.357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1.357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1.357 </a:t>
                      </a:r>
                      <a:endParaRPr lang="en-US" sz="1200" kern="1400"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r" rtl="0">
                        <a:lnSpc>
                          <a:spcPct val="119000"/>
                        </a:lnSpc>
                        <a:spcBef>
                          <a:spcPts val="0"/>
                        </a:spcBef>
                        <a:spcAft>
                          <a:spcPts val="1400"/>
                        </a:spcAft>
                      </a:pPr>
                      <a:r>
                        <a:rPr lang="en-US" sz="1050" kern="1400" dirty="0">
                          <a:solidFill>
                            <a:srgbClr val="000000"/>
                          </a:solidFill>
                          <a:effectLst/>
                          <a:latin typeface="Arial"/>
                        </a:rPr>
                        <a:t>                       1.357 </a:t>
                      </a:r>
                      <a:endParaRPr lang="en-US" sz="1200" kern="1400"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1811338" y="8348663"/>
            <a:ext cx="6635750" cy="2428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410201" y="57015"/>
            <a:ext cx="3687708" cy="471360"/>
          </a:xfrm>
        </p:spPr>
        <p:txBody>
          <a:bodyPr>
            <a:normAutofit/>
          </a:bodyPr>
          <a:lstStyle/>
          <a:p>
            <a:pPr algn="r"/>
            <a:r>
              <a:rPr lang="en-US" sz="2400" b="1" dirty="0">
                <a:latin typeface="Cambria" pitchFamily="18" charset="0"/>
                <a:cs typeface="Times New Roman" pitchFamily="18" charset="0"/>
              </a:rPr>
              <a:t>Prosegur Key Statistics</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264604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514289432"/>
              </p:ext>
            </p:extLst>
          </p:nvPr>
        </p:nvGraphicFramePr>
        <p:xfrm>
          <a:off x="342901" y="1151553"/>
          <a:ext cx="8458199" cy="4554893"/>
        </p:xfrm>
        <a:graphic>
          <a:graphicData uri="http://schemas.openxmlformats.org/drawingml/2006/table">
            <a:tbl>
              <a:tblPr/>
              <a:tblGrid>
                <a:gridCol w="1682156"/>
                <a:gridCol w="954352"/>
                <a:gridCol w="743832"/>
                <a:gridCol w="996465"/>
                <a:gridCol w="1010480"/>
                <a:gridCol w="600831"/>
                <a:gridCol w="842077"/>
                <a:gridCol w="954352"/>
                <a:gridCol w="673654"/>
              </a:tblGrid>
              <a:tr h="751514">
                <a:tc>
                  <a:txBody>
                    <a:bodyPr/>
                    <a:lstStyle/>
                    <a:p>
                      <a:pPr marR="0" indent="0" algn="ctr" rtl="0">
                        <a:lnSpc>
                          <a:spcPct val="119000"/>
                        </a:lnSpc>
                        <a:spcBef>
                          <a:spcPts val="0"/>
                        </a:spcBef>
                        <a:spcAft>
                          <a:spcPts val="1400"/>
                        </a:spcAft>
                      </a:pPr>
                      <a:r>
                        <a:rPr lang="en-US" sz="1200" b="1" i="1" kern="1400" dirty="0">
                          <a:solidFill>
                            <a:srgbClr val="FFFFFF"/>
                          </a:solidFill>
                          <a:effectLst/>
                          <a:latin typeface="Calibri"/>
                        </a:rPr>
                        <a:t>Company</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i="1" kern="1400" dirty="0">
                          <a:solidFill>
                            <a:srgbClr val="FFFFFF"/>
                          </a:solidFill>
                          <a:effectLst/>
                          <a:latin typeface="Calibri"/>
                        </a:rPr>
                        <a:t>Ticker</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Closing Price</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Shares Outstanding</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Market Capitalization</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Net Debt</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Minority Interest</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Enterprise Value</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5-year Beta</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74258">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The Brink’s Company</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NSYE: BCO</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$30.09</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$47.80</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$1,438.30</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$222.50</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$74.90</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$1,609.10</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1.3</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03815">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G4S</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200" i="1" kern="1400" dirty="0">
                          <a:solidFill>
                            <a:srgbClr val="000000"/>
                          </a:solidFill>
                          <a:effectLst/>
                          <a:latin typeface="Calibri"/>
                        </a:rPr>
                        <a:t>LSE: GFS</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2.8</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1404.4</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3904.2</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2891.7</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8528.8</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417438">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Garda World Security</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200" i="1" kern="1400" dirty="0">
                          <a:solidFill>
                            <a:srgbClr val="000000"/>
                          </a:solidFill>
                          <a:effectLst/>
                          <a:latin typeface="Calibri"/>
                        </a:rPr>
                        <a:t>TSX: GW</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N/A</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N/A</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N/A</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632.2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1019.3</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60619">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Loomis Ab</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200" i="1" kern="1400" dirty="0">
                          <a:solidFill>
                            <a:srgbClr val="000000"/>
                          </a:solidFill>
                          <a:effectLst/>
                          <a:latin typeface="Calibri"/>
                        </a:rPr>
                        <a:t>STO:LOOM-B</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106.5</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73.0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7774.5</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372.0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1408.2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0.3</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501009">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Prosegur Compania de Seguridad</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200" i="1" kern="1400" dirty="0">
                          <a:solidFill>
                            <a:srgbClr val="000000"/>
                          </a:solidFill>
                          <a:effectLst/>
                          <a:latin typeface="Calibri"/>
                        </a:rPr>
                        <a:t>CATS: PSG</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4.7</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573.4</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2683.5</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748.2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3889.1</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94652">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Werner Enterprises</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200" i="1" kern="1400" dirty="0">
                          <a:solidFill>
                            <a:srgbClr val="000000"/>
                          </a:solidFill>
                          <a:effectLst/>
                          <a:latin typeface="Calibri"/>
                        </a:rPr>
                        <a:t>NSDQ:WERN</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23.6</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73.2</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1723.9</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1705.8</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0.6</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287897">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Average</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33.5</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434.4</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3504.9</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973.3</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12.5</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3026.7</a:t>
                      </a:r>
                      <a:endParaRPr lang="en-US" sz="105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0.5</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87897">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Median</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23.6</a:t>
                      </a:r>
                      <a:endParaRPr lang="en-US" sz="1050" kern="1400"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73.2</a:t>
                      </a:r>
                      <a:endParaRPr lang="en-US" sz="1050" kern="1400" dirty="0">
                        <a:solidFill>
                          <a:srgbClr val="000000"/>
                        </a:solidFill>
                        <a:effectLst/>
                        <a:latin typeface="Calibri"/>
                      </a:endParaRPr>
                    </a:p>
                  </a:txBody>
                  <a:tcPr marL="0" marR="0" marT="0" marB="0">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2683.5</a:t>
                      </a:r>
                      <a:endParaRPr lang="en-US" sz="1050" kern="1400" dirty="0">
                        <a:solidFill>
                          <a:srgbClr val="000000"/>
                        </a:solidFill>
                        <a:effectLst/>
                        <a:latin typeface="Calibri"/>
                      </a:endParaRPr>
                    </a:p>
                  </a:txBody>
                  <a:tcPr marL="0" marR="0" marT="0" marB="0">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632.2</a:t>
                      </a:r>
                      <a:endParaRPr lang="en-US" sz="1050" kern="1400" dirty="0">
                        <a:solidFill>
                          <a:srgbClr val="000000"/>
                        </a:solidFill>
                        <a:effectLst/>
                        <a:latin typeface="Calibri"/>
                      </a:endParaRPr>
                    </a:p>
                  </a:txBody>
                  <a:tcPr marL="0" marR="0" marT="0" marB="0">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1657.5</a:t>
                      </a:r>
                      <a:endParaRPr lang="en-US" sz="1050" kern="1400" dirty="0">
                        <a:solidFill>
                          <a:srgbClr val="000000"/>
                        </a:solidFill>
                        <a:effectLst/>
                        <a:latin typeface="Calibri"/>
                      </a:endParaRPr>
                    </a:p>
                  </a:txBody>
                  <a:tcPr marL="0" marR="0" marT="0" marB="0">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0.3</a:t>
                      </a:r>
                      <a:endParaRPr lang="en-US" sz="1050" kern="1400" dirty="0">
                        <a:solidFill>
                          <a:srgbClr val="000000"/>
                        </a:solidFill>
                        <a:effectLst/>
                        <a:latin typeface="Calibri"/>
                      </a:endParaRP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87897">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High</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106.5</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1404.4</a:t>
                      </a:r>
                      <a:endParaRPr lang="en-US" sz="105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7774.5</a:t>
                      </a:r>
                      <a:endParaRPr lang="en-US" sz="105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2891.7</a:t>
                      </a:r>
                      <a:endParaRPr lang="en-US" sz="105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74.9</a:t>
                      </a:r>
                      <a:endParaRPr lang="en-US" sz="105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8528.8</a:t>
                      </a:r>
                      <a:endParaRPr lang="en-US" sz="105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1.3</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87897">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Low</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2.8</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47.8</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1438.3</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222.5</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1019.3</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0.0</a:t>
                      </a:r>
                      <a:endParaRPr lang="en-US" sz="105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1830388" y="3556000"/>
            <a:ext cx="6621462" cy="35401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4343401" y="57015"/>
            <a:ext cx="4754508" cy="471360"/>
          </a:xfrm>
        </p:spPr>
        <p:txBody>
          <a:bodyPr>
            <a:normAutofit/>
          </a:bodyPr>
          <a:lstStyle/>
          <a:p>
            <a:pPr algn="r"/>
            <a:r>
              <a:rPr lang="en-US" sz="2400" b="1" dirty="0">
                <a:latin typeface="Cambria" pitchFamily="18" charset="0"/>
                <a:cs typeface="Times New Roman" pitchFamily="18" charset="0"/>
              </a:rPr>
              <a:t>Comparable Analysis, Pt. I</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39739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1830388" y="3556000"/>
            <a:ext cx="6621462" cy="35401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34705667"/>
              </p:ext>
            </p:extLst>
          </p:nvPr>
        </p:nvGraphicFramePr>
        <p:xfrm>
          <a:off x="650875" y="1341247"/>
          <a:ext cx="7842250" cy="4175506"/>
        </p:xfrm>
        <a:graphic>
          <a:graphicData uri="http://schemas.openxmlformats.org/drawingml/2006/table">
            <a:tbl>
              <a:tblPr/>
              <a:tblGrid>
                <a:gridCol w="1622026"/>
                <a:gridCol w="833402"/>
                <a:gridCol w="876080"/>
                <a:gridCol w="949195"/>
                <a:gridCol w="698704"/>
                <a:gridCol w="611413"/>
                <a:gridCol w="782932"/>
                <a:gridCol w="672336"/>
                <a:gridCol w="796162"/>
              </a:tblGrid>
              <a:tr h="687445">
                <a:tc>
                  <a:txBody>
                    <a:bodyPr/>
                    <a:lstStyle/>
                    <a:p>
                      <a:pPr marR="0" indent="0" algn="ctr" rtl="0">
                        <a:lnSpc>
                          <a:spcPct val="119000"/>
                        </a:lnSpc>
                        <a:spcBef>
                          <a:spcPts val="0"/>
                        </a:spcBef>
                        <a:spcAft>
                          <a:spcPts val="1400"/>
                        </a:spcAft>
                      </a:pPr>
                      <a:r>
                        <a:rPr lang="en-US" sz="1200" b="1" i="1" kern="1400" dirty="0">
                          <a:solidFill>
                            <a:srgbClr val="FFFFFF"/>
                          </a:solidFill>
                          <a:effectLst/>
                          <a:latin typeface="Calibri"/>
                        </a:rPr>
                        <a:t>Company</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i="1" kern="1400" dirty="0">
                          <a:solidFill>
                            <a:srgbClr val="FFFFFF"/>
                          </a:solidFill>
                          <a:effectLst/>
                          <a:latin typeface="Calibri"/>
                        </a:rPr>
                        <a:t>Revenue</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EBITDA</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Net Income</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EPS</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Gross Margin</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EBITDA Margin</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Operating Margin</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Calibri"/>
                        </a:rPr>
                        <a:t>Net Profit Margin</a:t>
                      </a:r>
                      <a:endParaRPr lang="en-US" sz="105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451919">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The Brink’s Company</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i="1" kern="1400" dirty="0">
                          <a:solidFill>
                            <a:srgbClr val="000000"/>
                          </a:solidFill>
                          <a:effectLst/>
                          <a:latin typeface="Arial"/>
                        </a:rPr>
                        <a:t>$3,918.46</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$308.76</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$77.42</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$1.60</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18.6%</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7.9%</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3.9%</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2.0%</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1151">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G4S</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i="1" kern="1400" dirty="0">
                          <a:solidFill>
                            <a:srgbClr val="000000"/>
                          </a:solidFill>
                          <a:effectLst/>
                          <a:latin typeface="Arial"/>
                        </a:rPr>
                        <a:t>12483.26</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1069.44</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164.53</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0.12</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0.21</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8.6%</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5.6%</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1.3%</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451919">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Garda World Security</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i="1" kern="1400" dirty="0">
                          <a:solidFill>
                            <a:srgbClr val="000000"/>
                          </a:solidFill>
                          <a:effectLst/>
                          <a:latin typeface="Arial"/>
                        </a:rPr>
                        <a:t>1320.12</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142.92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24.85</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0.21</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10.8%</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6.6%</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1.9%</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36655">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Loomis Ab</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i="1" kern="1400" dirty="0">
                          <a:solidFill>
                            <a:srgbClr val="000000"/>
                          </a:solidFill>
                          <a:effectLst/>
                          <a:latin typeface="Arial"/>
                        </a:rPr>
                        <a:t>1708.31</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252.14</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91.20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1.25</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0.22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14.8%</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8.3%</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5.3%</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677878">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Prosegur Compania de Seguridad</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i="1" kern="1400" dirty="0">
                          <a:solidFill>
                            <a:srgbClr val="000000"/>
                          </a:solidFill>
                          <a:effectLst/>
                          <a:latin typeface="Arial"/>
                        </a:rPr>
                        <a:t>4562.33</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528.38</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215.62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0.37</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0.21</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11.6%</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8.9%</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4.7%</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51919">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Werner Enterprises</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i="1" kern="1400" dirty="0">
                          <a:solidFill>
                            <a:srgbClr val="000000"/>
                          </a:solidFill>
                          <a:effectLst/>
                          <a:latin typeface="Arial"/>
                        </a:rPr>
                        <a:t>2034.63</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320.64</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106.42</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1.46</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0.24</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15.8%</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7.7%</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5.2%</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236655">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Average</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$4,337.85</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$437.05</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$113.34</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$0.96</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21.2%</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11.6%</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6.8%</a:t>
                      </a:r>
                      <a:endParaRPr lang="en-US" sz="105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3.4%</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6655">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Median</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$2,976.54</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$314.70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$98.81</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$1.25</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20.8%</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11.2%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3.4%</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36655">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High</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$12,483.26</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$1,069.44</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$215.62</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$1.60</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23.9%</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15.8%</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8.9%</a:t>
                      </a:r>
                      <a:endParaRPr lang="en-US" sz="105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5.3%</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36655">
                <a:tc>
                  <a:txBody>
                    <a:bodyPr/>
                    <a:lstStyle/>
                    <a:p>
                      <a:pPr marR="0" indent="0" algn="ctr" rtl="0">
                        <a:lnSpc>
                          <a:spcPct val="119000"/>
                        </a:lnSpc>
                        <a:spcBef>
                          <a:spcPts val="0"/>
                        </a:spcBef>
                        <a:spcAft>
                          <a:spcPts val="1400"/>
                        </a:spcAft>
                      </a:pPr>
                      <a:r>
                        <a:rPr lang="en-US" sz="1200" b="1" i="1" kern="1400" dirty="0">
                          <a:solidFill>
                            <a:srgbClr val="000000"/>
                          </a:solidFill>
                          <a:effectLst/>
                          <a:latin typeface="Calibri"/>
                        </a:rPr>
                        <a:t>Low</a:t>
                      </a:r>
                      <a:endParaRPr lang="en-US" sz="105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$1,320.12</a:t>
                      </a:r>
                      <a:endParaRPr lang="en-US" sz="105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$142.92</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$24.85</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$0.12</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18.6%</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7.9%</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3.9%</a:t>
                      </a:r>
                      <a:endParaRPr lang="en-US" sz="105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1.3%</a:t>
                      </a:r>
                      <a:endParaRPr lang="en-US" sz="105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5" name="Control 1"/>
          <p:cNvSpPr>
            <a:spLocks noChangeArrowheads="1" noChangeShapeType="1"/>
          </p:cNvSpPr>
          <p:nvPr/>
        </p:nvSpPr>
        <p:spPr bwMode="auto">
          <a:xfrm>
            <a:off x="1824038" y="7242175"/>
            <a:ext cx="6632575" cy="34702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itle 2"/>
          <p:cNvSpPr>
            <a:spLocks noGrp="1"/>
          </p:cNvSpPr>
          <p:nvPr>
            <p:ph type="title"/>
          </p:nvPr>
        </p:nvSpPr>
        <p:spPr>
          <a:xfrm>
            <a:off x="4800600" y="57015"/>
            <a:ext cx="4297309" cy="471360"/>
          </a:xfrm>
        </p:spPr>
        <p:txBody>
          <a:bodyPr>
            <a:normAutofit/>
          </a:bodyPr>
          <a:lstStyle/>
          <a:p>
            <a:pPr algn="r"/>
            <a:r>
              <a:rPr lang="en-US" sz="2400" b="1" dirty="0">
                <a:latin typeface="Cambria" pitchFamily="18" charset="0"/>
                <a:cs typeface="Times New Roman" pitchFamily="18" charset="0"/>
              </a:rPr>
              <a:t>Comparable Analysis, Pt. II</a:t>
            </a:r>
          </a:p>
        </p:txBody>
      </p:sp>
      <p:sp>
        <p:nvSpPr>
          <p:cNvPr id="20" name="TextBox 19"/>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16198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1830388" y="3556000"/>
            <a:ext cx="6621462" cy="35401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824038" y="7242175"/>
            <a:ext cx="6632575" cy="34702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99436175"/>
              </p:ext>
            </p:extLst>
          </p:nvPr>
        </p:nvGraphicFramePr>
        <p:xfrm>
          <a:off x="609600" y="1241251"/>
          <a:ext cx="7924800" cy="4375499"/>
        </p:xfrm>
        <a:graphic>
          <a:graphicData uri="http://schemas.openxmlformats.org/drawingml/2006/table">
            <a:tbl>
              <a:tblPr/>
              <a:tblGrid>
                <a:gridCol w="1560121"/>
                <a:gridCol w="798562"/>
                <a:gridCol w="1069773"/>
                <a:gridCol w="1084841"/>
                <a:gridCol w="798562"/>
                <a:gridCol w="904034"/>
                <a:gridCol w="940479"/>
                <a:gridCol w="768428"/>
              </a:tblGrid>
              <a:tr h="527381">
                <a:tc>
                  <a:txBody>
                    <a:bodyPr/>
                    <a:lstStyle/>
                    <a:p>
                      <a:pPr marR="0" indent="0" algn="ctr" rtl="0">
                        <a:lnSpc>
                          <a:spcPct val="119000"/>
                        </a:lnSpc>
                        <a:spcBef>
                          <a:spcPts val="0"/>
                        </a:spcBef>
                        <a:spcAft>
                          <a:spcPts val="1400"/>
                        </a:spcAft>
                      </a:pPr>
                      <a:r>
                        <a:rPr lang="en-US" sz="1100" b="1" i="1" kern="1400" dirty="0">
                          <a:solidFill>
                            <a:srgbClr val="FFFFFF"/>
                          </a:solidFill>
                          <a:effectLst/>
                          <a:latin typeface="Calibri"/>
                        </a:rPr>
                        <a:t>Company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ROE</a:t>
                      </a:r>
                      <a:endParaRPr lang="en-US" sz="11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ROA</a:t>
                      </a:r>
                      <a:endParaRPr lang="en-US" sz="11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P/E</a:t>
                      </a:r>
                      <a:endParaRPr lang="en-US" sz="11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P/B</a:t>
                      </a:r>
                      <a:endParaRPr lang="en-US" sz="11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P/CF</a:t>
                      </a:r>
                      <a:endParaRPr lang="en-US" sz="11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EV/ Total Revenue</a:t>
                      </a:r>
                      <a:endParaRPr lang="en-US" sz="11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EV/ EBITDA</a:t>
                      </a:r>
                      <a:endParaRPr lang="en-US" sz="11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503548">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The Brink’s Company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Calibri"/>
                        </a:rPr>
                        <a:t>17.64%</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Calibri"/>
                        </a:rPr>
                        <a:t>3.04%</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Arial"/>
                        </a:rPr>
                        <a:t>18.75x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Arial"/>
                        </a:rPr>
                        <a:t>3.26x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Arial"/>
                        </a:rPr>
                        <a:t>3.65x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Arial"/>
                        </a:rPr>
                        <a:t>0.43x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Arial"/>
                        </a:rPr>
                        <a:t>5.41x</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3692">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G4S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7.22%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22.17x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1.64x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0.01x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0.53x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6.19x</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503548">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Garda World Security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2.70%</a:t>
                      </a: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 </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0.46x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4.27x</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63692">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Loomis Ab</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18.04%</a:t>
                      </a: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6.77%</a:t>
                      </a: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82.40x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14.87x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1.51x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4.62x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31.29x</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755322">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Prosegur Compania de Seguridad</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22.97%</a:t>
                      </a: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5.80%</a:t>
                      </a: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12.59x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2.85x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0.03x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0.75x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6.48x</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503548">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Werner Enterprises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13.37%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7.90%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16.12x</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2.17x</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-0.41x</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0.84x</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5.32x</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263692">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Average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15.85%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4.68%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30.41x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4.96x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0.96x</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9.8x</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63692">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Median</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17.64%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4.42%</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18.75x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2.85x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0.03x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0.6x</a:t>
                      </a: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5.8x</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63692">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High</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22.97%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7.90%</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82.40x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14.87x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3.65x</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4.6x</a:t>
                      </a: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31.3x</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63692">
                <a:tc>
                  <a:txBody>
                    <a:bodyPr/>
                    <a:lstStyle/>
                    <a:p>
                      <a:pPr marR="0" indent="0" algn="ctr" rtl="0">
                        <a:lnSpc>
                          <a:spcPct val="119000"/>
                        </a:lnSpc>
                        <a:spcBef>
                          <a:spcPts val="0"/>
                        </a:spcBef>
                        <a:spcAft>
                          <a:spcPts val="1400"/>
                        </a:spcAft>
                      </a:pPr>
                      <a:r>
                        <a:rPr lang="en-US" sz="1100" b="1" i="1" kern="1400" dirty="0">
                          <a:solidFill>
                            <a:srgbClr val="000000"/>
                          </a:solidFill>
                          <a:effectLst/>
                          <a:latin typeface="Calibri"/>
                        </a:rPr>
                        <a:t>Low</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1.84%</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12.59x</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1.64x</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-0.41x</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0.4x</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4.3x</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6" name="Control 1"/>
          <p:cNvSpPr>
            <a:spLocks noChangeArrowheads="1" noChangeShapeType="1"/>
          </p:cNvSpPr>
          <p:nvPr/>
        </p:nvSpPr>
        <p:spPr bwMode="auto">
          <a:xfrm>
            <a:off x="1782763" y="5672138"/>
            <a:ext cx="6680200" cy="3244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20" name="Title 2"/>
          <p:cNvSpPr>
            <a:spLocks noGrp="1"/>
          </p:cNvSpPr>
          <p:nvPr>
            <p:ph type="title"/>
          </p:nvPr>
        </p:nvSpPr>
        <p:spPr>
          <a:xfrm>
            <a:off x="4114801" y="57015"/>
            <a:ext cx="4983108" cy="471360"/>
          </a:xfrm>
        </p:spPr>
        <p:txBody>
          <a:bodyPr>
            <a:normAutofit/>
          </a:bodyPr>
          <a:lstStyle/>
          <a:p>
            <a:pPr algn="r"/>
            <a:r>
              <a:rPr lang="en-US" sz="2400" b="1" dirty="0">
                <a:latin typeface="Cambria" pitchFamily="18" charset="0"/>
                <a:cs typeface="Times New Roman" pitchFamily="18" charset="0"/>
              </a:rPr>
              <a:t>Comparable Analysis, Pt. III</a:t>
            </a:r>
          </a:p>
        </p:txBody>
      </p:sp>
      <p:sp>
        <p:nvSpPr>
          <p:cNvPr id="21" name="TextBox 20"/>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366315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90650010"/>
              </p:ext>
            </p:extLst>
          </p:nvPr>
        </p:nvGraphicFramePr>
        <p:xfrm>
          <a:off x="800102" y="1828801"/>
          <a:ext cx="7543797" cy="2967843"/>
        </p:xfrm>
        <a:graphic>
          <a:graphicData uri="http://schemas.openxmlformats.org/drawingml/2006/table">
            <a:tbl>
              <a:tblPr/>
              <a:tblGrid>
                <a:gridCol w="1485854"/>
                <a:gridCol w="1014730"/>
                <a:gridCol w="1014730"/>
                <a:gridCol w="1014730"/>
                <a:gridCol w="1014730"/>
                <a:gridCol w="1014730"/>
                <a:gridCol w="984293"/>
              </a:tblGrid>
              <a:tr h="304799">
                <a:tc>
                  <a:txBody>
                    <a:bodyPr/>
                    <a:lstStyle/>
                    <a:p>
                      <a:pPr marR="0" indent="0" algn="l" rtl="0">
                        <a:lnSpc>
                          <a:spcPct val="119000"/>
                        </a:lnSpc>
                        <a:spcBef>
                          <a:spcPts val="0"/>
                        </a:spcBef>
                        <a:spcAft>
                          <a:spcPts val="600"/>
                        </a:spcAft>
                      </a:pPr>
                      <a:r>
                        <a:rPr lang="en-US" sz="1400" kern="1400" dirty="0">
                          <a:solidFill>
                            <a:srgbClr val="000000"/>
                          </a:solidFill>
                          <a:effectLst/>
                          <a:latin typeface="Calibri"/>
                        </a:rPr>
                        <a:t> </a:t>
                      </a:r>
                    </a:p>
                  </a:txBody>
                  <a:tcPr marL="0" marR="0" marT="0" marB="0" anchor="b">
                    <a:lnL>
                      <a:noFill/>
                    </a:lnL>
                    <a:lnR>
                      <a:noFill/>
                    </a:lnR>
                    <a:lnT>
                      <a:noFill/>
                    </a:lnT>
                    <a:lnB>
                      <a:noFill/>
                    </a:lnB>
                  </a:tcPr>
                </a:tc>
                <a:tc gridSpan="6">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The Brink's Company</a:t>
                      </a:r>
                      <a:endParaRPr lang="en-US" sz="14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2007</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2009</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2011</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2012E</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r h="33689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Tax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85.44%</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81.61%</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120.38%</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40.90%</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47.63%</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56.59%</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3689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Interest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97.33%</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97.15%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91.32%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83.14%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90.46%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89.17%</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3689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Operating Margin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6.04%</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7.31%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5.81%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5.38%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4.45%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3.92%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9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Asset Turnover</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1.14</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1.74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1.54</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3689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Leverage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2.15</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5.95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3.16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3.89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4.99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5.80</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9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CLF</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2.09</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5.78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2.88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3.24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4.51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5.17</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36892">
                <a:tc>
                  <a:txBody>
                    <a:bodyPr/>
                    <a:lstStyle/>
                    <a:p>
                      <a:pPr marR="0" indent="0" algn="l" rtl="0">
                        <a:lnSpc>
                          <a:spcPct val="119000"/>
                        </a:lnSpc>
                        <a:spcBef>
                          <a:spcPts val="0"/>
                        </a:spcBef>
                        <a:spcAft>
                          <a:spcPts val="1400"/>
                        </a:spcAft>
                      </a:pPr>
                      <a:r>
                        <a:rPr lang="en-US" sz="1100" b="1" kern="1400" dirty="0">
                          <a:solidFill>
                            <a:srgbClr val="FFFFFF"/>
                          </a:solidFill>
                          <a:effectLst/>
                          <a:latin typeface="Arial"/>
                        </a:rPr>
                        <a:t>ROE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12.32%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60.04%</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33.60%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9.79%</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15.44%</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17.64%</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bl>
          </a:graphicData>
        </a:graphic>
      </p:graphicFrame>
      <p:sp>
        <p:nvSpPr>
          <p:cNvPr id="5" name="Control 4"/>
          <p:cNvSpPr>
            <a:spLocks noChangeArrowheads="1" noChangeShapeType="1"/>
          </p:cNvSpPr>
          <p:nvPr/>
        </p:nvSpPr>
        <p:spPr bwMode="auto">
          <a:xfrm>
            <a:off x="2217738" y="4430713"/>
            <a:ext cx="6229350" cy="13430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332413" y="57015"/>
            <a:ext cx="3765495" cy="471360"/>
          </a:xfrm>
        </p:spPr>
        <p:txBody>
          <a:bodyPr>
            <a:normAutofit/>
          </a:bodyPr>
          <a:lstStyle/>
          <a:p>
            <a:pPr algn="r"/>
            <a:r>
              <a:rPr lang="en-US" sz="2400" b="1" dirty="0">
                <a:latin typeface="Cambria" pitchFamily="18" charset="0"/>
                <a:cs typeface="Times New Roman" pitchFamily="18" charset="0"/>
              </a:rPr>
              <a:t>DuPont Analysis, Pt. I</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342275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646546808"/>
              </p:ext>
            </p:extLst>
          </p:nvPr>
        </p:nvGraphicFramePr>
        <p:xfrm>
          <a:off x="505167" y="761999"/>
          <a:ext cx="8117354" cy="2743201"/>
        </p:xfrm>
        <a:graphic>
          <a:graphicData uri="http://schemas.openxmlformats.org/drawingml/2006/table">
            <a:tbl>
              <a:tblPr/>
              <a:tblGrid>
                <a:gridCol w="1617017"/>
                <a:gridCol w="1104289"/>
                <a:gridCol w="1104289"/>
                <a:gridCol w="1104289"/>
                <a:gridCol w="1104289"/>
                <a:gridCol w="1104289"/>
                <a:gridCol w="978892"/>
              </a:tblGrid>
              <a:tr h="360923">
                <a:tc>
                  <a:txBody>
                    <a:bodyPr/>
                    <a:lstStyle/>
                    <a:p>
                      <a:pPr marR="0" indent="0" algn="l" rtl="0">
                        <a:lnSpc>
                          <a:spcPct val="119000"/>
                        </a:lnSpc>
                        <a:spcBef>
                          <a:spcPts val="0"/>
                        </a:spcBef>
                        <a:spcAft>
                          <a:spcPts val="600"/>
                        </a:spcAft>
                      </a:pPr>
                      <a:r>
                        <a:rPr lang="en-US" sz="1400" kern="1400" dirty="0">
                          <a:solidFill>
                            <a:srgbClr val="000000"/>
                          </a:solidFill>
                          <a:effectLst/>
                          <a:latin typeface="Calibri"/>
                        </a:rPr>
                        <a:t> </a:t>
                      </a:r>
                    </a:p>
                  </a:txBody>
                  <a:tcPr marL="0" marR="0" marT="0" marB="0" anchor="b">
                    <a:lnL>
                      <a:noFill/>
                    </a:lnL>
                    <a:lnR>
                      <a:noFill/>
                    </a:lnR>
                    <a:lnT>
                      <a:noFill/>
                    </a:lnT>
                    <a:lnB>
                      <a:noFill/>
                    </a:lnB>
                  </a:tcPr>
                </a:tc>
                <a:tc gridSpan="6">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G4S</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923">
                <a:tc>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2007</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2009</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2011</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LTM 2012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r h="288765">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Tax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68.12%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57.56%</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66.67%</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66.57%</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64.87%</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53.97%</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88765">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Interest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79.51%</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75.60%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76.32%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77.73%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62.70%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43.55%</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88765">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Operating Margin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6.06%</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5.86%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5.66%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5.94%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5.92%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5.61%</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88765">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Asset Turnover</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1.06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1.39</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88765">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Leverage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3.29</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3.82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3.59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3.31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3.64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3.93</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88765">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CLF</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2.62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2.89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2.74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2.58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2.28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1.71</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88765">
                <a:tc>
                  <a:txBody>
                    <a:bodyPr/>
                    <a:lstStyle/>
                    <a:p>
                      <a:pPr marR="0" indent="0" algn="l" rtl="0">
                        <a:lnSpc>
                          <a:spcPct val="119000"/>
                        </a:lnSpc>
                        <a:spcBef>
                          <a:spcPts val="0"/>
                        </a:spcBef>
                        <a:spcAft>
                          <a:spcPts val="1400"/>
                        </a:spcAft>
                      </a:pPr>
                      <a:r>
                        <a:rPr lang="en-US" sz="1100" b="1" kern="1400" dirty="0">
                          <a:solidFill>
                            <a:srgbClr val="FFFFFF"/>
                          </a:solidFill>
                          <a:effectLst/>
                          <a:latin typeface="Arial"/>
                        </a:rPr>
                        <a:t>ROE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13.14%</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10.28%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14.03%</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13.74%</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11.72%</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7.22%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bl>
          </a:graphicData>
        </a:graphic>
      </p:graphicFrame>
      <p:sp>
        <p:nvSpPr>
          <p:cNvPr id="3" name="Control 1"/>
          <p:cNvSpPr>
            <a:spLocks noChangeArrowheads="1" noChangeShapeType="1"/>
          </p:cNvSpPr>
          <p:nvPr/>
        </p:nvSpPr>
        <p:spPr bwMode="auto">
          <a:xfrm>
            <a:off x="2238375" y="5994400"/>
            <a:ext cx="6216650" cy="13112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9873517"/>
              </p:ext>
            </p:extLst>
          </p:nvPr>
        </p:nvGraphicFramePr>
        <p:xfrm>
          <a:off x="457200" y="3581400"/>
          <a:ext cx="8153398" cy="2547668"/>
        </p:xfrm>
        <a:graphic>
          <a:graphicData uri="http://schemas.openxmlformats.org/drawingml/2006/table">
            <a:tbl>
              <a:tblPr/>
              <a:tblGrid>
                <a:gridCol w="1632682"/>
                <a:gridCol w="1114998"/>
                <a:gridCol w="1114998"/>
                <a:gridCol w="1114998"/>
                <a:gridCol w="1114998"/>
                <a:gridCol w="1114998"/>
                <a:gridCol w="945726"/>
              </a:tblGrid>
              <a:tr h="335197">
                <a:tc>
                  <a:txBody>
                    <a:bodyPr/>
                    <a:lstStyle/>
                    <a:p>
                      <a:pPr marR="0" indent="0" algn="l" rtl="0">
                        <a:lnSpc>
                          <a:spcPct val="119000"/>
                        </a:lnSpc>
                        <a:spcBef>
                          <a:spcPts val="0"/>
                        </a:spcBef>
                        <a:spcAft>
                          <a:spcPts val="600"/>
                        </a:spcAft>
                      </a:pPr>
                      <a:r>
                        <a:rPr lang="en-US" sz="1400" kern="1400" dirty="0">
                          <a:solidFill>
                            <a:srgbClr val="000000"/>
                          </a:solidFill>
                          <a:effectLst/>
                          <a:latin typeface="Calibri"/>
                        </a:rPr>
                        <a:t> </a:t>
                      </a:r>
                    </a:p>
                  </a:txBody>
                  <a:tcPr marL="0" marR="0" marT="0" marB="0" anchor="b">
                    <a:lnL>
                      <a:noFill/>
                    </a:lnL>
                    <a:lnR>
                      <a:noFill/>
                    </a:lnR>
                    <a:lnT>
                      <a:noFill/>
                    </a:lnT>
                    <a:lnB>
                      <a:noFill/>
                    </a:lnB>
                  </a:tcPr>
                </a:tc>
                <a:tc gridSpan="6">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Garda</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197">
                <a:tc>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2007</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2009</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2011</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LTM 2012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r h="26818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Tax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836.62%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108.37%</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69.38%</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146.98%</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169.00%</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131.46%</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6818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Interest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3.66%</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-146.78%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-69.16%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24.95%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16.64%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21.64%</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6818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Operating Margin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5.02%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5.59%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6.78%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6.95%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6.27%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6.62%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6818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Asset Turnover</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1.06</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1.12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1.43</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6818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Leverage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7.93</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16.19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18.12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11.56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9.43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8.69</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68182">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CLF</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0.29</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-23.77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-12.53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2.88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1.57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1.88</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68182">
                <a:tc>
                  <a:txBody>
                    <a:bodyPr/>
                    <a:lstStyle/>
                    <a:p>
                      <a:pPr marR="0" indent="0" algn="l" rtl="0">
                        <a:lnSpc>
                          <a:spcPct val="119000"/>
                        </a:lnSpc>
                        <a:spcBef>
                          <a:spcPts val="0"/>
                        </a:spcBef>
                        <a:spcAft>
                          <a:spcPts val="1400"/>
                        </a:spcAft>
                      </a:pPr>
                      <a:r>
                        <a:rPr lang="en-US" sz="1100" b="1" kern="1400" dirty="0">
                          <a:solidFill>
                            <a:srgbClr val="FFFFFF"/>
                          </a:solidFill>
                          <a:effectLst/>
                          <a:latin typeface="Arial"/>
                        </a:rPr>
                        <a:t>ROE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12.95%</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-161.21%</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-79.44%</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42.23%</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23.16%</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23.46%</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bl>
          </a:graphicData>
        </a:graphic>
      </p:graphicFrame>
      <p:sp>
        <p:nvSpPr>
          <p:cNvPr id="5" name="Control 2"/>
          <p:cNvSpPr>
            <a:spLocks noChangeArrowheads="1" noChangeShapeType="1"/>
          </p:cNvSpPr>
          <p:nvPr/>
        </p:nvSpPr>
        <p:spPr bwMode="auto">
          <a:xfrm>
            <a:off x="2208213" y="7564438"/>
            <a:ext cx="6234112" cy="13112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20" name="Title 2"/>
          <p:cNvSpPr>
            <a:spLocks noGrp="1"/>
          </p:cNvSpPr>
          <p:nvPr>
            <p:ph type="title"/>
          </p:nvPr>
        </p:nvSpPr>
        <p:spPr>
          <a:xfrm>
            <a:off x="5105401" y="57015"/>
            <a:ext cx="3992508" cy="471360"/>
          </a:xfrm>
        </p:spPr>
        <p:txBody>
          <a:bodyPr>
            <a:normAutofit/>
          </a:bodyPr>
          <a:lstStyle/>
          <a:p>
            <a:pPr algn="r"/>
            <a:r>
              <a:rPr lang="en-US" sz="2400" b="1" dirty="0">
                <a:latin typeface="Cambria" pitchFamily="18" charset="0"/>
                <a:cs typeface="Times New Roman" pitchFamily="18" charset="0"/>
              </a:rPr>
              <a:t>DuPont Analysis, Pt. II</a:t>
            </a:r>
          </a:p>
        </p:txBody>
      </p:sp>
      <p:sp>
        <p:nvSpPr>
          <p:cNvPr id="21" name="TextBox 20"/>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351796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416747194"/>
              </p:ext>
            </p:extLst>
          </p:nvPr>
        </p:nvGraphicFramePr>
        <p:xfrm>
          <a:off x="423779" y="990600"/>
          <a:ext cx="8263023" cy="2438402"/>
        </p:xfrm>
        <a:graphic>
          <a:graphicData uri="http://schemas.openxmlformats.org/drawingml/2006/table">
            <a:tbl>
              <a:tblPr/>
              <a:tblGrid>
                <a:gridCol w="1634442"/>
                <a:gridCol w="1116206"/>
                <a:gridCol w="1116206"/>
                <a:gridCol w="1116206"/>
                <a:gridCol w="1116206"/>
                <a:gridCol w="1116206"/>
                <a:gridCol w="1047551"/>
              </a:tblGrid>
              <a:tr h="320821">
                <a:tc>
                  <a:txBody>
                    <a:bodyPr/>
                    <a:lstStyle/>
                    <a:p>
                      <a:pPr marR="0" indent="0" algn="l" rtl="0">
                        <a:lnSpc>
                          <a:spcPct val="119000"/>
                        </a:lnSpc>
                        <a:spcBef>
                          <a:spcPts val="0"/>
                        </a:spcBef>
                        <a:spcAft>
                          <a:spcPts val="600"/>
                        </a:spcAft>
                      </a:pPr>
                      <a:r>
                        <a:rPr lang="en-US" sz="1400" kern="1400" dirty="0">
                          <a:solidFill>
                            <a:srgbClr val="000000"/>
                          </a:solidFill>
                          <a:effectLst/>
                          <a:latin typeface="Calibri"/>
                        </a:rPr>
                        <a:t> </a:t>
                      </a:r>
                    </a:p>
                  </a:txBody>
                  <a:tcPr marL="0" marR="0" marT="0" marB="0" anchor="b">
                    <a:lnL>
                      <a:noFill/>
                    </a:lnL>
                    <a:lnR>
                      <a:noFill/>
                    </a:lnR>
                    <a:lnT>
                      <a:noFill/>
                    </a:lnT>
                    <a:lnB>
                      <a:noFill/>
                    </a:lnB>
                  </a:tcPr>
                </a:tc>
                <a:tc gridSpan="6">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Loomis</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821">
                <a:tc>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2007</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2009</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2011</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LTM 2012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Tax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-155.96%</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74.52%</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70.82%</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65.44%</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69.04%</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70.86%</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Interest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-234.31%</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77.63%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86.10%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87.53%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83.48%</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90.60%</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Operating Margin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2.11%</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6.51%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6.84%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7.85%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8.11%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8.32%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Asset Turnover</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1.36</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1.27</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Leverage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5.55</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2.99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2.61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2.43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2.67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2.66</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CLF</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-13.02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2.32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2.24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2.13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2.23</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2.41</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56680">
                <a:tc>
                  <a:txBody>
                    <a:bodyPr/>
                    <a:lstStyle/>
                    <a:p>
                      <a:pPr marR="0" indent="0" algn="l" rtl="0">
                        <a:lnSpc>
                          <a:spcPct val="119000"/>
                        </a:lnSpc>
                        <a:spcBef>
                          <a:spcPts val="0"/>
                        </a:spcBef>
                        <a:spcAft>
                          <a:spcPts val="1400"/>
                        </a:spcAft>
                      </a:pPr>
                      <a:r>
                        <a:rPr lang="en-US" sz="1100" b="1" kern="1400" dirty="0">
                          <a:solidFill>
                            <a:srgbClr val="FFFFFF"/>
                          </a:solidFill>
                          <a:effectLst/>
                          <a:latin typeface="Arial"/>
                        </a:rPr>
                        <a:t>ROE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58.52%</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14.25%</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15.98%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15.88%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15.10%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18.04%</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bl>
          </a:graphicData>
        </a:graphic>
      </p:graphicFrame>
      <p:sp>
        <p:nvSpPr>
          <p:cNvPr id="3" name="Control 1"/>
          <p:cNvSpPr>
            <a:spLocks noChangeArrowheads="1" noChangeShapeType="1"/>
          </p:cNvSpPr>
          <p:nvPr/>
        </p:nvSpPr>
        <p:spPr bwMode="auto">
          <a:xfrm>
            <a:off x="2166938" y="9110663"/>
            <a:ext cx="6261100" cy="13112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4911416"/>
              </p:ext>
            </p:extLst>
          </p:nvPr>
        </p:nvGraphicFramePr>
        <p:xfrm>
          <a:off x="457200" y="3581400"/>
          <a:ext cx="8206996" cy="2438402"/>
        </p:xfrm>
        <a:graphic>
          <a:graphicData uri="http://schemas.openxmlformats.org/drawingml/2006/table">
            <a:tbl>
              <a:tblPr/>
              <a:tblGrid>
                <a:gridCol w="1583747"/>
                <a:gridCol w="1081583"/>
                <a:gridCol w="1081583"/>
                <a:gridCol w="1081583"/>
                <a:gridCol w="1081583"/>
                <a:gridCol w="988798"/>
                <a:gridCol w="1308119"/>
              </a:tblGrid>
              <a:tr h="320821">
                <a:tc>
                  <a:txBody>
                    <a:bodyPr/>
                    <a:lstStyle/>
                    <a:p>
                      <a:pPr marR="0" indent="0" algn="l" rtl="0">
                        <a:lnSpc>
                          <a:spcPct val="119000"/>
                        </a:lnSpc>
                        <a:spcBef>
                          <a:spcPts val="0"/>
                        </a:spcBef>
                        <a:spcAft>
                          <a:spcPts val="600"/>
                        </a:spcAft>
                      </a:pPr>
                      <a:r>
                        <a:rPr lang="en-US" sz="1400" kern="1400" dirty="0">
                          <a:solidFill>
                            <a:srgbClr val="000000"/>
                          </a:solidFill>
                          <a:effectLst/>
                          <a:latin typeface="Calibri"/>
                        </a:rPr>
                        <a:t> </a:t>
                      </a:r>
                    </a:p>
                  </a:txBody>
                  <a:tcPr marL="0" marR="0" marT="0" marB="0" anchor="b">
                    <a:lnL>
                      <a:noFill/>
                    </a:lnL>
                    <a:lnR>
                      <a:noFill/>
                    </a:lnR>
                    <a:lnT>
                      <a:noFill/>
                    </a:lnT>
                    <a:lnB>
                      <a:noFill/>
                    </a:lnB>
                  </a:tcPr>
                </a:tc>
                <a:tc gridSpan="6">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Prosegur</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821">
                <a:tc>
                  <a:txBody>
                    <a:bodyPr/>
                    <a:lstStyle/>
                    <a:p>
                      <a:pPr marR="0" indent="0" algn="ctr" rtl="0">
                        <a:lnSpc>
                          <a:spcPct val="119000"/>
                        </a:lnSpc>
                        <a:spcBef>
                          <a:spcPts val="0"/>
                        </a:spcBef>
                        <a:spcAft>
                          <a:spcPts val="1400"/>
                        </a:spcAft>
                      </a:pPr>
                      <a:r>
                        <a:rPr lang="en-US" sz="1400" b="1" u="sng" kern="1400" dirty="0">
                          <a:solidFill>
                            <a:srgbClr val="FFFFFF"/>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2007</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2008</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2009</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2011</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LTM 2012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Tax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66.24%</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69.50%</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70.14%</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69.54%</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66.35%</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65.09%</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Interest Burden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89.27%</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85.77%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90.65%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87.77%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88.57%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81.72%</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Operating Margin</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9.03%</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10.39%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10.64%</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10.27%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10.11%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8.89%</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Asset Turnover</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1.36</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1.42</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1.30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1.23</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Leverage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3.55</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3.40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3.05</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2.96</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3.27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3.96</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5668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CLF</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3.17</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2.91</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2.77</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2.60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2.89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Arial"/>
                        </a:rPr>
                        <a:t>3.24</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256680">
                <a:tc>
                  <a:txBody>
                    <a:bodyPr/>
                    <a:lstStyle/>
                    <a:p>
                      <a:pPr marR="0" indent="0" algn="l" rtl="0">
                        <a:lnSpc>
                          <a:spcPct val="119000"/>
                        </a:lnSpc>
                        <a:spcBef>
                          <a:spcPts val="0"/>
                        </a:spcBef>
                        <a:spcAft>
                          <a:spcPts val="1400"/>
                        </a:spcAft>
                      </a:pPr>
                      <a:r>
                        <a:rPr lang="en-US" sz="1100" b="1" kern="1400" dirty="0">
                          <a:solidFill>
                            <a:srgbClr val="FFFFFF"/>
                          </a:solidFill>
                          <a:effectLst/>
                          <a:latin typeface="Arial"/>
                        </a:rPr>
                        <a:t>ROE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25.71%</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29.92%</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28.14%</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24.12%</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24.96%</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Arial"/>
                        </a:rPr>
                        <a:t>22.97%</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bl>
          </a:graphicData>
        </a:graphic>
      </p:graphicFrame>
      <p:sp>
        <p:nvSpPr>
          <p:cNvPr id="5" name="Control 2"/>
          <p:cNvSpPr>
            <a:spLocks noChangeArrowheads="1" noChangeShapeType="1"/>
          </p:cNvSpPr>
          <p:nvPr/>
        </p:nvSpPr>
        <p:spPr bwMode="auto">
          <a:xfrm>
            <a:off x="2103438" y="10625138"/>
            <a:ext cx="6302375" cy="13112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20" name="Title 2"/>
          <p:cNvSpPr>
            <a:spLocks noGrp="1"/>
          </p:cNvSpPr>
          <p:nvPr>
            <p:ph type="title"/>
          </p:nvPr>
        </p:nvSpPr>
        <p:spPr>
          <a:xfrm>
            <a:off x="5704117" y="57015"/>
            <a:ext cx="3393791" cy="471360"/>
          </a:xfrm>
        </p:spPr>
        <p:txBody>
          <a:bodyPr>
            <a:normAutofit/>
          </a:bodyPr>
          <a:lstStyle/>
          <a:p>
            <a:pPr algn="r"/>
            <a:r>
              <a:rPr lang="en-US" sz="2400" b="1" dirty="0">
                <a:latin typeface="Cambria" pitchFamily="18" charset="0"/>
                <a:cs typeface="Times New Roman" pitchFamily="18" charset="0"/>
              </a:rPr>
              <a:t>DuPont Analysis, Pt. III</a:t>
            </a:r>
          </a:p>
        </p:txBody>
      </p:sp>
      <p:sp>
        <p:nvSpPr>
          <p:cNvPr id="21" name="TextBox 20"/>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50187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3518" y="828674"/>
            <a:ext cx="5427881" cy="5427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itle 2"/>
          <p:cNvSpPr>
            <a:spLocks noGrp="1"/>
          </p:cNvSpPr>
          <p:nvPr>
            <p:ph type="title"/>
          </p:nvPr>
        </p:nvSpPr>
        <p:spPr>
          <a:xfrm>
            <a:off x="5704117" y="57015"/>
            <a:ext cx="3393791" cy="471360"/>
          </a:xfrm>
        </p:spPr>
        <p:txBody>
          <a:bodyPr>
            <a:normAutofit/>
          </a:bodyPr>
          <a:lstStyle/>
          <a:p>
            <a:pPr algn="r"/>
            <a:r>
              <a:rPr lang="en-US" sz="2400" b="1" dirty="0">
                <a:latin typeface="Cambria" pitchFamily="18" charset="0"/>
                <a:cs typeface="Times New Roman" pitchFamily="18" charset="0"/>
              </a:rPr>
              <a:t>S.W.O.T. Analysis</a:t>
            </a:r>
          </a:p>
        </p:txBody>
      </p:sp>
      <p:sp>
        <p:nvSpPr>
          <p:cNvPr id="18" name="TextBox 17"/>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246954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508912" y="2133600"/>
            <a:ext cx="3968088" cy="2590800"/>
          </a:xfrm>
          <a:prstGeom prst="rect">
            <a:avLst/>
          </a:prstGeom>
          <a:blipFill dpi="0" rotWithShape="1">
            <a:blip r:embed="rId3"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graphicFrame>
        <p:nvGraphicFramePr>
          <p:cNvPr id="24" name="Chart 23"/>
          <p:cNvGraphicFramePr>
            <a:graphicFrameLocks/>
          </p:cNvGraphicFramePr>
          <p:nvPr>
            <p:extLst>
              <p:ext uri="{D42A27DB-BD31-4B8C-83A1-F6EECF244321}">
                <p14:modId xmlns:p14="http://schemas.microsoft.com/office/powerpoint/2010/main" val="3169037186"/>
              </p:ext>
            </p:extLst>
          </p:nvPr>
        </p:nvGraphicFramePr>
        <p:xfrm>
          <a:off x="21750" y="1195864"/>
          <a:ext cx="4241322" cy="40386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2150488" y="3091207"/>
            <a:ext cx="1738768" cy="646331"/>
          </a:xfrm>
          <a:prstGeom prst="rect">
            <a:avLst/>
          </a:prstGeom>
          <a:noFill/>
        </p:spPr>
        <p:txBody>
          <a:bodyPr wrap="square" rtlCol="0">
            <a:spAutoFit/>
          </a:bodyPr>
          <a:lstStyle/>
          <a:p>
            <a:pPr algn="ctr"/>
            <a:r>
              <a:rPr lang="en-US" b="1" dirty="0" smtClean="0"/>
              <a:t>Core Services</a:t>
            </a:r>
          </a:p>
          <a:p>
            <a:pPr algn="ctr"/>
            <a:r>
              <a:rPr lang="en-US" b="1" dirty="0" smtClean="0"/>
              <a:t>55%</a:t>
            </a:r>
            <a:endParaRPr lang="en-US" b="1" dirty="0"/>
          </a:p>
        </p:txBody>
      </p:sp>
      <p:sp>
        <p:nvSpPr>
          <p:cNvPr id="30" name="TextBox 29"/>
          <p:cNvSpPr txBox="1"/>
          <p:nvPr/>
        </p:nvSpPr>
        <p:spPr>
          <a:xfrm>
            <a:off x="0" y="2872264"/>
            <a:ext cx="2337726" cy="923330"/>
          </a:xfrm>
          <a:prstGeom prst="rect">
            <a:avLst/>
          </a:prstGeom>
          <a:noFill/>
        </p:spPr>
        <p:txBody>
          <a:bodyPr wrap="square" rtlCol="0">
            <a:spAutoFit/>
          </a:bodyPr>
          <a:lstStyle/>
          <a:p>
            <a:pPr algn="ctr"/>
            <a:r>
              <a:rPr lang="en-US" b="1" dirty="0" smtClean="0"/>
              <a:t>High-Value</a:t>
            </a:r>
          </a:p>
          <a:p>
            <a:pPr algn="ctr"/>
            <a:r>
              <a:rPr lang="en-US" b="1" dirty="0" smtClean="0"/>
              <a:t>Services</a:t>
            </a:r>
          </a:p>
          <a:p>
            <a:pPr algn="ctr"/>
            <a:r>
              <a:rPr lang="en-US" b="1" dirty="0" smtClean="0"/>
              <a:t>36%</a:t>
            </a:r>
            <a:endParaRPr lang="en-US" b="1" dirty="0"/>
          </a:p>
        </p:txBody>
      </p:sp>
      <p:sp>
        <p:nvSpPr>
          <p:cNvPr id="31" name="TextBox 30"/>
          <p:cNvSpPr txBox="1"/>
          <p:nvPr/>
        </p:nvSpPr>
        <p:spPr>
          <a:xfrm>
            <a:off x="965759" y="1448191"/>
            <a:ext cx="1460717" cy="923330"/>
          </a:xfrm>
          <a:prstGeom prst="rect">
            <a:avLst/>
          </a:prstGeom>
          <a:noFill/>
        </p:spPr>
        <p:txBody>
          <a:bodyPr wrap="square" rtlCol="0">
            <a:spAutoFit/>
          </a:bodyPr>
          <a:lstStyle/>
          <a:p>
            <a:pPr algn="ctr"/>
            <a:r>
              <a:rPr lang="en-US" b="1" dirty="0" smtClean="0"/>
              <a:t>Security</a:t>
            </a:r>
          </a:p>
          <a:p>
            <a:pPr algn="ctr"/>
            <a:r>
              <a:rPr lang="en-US" b="1" dirty="0" smtClean="0"/>
              <a:t>Services</a:t>
            </a:r>
          </a:p>
          <a:p>
            <a:pPr algn="ctr"/>
            <a:r>
              <a:rPr lang="en-US" b="1" dirty="0" smtClean="0"/>
              <a:t>9%</a:t>
            </a:r>
            <a:endParaRPr lang="en-US" b="1" dirty="0"/>
          </a:p>
        </p:txBody>
      </p:sp>
      <p:sp>
        <p:nvSpPr>
          <p:cNvPr id="6" name="TextBox 5"/>
          <p:cNvSpPr txBox="1"/>
          <p:nvPr/>
        </p:nvSpPr>
        <p:spPr>
          <a:xfrm>
            <a:off x="965759" y="920410"/>
            <a:ext cx="2362200" cy="307777"/>
          </a:xfrm>
          <a:prstGeom prst="rect">
            <a:avLst/>
          </a:prstGeom>
          <a:noFill/>
        </p:spPr>
        <p:txBody>
          <a:bodyPr wrap="square" rtlCol="0">
            <a:spAutoFit/>
          </a:bodyPr>
          <a:lstStyle/>
          <a:p>
            <a:pPr algn="ctr"/>
            <a:r>
              <a:rPr lang="en-US" sz="1400" b="1" dirty="0" smtClean="0"/>
              <a:t>Percentage of 2012 revenue</a:t>
            </a:r>
            <a:endParaRPr lang="en-US" sz="1400" b="1" dirty="0"/>
          </a:p>
        </p:txBody>
      </p:sp>
      <p:sp>
        <p:nvSpPr>
          <p:cNvPr id="38" name="Pentagon 37"/>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39" name="Chevron 38"/>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40" name="Chevron 39"/>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41" name="Chevron 40"/>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graphicFrame>
        <p:nvGraphicFramePr>
          <p:cNvPr id="42" name="Diagram 41"/>
          <p:cNvGraphicFramePr/>
          <p:nvPr>
            <p:extLst>
              <p:ext uri="{D42A27DB-BD31-4B8C-83A1-F6EECF244321}">
                <p14:modId xmlns:p14="http://schemas.microsoft.com/office/powerpoint/2010/main" val="2057757273"/>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3" name="Chevron 42"/>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44" name="Picture 2" descr="http://upload.wikimedia.org/wikipedia/commons/thumb/9/97/The_Brink%E2%80%99s_Company_logo.svg/384px-The_Brink%E2%80%99s_Company_logo.svg.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Business Segments</a:t>
            </a:r>
          </a:p>
        </p:txBody>
      </p:sp>
      <p:grpSp>
        <p:nvGrpSpPr>
          <p:cNvPr id="7" name="Group 6"/>
          <p:cNvGrpSpPr/>
          <p:nvPr/>
        </p:nvGrpSpPr>
        <p:grpSpPr>
          <a:xfrm>
            <a:off x="4114800" y="762000"/>
            <a:ext cx="4937760" cy="1463040"/>
            <a:chOff x="4114800" y="762000"/>
            <a:chExt cx="4937760" cy="1463040"/>
          </a:xfrm>
        </p:grpSpPr>
        <p:grpSp>
          <p:nvGrpSpPr>
            <p:cNvPr id="9" name="Group 8"/>
            <p:cNvGrpSpPr/>
            <p:nvPr/>
          </p:nvGrpSpPr>
          <p:grpSpPr>
            <a:xfrm>
              <a:off x="4114800" y="762000"/>
              <a:ext cx="4937760" cy="1463040"/>
              <a:chOff x="4114800" y="762000"/>
              <a:chExt cx="4937760" cy="1463040"/>
            </a:xfrm>
          </p:grpSpPr>
          <p:sp>
            <p:nvSpPr>
              <p:cNvPr id="5" name="Rounded Rectangle 4"/>
              <p:cNvSpPr/>
              <p:nvPr/>
            </p:nvSpPr>
            <p:spPr>
              <a:xfrm>
                <a:off x="4114800" y="762000"/>
                <a:ext cx="4937760" cy="1463040"/>
              </a:xfrm>
              <a:prstGeom prst="roundRect">
                <a:avLst/>
              </a:prstGeom>
              <a:solidFill>
                <a:schemeClr val="tx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03425" algn="ctr"/>
                <a:endParaRPr lang="en-US" dirty="0"/>
              </a:p>
            </p:txBody>
          </p:sp>
          <p:pic>
            <p:nvPicPr>
              <p:cNvPr id="4" name="Picture 2" descr="http://ws.cjf.co.za/photos/brinks/brinks_truck.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6103" t="2769" r="1979" b="17972"/>
              <a:stretch/>
            </p:blipFill>
            <p:spPr bwMode="auto">
              <a:xfrm>
                <a:off x="4218296" y="851848"/>
                <a:ext cx="1737360" cy="1301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a:xfrm>
              <a:off x="6064472" y="831745"/>
              <a:ext cx="2916936" cy="1295400"/>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u="sng" dirty="0" smtClean="0">
                  <a:solidFill>
                    <a:schemeClr val="tx1"/>
                  </a:solidFill>
                </a:rPr>
                <a:t>$2.4 billion</a:t>
              </a:r>
            </a:p>
            <a:p>
              <a:pPr algn="ctr"/>
              <a:r>
                <a:rPr lang="en-US" b="1" dirty="0" smtClean="0">
                  <a:solidFill>
                    <a:schemeClr val="tx1"/>
                  </a:solidFill>
                </a:rPr>
                <a:t>Cash-in-Transit</a:t>
              </a:r>
            </a:p>
            <a:p>
              <a:pPr algn="ctr"/>
              <a:r>
                <a:rPr lang="en-US" b="1" dirty="0" smtClean="0">
                  <a:solidFill>
                    <a:schemeClr val="tx1"/>
                  </a:solidFill>
                </a:rPr>
                <a:t>ATM Services</a:t>
              </a:r>
            </a:p>
          </p:txBody>
        </p:sp>
      </p:grpSp>
      <p:grpSp>
        <p:nvGrpSpPr>
          <p:cNvPr id="14" name="Group 13"/>
          <p:cNvGrpSpPr/>
          <p:nvPr/>
        </p:nvGrpSpPr>
        <p:grpSpPr>
          <a:xfrm>
            <a:off x="4107874" y="2359687"/>
            <a:ext cx="4937760" cy="1463040"/>
            <a:chOff x="4107874" y="2359687"/>
            <a:chExt cx="4937760" cy="1463040"/>
          </a:xfrm>
        </p:grpSpPr>
        <p:grpSp>
          <p:nvGrpSpPr>
            <p:cNvPr id="2" name="Group 1"/>
            <p:cNvGrpSpPr/>
            <p:nvPr/>
          </p:nvGrpSpPr>
          <p:grpSpPr>
            <a:xfrm>
              <a:off x="4107874" y="2359687"/>
              <a:ext cx="4937760" cy="1463040"/>
              <a:chOff x="4122388" y="2286001"/>
              <a:chExt cx="4937760" cy="1463040"/>
            </a:xfrm>
          </p:grpSpPr>
          <p:sp>
            <p:nvSpPr>
              <p:cNvPr id="29" name="Rounded Rectangle 28"/>
              <p:cNvSpPr/>
              <p:nvPr/>
            </p:nvSpPr>
            <p:spPr>
              <a:xfrm>
                <a:off x="4122388" y="2286001"/>
                <a:ext cx="4937760" cy="1463040"/>
              </a:xfrm>
              <a:prstGeom prst="roundRect">
                <a:avLst/>
              </a:prstGeom>
              <a:solidFill>
                <a:srgbClr val="FBCE0D"/>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spectrum.ieee.org/img/0831_gold_630x420-1358881868486.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23476"/>
              <a:stretch/>
            </p:blipFill>
            <p:spPr bwMode="auto">
              <a:xfrm>
                <a:off x="4229898" y="2371520"/>
                <a:ext cx="1737360" cy="1299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45" name="Rounded Rectangle 44"/>
            <p:cNvSpPr/>
            <p:nvPr/>
          </p:nvSpPr>
          <p:spPr>
            <a:xfrm>
              <a:off x="6064472" y="2460066"/>
              <a:ext cx="2910912" cy="1295400"/>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u="sng" dirty="0" smtClean="0">
                  <a:solidFill>
                    <a:schemeClr val="tx1"/>
                  </a:solidFill>
                </a:rPr>
                <a:t>$1.4 billion</a:t>
              </a:r>
            </a:p>
            <a:p>
              <a:pPr algn="ctr"/>
              <a:r>
                <a:rPr lang="en-US" b="1" dirty="0" smtClean="0">
                  <a:solidFill>
                    <a:schemeClr val="tx1"/>
                  </a:solidFill>
                </a:rPr>
                <a:t>Global Services</a:t>
              </a:r>
            </a:p>
            <a:p>
              <a:pPr algn="ctr"/>
              <a:r>
                <a:rPr lang="en-US" b="1" dirty="0" smtClean="0">
                  <a:solidFill>
                    <a:schemeClr val="tx1"/>
                  </a:solidFill>
                </a:rPr>
                <a:t>Cash Management Services</a:t>
              </a:r>
            </a:p>
          </p:txBody>
        </p:sp>
      </p:grpSp>
      <p:grpSp>
        <p:nvGrpSpPr>
          <p:cNvPr id="10" name="Group 9"/>
          <p:cNvGrpSpPr/>
          <p:nvPr/>
        </p:nvGrpSpPr>
        <p:grpSpPr>
          <a:xfrm>
            <a:off x="4114800" y="3992880"/>
            <a:ext cx="4937760" cy="1463040"/>
            <a:chOff x="4114800" y="3992880"/>
            <a:chExt cx="4937760" cy="1463040"/>
          </a:xfrm>
        </p:grpSpPr>
        <p:grpSp>
          <p:nvGrpSpPr>
            <p:cNvPr id="8" name="Group 7"/>
            <p:cNvGrpSpPr/>
            <p:nvPr/>
          </p:nvGrpSpPr>
          <p:grpSpPr>
            <a:xfrm>
              <a:off x="4114800" y="3992880"/>
              <a:ext cx="4937760" cy="1463040"/>
              <a:chOff x="4114800" y="3886200"/>
              <a:chExt cx="4937760" cy="1463040"/>
            </a:xfrm>
          </p:grpSpPr>
          <p:sp>
            <p:nvSpPr>
              <p:cNvPr id="32" name="Rounded Rectangle 31"/>
              <p:cNvSpPr/>
              <p:nvPr/>
            </p:nvSpPr>
            <p:spPr>
              <a:xfrm>
                <a:off x="4114800" y="3886200"/>
                <a:ext cx="4937760" cy="1463040"/>
              </a:xfrm>
              <a:prstGeom prst="roundRect">
                <a:avLst/>
              </a:prstGeom>
              <a:solidFill>
                <a:schemeClr val="tx2">
                  <a:lumMod val="40000"/>
                  <a:lumOff val="6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903" t="4630" r="22559"/>
              <a:stretch/>
            </p:blipFill>
            <p:spPr bwMode="auto">
              <a:xfrm>
                <a:off x="4215384" y="3969271"/>
                <a:ext cx="1737360" cy="1296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grpSp>
        <p:sp>
          <p:nvSpPr>
            <p:cNvPr id="46" name="Rounded Rectangle 45"/>
            <p:cNvSpPr/>
            <p:nvPr/>
          </p:nvSpPr>
          <p:spPr>
            <a:xfrm>
              <a:off x="6064472" y="4094472"/>
              <a:ext cx="2910912" cy="129540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u="sng" dirty="0" smtClean="0">
                  <a:solidFill>
                    <a:schemeClr val="tx1"/>
                  </a:solidFill>
                </a:rPr>
                <a:t>$0.3 billion</a:t>
              </a:r>
            </a:p>
            <a:p>
              <a:pPr algn="ctr"/>
              <a:r>
                <a:rPr lang="en-US" b="1" dirty="0" smtClean="0">
                  <a:solidFill>
                    <a:schemeClr val="tx1"/>
                  </a:solidFill>
                </a:rPr>
                <a:t>Guarding Services</a:t>
              </a:r>
            </a:p>
            <a:p>
              <a:pPr algn="ctr"/>
              <a:r>
                <a:rPr lang="en-US" b="1" dirty="0" smtClean="0">
                  <a:solidFill>
                    <a:schemeClr val="tx1"/>
                  </a:solidFill>
                </a:rPr>
                <a:t>Airport Security</a:t>
              </a:r>
            </a:p>
          </p:txBody>
        </p:sp>
      </p:grpSp>
    </p:spTree>
    <p:extLst>
      <p:ext uri="{BB962C8B-B14F-4D97-AF65-F5344CB8AC3E}">
        <p14:creationId xmlns:p14="http://schemas.microsoft.com/office/powerpoint/2010/main" val="409576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graphicEl>
                                              <a:chart seriesIdx="-4" categoryIdx="0" bldStep="category"/>
                                            </p:graphicEl>
                                          </p:spTgt>
                                        </p:tgtEl>
                                        <p:attrNameLst>
                                          <p:attrName>style.visibility</p:attrName>
                                        </p:attrNameLst>
                                      </p:cBhvr>
                                      <p:to>
                                        <p:strVal val="visible"/>
                                      </p:to>
                                    </p:set>
                                    <p:animEffect transition="in" filter="fade">
                                      <p:cBhvr>
                                        <p:cTn id="7" dur="500"/>
                                        <p:tgtEl>
                                          <p:spTgt spid="24">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graphicEl>
                                              <a:chart seriesIdx="-4" categoryIdx="1" bldStep="category"/>
                                            </p:graphicEl>
                                          </p:spTgt>
                                        </p:tgtEl>
                                        <p:attrNameLst>
                                          <p:attrName>style.visibility</p:attrName>
                                        </p:attrNameLst>
                                      </p:cBhvr>
                                      <p:to>
                                        <p:strVal val="visible"/>
                                      </p:to>
                                    </p:set>
                                    <p:animEffect transition="in" filter="fade">
                                      <p:cBhvr>
                                        <p:cTn id="21" dur="500"/>
                                        <p:tgtEl>
                                          <p:spTgt spid="24">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graphicEl>
                                              <a:chart seriesIdx="-4" categoryIdx="2" bldStep="category"/>
                                            </p:graphicEl>
                                          </p:spTgt>
                                        </p:tgtEl>
                                        <p:attrNameLst>
                                          <p:attrName>style.visibility</p:attrName>
                                        </p:attrNameLst>
                                      </p:cBhvr>
                                      <p:to>
                                        <p:strVal val="visible"/>
                                      </p:to>
                                    </p:set>
                                    <p:animEffect transition="in" filter="fade">
                                      <p:cBhvr>
                                        <p:cTn id="32" dur="500"/>
                                        <p:tgtEl>
                                          <p:spTgt spid="24">
                                            <p:graphicEl>
                                              <a:chart seriesIdx="-4" categoryIdx="2" bldStep="category"/>
                                            </p:graphic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Chart bld="category" animBg="0"/>
        </p:bldSub>
      </p:bldGraphic>
      <p:bldP spid="3" grpId="0" uiExpand="1"/>
      <p:bldP spid="30" grpId="0" uiExpand="1"/>
      <p:bldP spid="31"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Chart 16"/>
          <p:cNvGraphicFramePr>
            <a:graphicFrameLocks/>
          </p:cNvGraphicFramePr>
          <p:nvPr>
            <p:extLst>
              <p:ext uri="{D42A27DB-BD31-4B8C-83A1-F6EECF244321}">
                <p14:modId xmlns:p14="http://schemas.microsoft.com/office/powerpoint/2010/main" val="3675526879"/>
              </p:ext>
            </p:extLst>
          </p:nvPr>
        </p:nvGraphicFramePr>
        <p:xfrm>
          <a:off x="1181100" y="1104900"/>
          <a:ext cx="6781800" cy="4648200"/>
        </p:xfrm>
        <a:graphic>
          <a:graphicData uri="http://schemas.openxmlformats.org/drawingml/2006/chart">
            <c:chart xmlns:c="http://schemas.openxmlformats.org/drawingml/2006/chart" xmlns:r="http://schemas.openxmlformats.org/officeDocument/2006/relationships" r:id="rId7"/>
          </a:graphicData>
        </a:graphic>
      </p:graphicFrame>
      <p:sp>
        <p:nvSpPr>
          <p:cNvPr id="18" name="Title 2"/>
          <p:cNvSpPr>
            <a:spLocks noGrp="1"/>
          </p:cNvSpPr>
          <p:nvPr>
            <p:ph type="title"/>
          </p:nvPr>
        </p:nvSpPr>
        <p:spPr>
          <a:xfrm>
            <a:off x="3276601" y="57015"/>
            <a:ext cx="5821308" cy="471360"/>
          </a:xfrm>
        </p:spPr>
        <p:txBody>
          <a:bodyPr>
            <a:normAutofit/>
          </a:bodyPr>
          <a:lstStyle/>
          <a:p>
            <a:pPr algn="r"/>
            <a:r>
              <a:rPr lang="en-US" sz="2400" b="1" dirty="0">
                <a:latin typeface="Cambria" pitchFamily="18" charset="0"/>
                <a:cs typeface="Times New Roman" pitchFamily="18" charset="0"/>
              </a:rPr>
              <a:t>Porter’s Five Forces Model</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22361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857557912"/>
              </p:ext>
            </p:extLst>
          </p:nvPr>
        </p:nvGraphicFramePr>
        <p:xfrm>
          <a:off x="357698" y="1269212"/>
          <a:ext cx="8428604" cy="4369587"/>
        </p:xfrm>
        <a:graphic>
          <a:graphicData uri="http://schemas.openxmlformats.org/drawingml/2006/table">
            <a:tbl>
              <a:tblPr/>
              <a:tblGrid>
                <a:gridCol w="1167162"/>
                <a:gridCol w="660213"/>
                <a:gridCol w="660213"/>
                <a:gridCol w="660245"/>
                <a:gridCol w="660213"/>
                <a:gridCol w="660213"/>
                <a:gridCol w="660213"/>
                <a:gridCol w="660245"/>
                <a:gridCol w="660213"/>
                <a:gridCol w="660213"/>
                <a:gridCol w="660213"/>
                <a:gridCol w="659248"/>
              </a:tblGrid>
              <a:tr h="672245">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Income Statement (Millions) </a:t>
                      </a:r>
                      <a:endParaRPr lang="en-US" sz="11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2012A/E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2013E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2014E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2015E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2016E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2017E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36122">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Revenue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2735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3164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3886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3918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4232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4528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4800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5040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5241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6122">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 COGS </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2195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2505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2536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3174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3189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3439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3680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3901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4260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6122">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Gross Profit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601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730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793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6122">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 SG&amp;A </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430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429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6122">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EBITDA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261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463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6122">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 D&amp;A </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6122">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EBIT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165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168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173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6122">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 Interest Expense </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6122">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EBT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161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156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169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6122">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 Tax expense </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6122">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 Net Income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3" name="Control 1"/>
          <p:cNvSpPr>
            <a:spLocks noChangeArrowheads="1" noChangeShapeType="1"/>
          </p:cNvSpPr>
          <p:nvPr/>
        </p:nvSpPr>
        <p:spPr bwMode="auto">
          <a:xfrm>
            <a:off x="1684338" y="5151438"/>
            <a:ext cx="6762750" cy="2476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886201" y="57015"/>
            <a:ext cx="5211708" cy="471360"/>
          </a:xfrm>
        </p:spPr>
        <p:txBody>
          <a:bodyPr>
            <a:normAutofit/>
          </a:bodyPr>
          <a:lstStyle/>
          <a:p>
            <a:pPr algn="r"/>
            <a:r>
              <a:rPr lang="en-US" sz="2400" b="1" dirty="0">
                <a:latin typeface="Cambria" pitchFamily="18" charset="0"/>
                <a:cs typeface="Times New Roman" pitchFamily="18" charset="0"/>
              </a:rPr>
              <a:t>Brink’s Income Statement</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101223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1684338" y="5151438"/>
            <a:ext cx="6762750" cy="2476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73727752"/>
              </p:ext>
            </p:extLst>
          </p:nvPr>
        </p:nvGraphicFramePr>
        <p:xfrm>
          <a:off x="459581" y="1200151"/>
          <a:ext cx="8224838" cy="4457699"/>
        </p:xfrm>
        <a:graphic>
          <a:graphicData uri="http://schemas.openxmlformats.org/drawingml/2006/table">
            <a:tbl>
              <a:tblPr/>
              <a:tblGrid>
                <a:gridCol w="1135050"/>
                <a:gridCol w="644518"/>
                <a:gridCol w="644518"/>
                <a:gridCol w="644548"/>
                <a:gridCol w="644518"/>
                <a:gridCol w="644518"/>
                <a:gridCol w="644518"/>
                <a:gridCol w="644548"/>
                <a:gridCol w="644518"/>
                <a:gridCol w="644518"/>
                <a:gridCol w="644518"/>
                <a:gridCol w="644548"/>
              </a:tblGrid>
              <a:tr h="685799">
                <a:tc>
                  <a:txBody>
                    <a:bodyPr/>
                    <a:lstStyle/>
                    <a:p>
                      <a:pPr marR="0" indent="0" algn="l" rtl="0">
                        <a:lnSpc>
                          <a:spcPct val="119000"/>
                        </a:lnSpc>
                        <a:spcBef>
                          <a:spcPts val="0"/>
                        </a:spcBef>
                        <a:spcAft>
                          <a:spcPts val="1400"/>
                        </a:spcAft>
                      </a:pPr>
                      <a:r>
                        <a:rPr lang="en-US" sz="1050" b="1" kern="1400" dirty="0">
                          <a:solidFill>
                            <a:srgbClr val="FFFFFF"/>
                          </a:solidFill>
                          <a:effectLst/>
                          <a:latin typeface="Calibri"/>
                        </a:rPr>
                        <a:t>Income Statement (Common Size)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2012A/E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2013E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2014E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2015E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2016E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2017E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42900">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Revenue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4290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COGS</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Gross Profit</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4290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SG&amp;A</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EBITDA</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4290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D&amp;A</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EBIT</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4290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Interest Expense</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EBT</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42900">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Tax expense</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Net Income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5" name="Control 1"/>
          <p:cNvSpPr>
            <a:spLocks noChangeArrowheads="1" noChangeShapeType="1"/>
          </p:cNvSpPr>
          <p:nvPr/>
        </p:nvSpPr>
        <p:spPr bwMode="auto">
          <a:xfrm>
            <a:off x="1677988" y="7781925"/>
            <a:ext cx="6770687" cy="2476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itle 2"/>
          <p:cNvSpPr>
            <a:spLocks noGrp="1"/>
          </p:cNvSpPr>
          <p:nvPr>
            <p:ph type="title"/>
          </p:nvPr>
        </p:nvSpPr>
        <p:spPr>
          <a:xfrm>
            <a:off x="2990851" y="57015"/>
            <a:ext cx="6107058" cy="471360"/>
          </a:xfrm>
        </p:spPr>
        <p:txBody>
          <a:bodyPr>
            <a:normAutofit/>
          </a:bodyPr>
          <a:lstStyle/>
          <a:p>
            <a:pPr algn="r"/>
            <a:r>
              <a:rPr lang="en-US" sz="2400" b="1" dirty="0">
                <a:latin typeface="Cambria" pitchFamily="18" charset="0"/>
                <a:cs typeface="Times New Roman" pitchFamily="18" charset="0"/>
              </a:rPr>
              <a:t>Brink’s Income Statement (Common Size)</a:t>
            </a:r>
          </a:p>
        </p:txBody>
      </p:sp>
      <p:sp>
        <p:nvSpPr>
          <p:cNvPr id="20" name="TextBox 19"/>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370021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67926453"/>
              </p:ext>
            </p:extLst>
          </p:nvPr>
        </p:nvGraphicFramePr>
        <p:xfrm>
          <a:off x="419100" y="838200"/>
          <a:ext cx="8305800" cy="5137126"/>
        </p:xfrm>
        <a:graphic>
          <a:graphicData uri="http://schemas.openxmlformats.org/drawingml/2006/table">
            <a:tbl>
              <a:tblPr/>
              <a:tblGrid>
                <a:gridCol w="1038225"/>
                <a:gridCol w="942975"/>
                <a:gridCol w="1133475"/>
                <a:gridCol w="1038225"/>
                <a:gridCol w="1181100"/>
                <a:gridCol w="990600"/>
                <a:gridCol w="1143000"/>
                <a:gridCol w="838200"/>
              </a:tblGrid>
              <a:tr h="187774">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Announced Date</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Closed Date</a:t>
                      </a:r>
                      <a:endParaRPr lang="en-US" sz="1100" kern="1400" dirty="0">
                        <a:solidFill>
                          <a:srgbClr val="000000"/>
                        </a:solidFill>
                        <a:effectLst/>
                        <a:latin typeface="Calibri"/>
                      </a:endParaRPr>
                    </a:p>
                  </a:txBody>
                  <a:tcPr marL="5274" marR="5274" marT="5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Transaction Type</a:t>
                      </a:r>
                      <a:endParaRPr lang="en-US" sz="1100" kern="1400" dirty="0">
                        <a:solidFill>
                          <a:srgbClr val="000000"/>
                        </a:solidFill>
                        <a:effectLst/>
                        <a:latin typeface="Calibri"/>
                      </a:endParaRPr>
                    </a:p>
                  </a:txBody>
                  <a:tcPr marL="5274" marR="5274" marT="5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Role</a:t>
                      </a:r>
                      <a:endParaRPr lang="en-US" sz="1100" kern="1400" dirty="0">
                        <a:solidFill>
                          <a:srgbClr val="000000"/>
                        </a:solidFill>
                        <a:effectLst/>
                        <a:latin typeface="Calibri"/>
                      </a:endParaRPr>
                    </a:p>
                  </a:txBody>
                  <a:tcPr marL="5274" marR="5274" marT="5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Target</a:t>
                      </a:r>
                      <a:endParaRPr lang="en-US" sz="1100" kern="1400" dirty="0">
                        <a:solidFill>
                          <a:srgbClr val="000000"/>
                        </a:solidFill>
                        <a:effectLst/>
                        <a:latin typeface="Calibri"/>
                      </a:endParaRPr>
                    </a:p>
                  </a:txBody>
                  <a:tcPr marL="5274" marR="5274" marT="5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Buyer/Investors</a:t>
                      </a:r>
                      <a:endParaRPr lang="en-US" sz="1100" kern="1400" dirty="0">
                        <a:solidFill>
                          <a:srgbClr val="000000"/>
                        </a:solidFill>
                        <a:effectLst/>
                        <a:latin typeface="Calibri"/>
                      </a:endParaRPr>
                    </a:p>
                  </a:txBody>
                  <a:tcPr marL="5274" marR="5274" marT="5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Sellers</a:t>
                      </a:r>
                      <a:endParaRPr lang="en-US" sz="1100" kern="1400" dirty="0">
                        <a:solidFill>
                          <a:srgbClr val="000000"/>
                        </a:solidFill>
                        <a:effectLst/>
                        <a:latin typeface="Calibri"/>
                      </a:endParaRPr>
                    </a:p>
                  </a:txBody>
                  <a:tcPr marL="5274" marR="5274" marT="52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Size ($mm)</a:t>
                      </a:r>
                      <a:endParaRPr lang="en-US" sz="1100" kern="1400" dirty="0">
                        <a:solidFill>
                          <a:srgbClr val="000000"/>
                        </a:solidFill>
                        <a:effectLst/>
                        <a:latin typeface="Calibri"/>
                      </a:endParaRPr>
                    </a:p>
                  </a:txBody>
                  <a:tcPr marL="5274" marR="5274" marT="52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36895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Nov-15-2012</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Seller</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The Brink's Company, Event Security Operations in France</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Groupe Ageparfi</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The Brink's Company (NYSE:BCO)</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187774">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Nov-09-2012</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Seller - Parent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C.L. Polska Sp.zo.o</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pl-PL" sz="1000" kern="1400">
                          <a:solidFill>
                            <a:srgbClr val="000000"/>
                          </a:solidFill>
                          <a:effectLst/>
                          <a:latin typeface="Arial"/>
                        </a:rPr>
                        <a:t>Impel Security Polska Sp. z o.o.</a:t>
                      </a:r>
                      <a:endParaRPr lang="pl-PL" sz="1100" kern="140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Dutch Holdings, B.V.</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278366">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Aug-13-2012</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Aug-13-2012</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Buyer - Parent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de-DE" sz="1000" kern="1400">
                          <a:solidFill>
                            <a:srgbClr val="000000"/>
                          </a:solidFill>
                          <a:effectLst/>
                          <a:latin typeface="Arial"/>
                        </a:rPr>
                        <a:t>STG Werte- und Transportlogistik GmbH</a:t>
                      </a:r>
                      <a:endParaRPr lang="de-DE" sz="1100" kern="140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Deutschland GmbH</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187774">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Jan-09-2012</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Jan-09-2012</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Buyer</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Kheops, SAS</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The Brink's Company (NYSE:BCO)</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17.0 </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187774">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Jul-25-2011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Jul-22-2011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Seller - Parent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Document Destruction, LLC</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Shred-It International, Inc.</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Incorporated</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187774">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Feb-17-2011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Feb-17-2011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Seller - Parent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 Site In Ghent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Cobelguard NV/SA</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278366">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Feb-17-2011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Feb-17-2011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Seller - Parent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 Counting Machine</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bpost international</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278366">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Feb-17-2011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Feb-17-2011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Seller - Parent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 Large Quantity of Trucks</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G4S plc (LSE:GFS)</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273127">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Feb-09-2011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Feb-09-2011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Merger/Acquisition</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Seller - Parent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 Client Portfolio</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G4S plc (LSE:GFS)</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Brink's Belgium S.A.</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278366">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Jan-24-2011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Jan-24-2011</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Private Placement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Target</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The Brink's Company (NYSE:BCO)</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100.0 </a:t>
                      </a:r>
                      <a:endParaRPr lang="en-US" sz="11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bl>
          </a:graphicData>
        </a:graphic>
      </p:graphicFrame>
      <p:sp>
        <p:nvSpPr>
          <p:cNvPr id="3" name="Control 1"/>
          <p:cNvSpPr>
            <a:spLocks noChangeArrowheads="1" noChangeShapeType="1"/>
          </p:cNvSpPr>
          <p:nvPr/>
        </p:nvSpPr>
        <p:spPr bwMode="auto">
          <a:xfrm>
            <a:off x="3292475" y="2554288"/>
            <a:ext cx="6619875" cy="81740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029201" y="57015"/>
            <a:ext cx="4068708" cy="471360"/>
          </a:xfrm>
        </p:spPr>
        <p:txBody>
          <a:bodyPr>
            <a:normAutofit/>
          </a:bodyPr>
          <a:lstStyle/>
          <a:p>
            <a:pPr algn="r"/>
            <a:r>
              <a:rPr lang="en-US" sz="2400" b="1" dirty="0">
                <a:latin typeface="Cambria" pitchFamily="18" charset="0"/>
                <a:cs typeface="Times New Roman" pitchFamily="18" charset="0"/>
              </a:rPr>
              <a:t>Transaction Summary</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3493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3292475" y="2554288"/>
            <a:ext cx="6619875" cy="81740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2165796"/>
              </p:ext>
            </p:extLst>
          </p:nvPr>
        </p:nvGraphicFramePr>
        <p:xfrm>
          <a:off x="419100" y="770487"/>
          <a:ext cx="8305800" cy="5443449"/>
        </p:xfrm>
        <a:graphic>
          <a:graphicData uri="http://schemas.openxmlformats.org/drawingml/2006/table">
            <a:tbl>
              <a:tblPr/>
              <a:tblGrid>
                <a:gridCol w="1038225"/>
                <a:gridCol w="942975"/>
                <a:gridCol w="1219200"/>
                <a:gridCol w="952500"/>
                <a:gridCol w="1104900"/>
                <a:gridCol w="1143000"/>
                <a:gridCol w="990600"/>
                <a:gridCol w="914400"/>
              </a:tblGrid>
              <a:tr h="310550">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Dec-23-2010</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Dec-23-2010</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Buyer - Parent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Threshold Financial Technologies Inc.</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Brink's Canada Limited</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Versent Corporation ULC</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  38.8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r>
              <a:tr h="616162">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Nov-17-2010</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Nov-17-2010</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Buyer - Parent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s-ES" sz="900" b="1" kern="1400" dirty="0">
                          <a:solidFill>
                            <a:srgbClr val="000000"/>
                          </a:solidFill>
                          <a:effectLst/>
                          <a:latin typeface="Arial"/>
                        </a:rPr>
                        <a:t>Servicio Pan Americano De Proteccion, S.A. De C.V.</a:t>
                      </a:r>
                      <a:endParaRPr lang="es-E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Brink's, Incorporated</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Banco Santander, S.A. (CATS:SAN)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  60.0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r>
              <a:tr h="310550">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Feb-05-2010</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Feb-05-2010</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Buyer - Parent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Est Valeurs SA</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Brink's France S.A.S.</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Temis S.A.</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alpha val="0"/>
                      </a:schemeClr>
                    </a:solidFill>
                  </a:tcPr>
                </a:tc>
              </a:tr>
              <a:tr h="463356">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Sep-04-2009</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Sep-04-2009</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Target - Parent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ICD Security Solutions</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The Brink's Company (NYSE:BCO)</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463356">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Sep-01-2009</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Sep-01-2009</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Target - Parent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Brink’s Arya India Pvt. Ltd.</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The Brink's Company (NYSE:BCO)</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22.2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463356">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Jan-08-2009</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Jan-08-2009</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Buyer - Parent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pt-BR" sz="900" kern="1400">
                          <a:solidFill>
                            <a:srgbClr val="000000"/>
                          </a:solidFill>
                          <a:effectLst/>
                          <a:latin typeface="Arial"/>
                        </a:rPr>
                        <a:t>Sebival-Seguranca Bancaria Industrial e de Valores Ltda.</a:t>
                      </a:r>
                      <a:endParaRPr lang="pt-BR" sz="900" kern="140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pt-BR" sz="900" kern="1400">
                          <a:solidFill>
                            <a:srgbClr val="000000"/>
                          </a:solidFill>
                          <a:effectLst/>
                          <a:latin typeface="Arial"/>
                        </a:rPr>
                        <a:t>Brink's Seguranca e Transporte de Valores Ltda.</a:t>
                      </a:r>
                      <a:endParaRPr lang="pt-BR" sz="900" kern="140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50.0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616162">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Nov-14-2008</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Nov-14-2008</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Seller</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Brink’s Co., Certain Coal Assets</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Massey Energy Co. (nka:Alpha Appalachia Holdings, Inc.)</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The Brink's Company (NYSE:BCO)</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16.0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310550">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Apr-11-2008</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Apr-11-2008</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Buyer - Parent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Madison Armored Car LLC</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Brink's, Incorporated</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616162">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Feb-25-2008</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Oct-31-2008</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Spin-Off/Split-Off</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Seller</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Brink’s Home Security Holdings, Inc. (nka:Broadview Security, Inc.)</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The Brink's Company (NYSE:BCO)</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972.59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463356">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Sep-14-2007</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Aug-31-2010</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Buyback</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Target</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The Brink's Company (NYSE:BCO)</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100.0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r h="463356">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Aug-06-2007</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Aug-06-2007</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Merger/Acquisition</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Seller</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Brink’s Co., Cash Handling Operations in UK</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Loomis UK Ltd.</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b="1" kern="1400" dirty="0">
                          <a:solidFill>
                            <a:srgbClr val="000000"/>
                          </a:solidFill>
                          <a:effectLst/>
                          <a:latin typeface="Arial"/>
                        </a:rPr>
                        <a:t>The Brink's Company (NYSE:BCO)</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c>
                  <a:txBody>
                    <a:bodyPr/>
                    <a:lstStyle/>
                    <a:p>
                      <a:pPr marR="0" indent="0" algn="ctr" rtl="0">
                        <a:lnSpc>
                          <a:spcPct val="119000"/>
                        </a:lnSpc>
                        <a:spcBef>
                          <a:spcPts val="0"/>
                        </a:spcBef>
                        <a:spcAft>
                          <a:spcPts val="1400"/>
                        </a:spcAft>
                      </a:pPr>
                      <a:r>
                        <a:rPr lang="en-US" sz="900" kern="1400" dirty="0">
                          <a:solidFill>
                            <a:srgbClr val="000000"/>
                          </a:solidFill>
                          <a:effectLst/>
                          <a:latin typeface="Arial"/>
                        </a:rPr>
                        <a:t>  2.23 </a:t>
                      </a:r>
                      <a:endParaRPr lang="en-US" sz="900" kern="1400" dirty="0">
                        <a:solidFill>
                          <a:srgbClr val="000000"/>
                        </a:solidFill>
                        <a:effectLst/>
                        <a:latin typeface="Calibri"/>
                      </a:endParaRPr>
                    </a:p>
                  </a:txBody>
                  <a:tcPr marL="5274" marR="5274" marT="5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0"/>
                      </a:schemeClr>
                    </a:solidFill>
                  </a:tcPr>
                </a:tc>
              </a:tr>
            </a:tbl>
          </a:graphicData>
        </a:graphic>
      </p:graphicFrame>
      <p:sp>
        <p:nvSpPr>
          <p:cNvPr id="18" name="Title 2"/>
          <p:cNvSpPr>
            <a:spLocks noGrp="1"/>
          </p:cNvSpPr>
          <p:nvPr>
            <p:ph type="title"/>
          </p:nvPr>
        </p:nvSpPr>
        <p:spPr>
          <a:xfrm>
            <a:off x="4223331" y="57015"/>
            <a:ext cx="4874577" cy="471360"/>
          </a:xfrm>
        </p:spPr>
        <p:txBody>
          <a:bodyPr>
            <a:normAutofit/>
          </a:bodyPr>
          <a:lstStyle/>
          <a:p>
            <a:pPr algn="r"/>
            <a:r>
              <a:rPr lang="en-US" sz="2400" b="1" dirty="0">
                <a:latin typeface="Cambria" pitchFamily="18" charset="0"/>
                <a:cs typeface="Times New Roman" pitchFamily="18" charset="0"/>
              </a:rPr>
              <a:t>Transaction Summary, Pt. II</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356741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937935110"/>
              </p:ext>
            </p:extLst>
          </p:nvPr>
        </p:nvGraphicFramePr>
        <p:xfrm>
          <a:off x="228600" y="838199"/>
          <a:ext cx="8610599" cy="5596806"/>
        </p:xfrm>
        <a:graphic>
          <a:graphicData uri="http://schemas.openxmlformats.org/drawingml/2006/table">
            <a:tbl>
              <a:tblPr/>
              <a:tblGrid>
                <a:gridCol w="1792989"/>
                <a:gridCol w="619774"/>
                <a:gridCol w="619774"/>
                <a:gridCol w="619774"/>
                <a:gridCol w="619774"/>
                <a:gridCol w="619822"/>
                <a:gridCol w="619774"/>
                <a:gridCol w="619774"/>
                <a:gridCol w="619774"/>
                <a:gridCol w="619774"/>
                <a:gridCol w="619774"/>
                <a:gridCol w="619822"/>
              </a:tblGrid>
              <a:tr h="173994">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Balance Sheet</a:t>
                      </a:r>
                      <a:endParaRPr lang="en-US" sz="11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2012A/E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2013E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2014E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2015E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2016E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2017E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98877">
                <a:tc gridSpan="12">
                  <a:txBody>
                    <a:bodyPr/>
                    <a:lstStyle/>
                    <a:p>
                      <a:pPr marR="0" indent="0" algn="ctr" rtl="0">
                        <a:lnSpc>
                          <a:spcPct val="119000"/>
                        </a:lnSpc>
                        <a:spcBef>
                          <a:spcPts val="0"/>
                        </a:spcBef>
                        <a:spcAft>
                          <a:spcPts val="1400"/>
                        </a:spcAft>
                      </a:pPr>
                      <a:r>
                        <a:rPr lang="en-US" sz="1200" b="1" kern="1400" dirty="0">
                          <a:solidFill>
                            <a:srgbClr val="000000"/>
                          </a:solidFill>
                          <a:effectLst/>
                          <a:latin typeface="Calibri"/>
                        </a:rPr>
                        <a:t>Assets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Cash and Cash Equivalents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Receivables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451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551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593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651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697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Current Assets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Current Assets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832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690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877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1134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1202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1262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1313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509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Long-Term Investments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Net PPE</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1118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550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749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773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Non-Current Assets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301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491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504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Assets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2394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2271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2406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2545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2681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2852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3263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98877">
                <a:tc gridSpan="12">
                  <a:txBody>
                    <a:bodyPr/>
                    <a:lstStyle/>
                    <a:p>
                      <a:pPr marR="0" indent="0" algn="ctr" rtl="0">
                        <a:lnSpc>
                          <a:spcPct val="119000"/>
                        </a:lnSpc>
                        <a:spcBef>
                          <a:spcPts val="0"/>
                        </a:spcBef>
                        <a:spcAft>
                          <a:spcPts val="1400"/>
                        </a:spcAft>
                      </a:pPr>
                      <a:r>
                        <a:rPr lang="en-US" sz="1200" b="1" kern="1400" dirty="0">
                          <a:solidFill>
                            <a:srgbClr val="000000"/>
                          </a:solidFill>
                          <a:effectLst/>
                          <a:latin typeface="Calibri"/>
                        </a:rPr>
                        <a:t>Liabilities and Equity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Short-Term Liabilities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Payables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Accrued Expenses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390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361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364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449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605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629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Current Liabilities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Current Liabilities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727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827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957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509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Long-Term Liabilities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293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268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Pension Liabilities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390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556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2597">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Non-Current Liabilities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Liabilities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1280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1511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1284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1687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2131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509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Stockholder's Equity</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Retained Earnings</a:t>
                      </a:r>
                      <a:endParaRPr lang="en-US" sz="1100" kern="1400" dirty="0">
                        <a:solidFill>
                          <a:srgbClr val="000000"/>
                        </a:solidFill>
                        <a:effectLst/>
                        <a:latin typeface="Calibri"/>
                      </a:endParaRPr>
                    </a:p>
                  </a:txBody>
                  <a:tcPr marL="689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590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964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1064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09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Equity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1115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768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968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1126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1294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1445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509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088">
                <a:tc>
                  <a:txBody>
                    <a:bodyPr/>
                    <a:lstStyle/>
                    <a:p>
                      <a:pPr marR="0" indent="0" algn="l" rtl="0">
                        <a:lnSpc>
                          <a:spcPct val="119000"/>
                        </a:lnSpc>
                        <a:spcBef>
                          <a:spcPts val="0"/>
                        </a:spcBef>
                        <a:spcAft>
                          <a:spcPts val="1400"/>
                        </a:spcAft>
                      </a:pPr>
                      <a:r>
                        <a:rPr lang="en-US" sz="1050" b="1" kern="1400" dirty="0" smtClean="0">
                          <a:solidFill>
                            <a:srgbClr val="000000"/>
                          </a:solidFill>
                          <a:effectLst/>
                          <a:latin typeface="Calibri"/>
                        </a:rPr>
                        <a:t>Liabilities </a:t>
                      </a:r>
                      <a:r>
                        <a:rPr lang="en-US" sz="1050" b="1" kern="1400" dirty="0">
                          <a:solidFill>
                            <a:srgbClr val="000000"/>
                          </a:solidFill>
                          <a:effectLst/>
                          <a:latin typeface="Calibri"/>
                        </a:rPr>
                        <a:t>and Shareholder's Equity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2394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1880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2271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2406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2545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2681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2852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3263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3" name="Control 1"/>
          <p:cNvSpPr>
            <a:spLocks noChangeArrowheads="1" noChangeShapeType="1"/>
          </p:cNvSpPr>
          <p:nvPr/>
        </p:nvSpPr>
        <p:spPr bwMode="auto">
          <a:xfrm>
            <a:off x="2447925" y="3883025"/>
            <a:ext cx="6675438" cy="55800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181601" y="57015"/>
            <a:ext cx="3916308" cy="471360"/>
          </a:xfrm>
        </p:spPr>
        <p:txBody>
          <a:bodyPr>
            <a:normAutofit/>
          </a:bodyPr>
          <a:lstStyle/>
          <a:p>
            <a:pPr algn="r"/>
            <a:r>
              <a:rPr lang="en-US" sz="2400" b="1" dirty="0">
                <a:latin typeface="Cambria" pitchFamily="18" charset="0"/>
                <a:cs typeface="Times New Roman" pitchFamily="18" charset="0"/>
              </a:rPr>
              <a:t>Brink’s Balance Sheet</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3841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01627889"/>
              </p:ext>
            </p:extLst>
          </p:nvPr>
        </p:nvGraphicFramePr>
        <p:xfrm>
          <a:off x="220440" y="743155"/>
          <a:ext cx="8694958" cy="5344628"/>
        </p:xfrm>
        <a:graphic>
          <a:graphicData uri="http://schemas.openxmlformats.org/drawingml/2006/table">
            <a:tbl>
              <a:tblPr/>
              <a:tblGrid>
                <a:gridCol w="1785623"/>
                <a:gridCol w="617244"/>
                <a:gridCol w="617244"/>
                <a:gridCol w="617244"/>
                <a:gridCol w="617244"/>
                <a:gridCol w="617276"/>
                <a:gridCol w="736831"/>
                <a:gridCol w="617244"/>
                <a:gridCol w="617244"/>
                <a:gridCol w="617244"/>
                <a:gridCol w="617244"/>
                <a:gridCol w="617276"/>
              </a:tblGrid>
              <a:tr h="230738">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Balance Sheet (Common Size)</a:t>
                      </a:r>
                      <a:endParaRPr lang="en-US" sz="11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2012A/E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2013E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2014E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2015E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2016E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2017E</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01659">
                <a:tc gridSpan="12">
                  <a:txBody>
                    <a:bodyPr/>
                    <a:lstStyle/>
                    <a:p>
                      <a:pPr marR="0" indent="0" algn="ctr" rtl="0">
                        <a:lnSpc>
                          <a:spcPct val="119000"/>
                        </a:lnSpc>
                        <a:spcBef>
                          <a:spcPts val="0"/>
                        </a:spcBef>
                        <a:spcAft>
                          <a:spcPts val="1400"/>
                        </a:spcAft>
                      </a:pPr>
                      <a:r>
                        <a:rPr lang="en-US" sz="1200" b="1" kern="1400" dirty="0">
                          <a:solidFill>
                            <a:srgbClr val="000000"/>
                          </a:solidFill>
                          <a:effectLst/>
                          <a:latin typeface="Calibri"/>
                        </a:rPr>
                        <a:t>Assets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Cash and Cash Equivalents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Receivables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Current Assets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Current Assets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38.6%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39.0%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39.5%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39.8%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40.1%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647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Long-Term Investments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Net PPE</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29.4%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30.4%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Non-Current Assets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Assets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01659">
                <a:tc gridSpan="12">
                  <a:txBody>
                    <a:bodyPr/>
                    <a:lstStyle/>
                    <a:p>
                      <a:pPr marR="0" indent="0" algn="ctr" rtl="0">
                        <a:lnSpc>
                          <a:spcPct val="119000"/>
                        </a:lnSpc>
                        <a:spcBef>
                          <a:spcPts val="0"/>
                        </a:spcBef>
                        <a:spcAft>
                          <a:spcPts val="1400"/>
                        </a:spcAft>
                      </a:pPr>
                      <a:r>
                        <a:rPr lang="en-US" sz="1200" b="1" kern="1400" dirty="0">
                          <a:solidFill>
                            <a:srgbClr val="000000"/>
                          </a:solidFill>
                          <a:effectLst/>
                          <a:latin typeface="Calibri"/>
                        </a:rPr>
                        <a:t>Liabilities and Equity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Short-Term Liabilities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Payables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Accrued Expenses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Current Liabilities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Current Liabilities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29.5%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27.7%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29.8%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28.6%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647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Long-Term Liabilities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Pension Liabilities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738">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Non-Current Liabilities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Liabilities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83.2%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71.3%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66.1%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58.9%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55.7%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647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Stockholder's Equity</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Retained Earnings</a:t>
                      </a:r>
                      <a:endParaRPr lang="en-US" sz="1100" kern="1400" dirty="0">
                        <a:solidFill>
                          <a:srgbClr val="000000"/>
                        </a:solidFill>
                        <a:effectLst/>
                        <a:latin typeface="Calibri"/>
                      </a:endParaRPr>
                    </a:p>
                  </a:txBody>
                  <a:tcPr marL="6736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27.4%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26.6%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29.0%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647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Equity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46.5%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16.8%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25.7%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33.9%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37.4%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647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2947">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a:t>
                      </a:r>
                      <a:r>
                        <a:rPr lang="en-US" sz="1050" b="1" kern="1400" dirty="0" smtClean="0">
                          <a:solidFill>
                            <a:srgbClr val="000000"/>
                          </a:solidFill>
                          <a:effectLst/>
                          <a:latin typeface="Calibri"/>
                        </a:rPr>
                        <a:t>Liabilities </a:t>
                      </a:r>
                      <a:r>
                        <a:rPr lang="en-US" sz="1050" b="1" kern="1400" dirty="0">
                          <a:solidFill>
                            <a:srgbClr val="000000"/>
                          </a:solidFill>
                          <a:effectLst/>
                          <a:latin typeface="Calibri"/>
                        </a:rPr>
                        <a:t>and Shareholder's Equity</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100.0%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3" name="Control 1"/>
          <p:cNvSpPr>
            <a:spLocks noChangeArrowheads="1" noChangeShapeType="1"/>
          </p:cNvSpPr>
          <p:nvPr/>
        </p:nvSpPr>
        <p:spPr bwMode="auto">
          <a:xfrm>
            <a:off x="2500313" y="3827463"/>
            <a:ext cx="6677025" cy="57038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200401" y="57015"/>
            <a:ext cx="5897508" cy="471360"/>
          </a:xfrm>
        </p:spPr>
        <p:txBody>
          <a:bodyPr>
            <a:normAutofit/>
          </a:bodyPr>
          <a:lstStyle/>
          <a:p>
            <a:pPr algn="r"/>
            <a:r>
              <a:rPr lang="en-US" sz="2400" b="1" dirty="0">
                <a:latin typeface="Cambria" pitchFamily="18" charset="0"/>
                <a:cs typeface="Times New Roman" pitchFamily="18" charset="0"/>
              </a:rPr>
              <a:t>Brink’s Balance Sheet (Common Size)</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158214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550122388"/>
              </p:ext>
            </p:extLst>
          </p:nvPr>
        </p:nvGraphicFramePr>
        <p:xfrm>
          <a:off x="105212" y="830190"/>
          <a:ext cx="8922558" cy="5239757"/>
        </p:xfrm>
        <a:graphic>
          <a:graphicData uri="http://schemas.openxmlformats.org/drawingml/2006/table">
            <a:tbl>
              <a:tblPr/>
              <a:tblGrid>
                <a:gridCol w="2137043"/>
                <a:gridCol w="616854"/>
                <a:gridCol w="616854"/>
                <a:gridCol w="616872"/>
                <a:gridCol w="616854"/>
                <a:gridCol w="616887"/>
                <a:gridCol w="616854"/>
                <a:gridCol w="616872"/>
                <a:gridCol w="616854"/>
                <a:gridCol w="616854"/>
                <a:gridCol w="616854"/>
                <a:gridCol w="616906"/>
              </a:tblGrid>
              <a:tr h="182884">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 </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2007</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2008</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2009</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2010</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2011</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2012A/E</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2013E</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2014E</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2015E</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2016E</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Calibri"/>
                        </a:rPr>
                        <a:t>2017E</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18288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Cash From Operating Activities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Net Income</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Depreciation and Amortization</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Change in Net Working Capital</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594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Cash from Operating Activities</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4486">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Cash From Operating      Activities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454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427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206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148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251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261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8288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Cash From Investing Activities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Net Capital Expenditure</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4486">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Sale of Property, Plant, and Equipment</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Cash Acquisitions</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594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Cash From Investing Activities</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Cash From Investing</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-241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-255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-172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-175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-196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8288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Cash From Financing Activities</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Debt Issued</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94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45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163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102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80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Debt Repaid</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-69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-154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smtClean="0">
                          <a:solidFill>
                            <a:srgbClr val="000000"/>
                          </a:solidFill>
                          <a:effectLst/>
                          <a:latin typeface="Calibri"/>
                        </a:rPr>
                        <a:t>Dividends </a:t>
                      </a:r>
                      <a:r>
                        <a:rPr lang="en-US" sz="1050" kern="1400" dirty="0">
                          <a:solidFill>
                            <a:srgbClr val="000000"/>
                          </a:solidFill>
                          <a:effectLst/>
                          <a:latin typeface="Calibri"/>
                        </a:rPr>
                        <a:t>Paid</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-34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594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Other Cash From Financing Activities</a:t>
                      </a:r>
                      <a:endParaRPr lang="en-US" sz="1100" kern="1400" dirty="0">
                        <a:solidFill>
                          <a:srgbClr val="000000"/>
                        </a:solidFill>
                        <a:effectLst/>
                        <a:latin typeface="Calibri"/>
                      </a:endParaRPr>
                    </a:p>
                  </a:txBody>
                  <a:tcPr marL="7523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-55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b="1" kern="1400" dirty="0">
                          <a:solidFill>
                            <a:srgbClr val="000000"/>
                          </a:solidFill>
                          <a:effectLst/>
                          <a:latin typeface="Calibri"/>
                        </a:rPr>
                        <a:t>Total Cash From Financing</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-85</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-67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-31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90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Calibri"/>
                        </a:rPr>
                        <a:t>-4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82884">
                <a:tc gridSpan="12">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Beginning Cash</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137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4">
                <a:tc>
                  <a:txBody>
                    <a:bodyPr/>
                    <a:lstStyle/>
                    <a:p>
                      <a:pPr marR="0" indent="0" algn="l" rtl="0">
                        <a:lnSpc>
                          <a:spcPct val="119000"/>
                        </a:lnSpc>
                        <a:spcBef>
                          <a:spcPts val="0"/>
                        </a:spcBef>
                        <a:spcAft>
                          <a:spcPts val="1400"/>
                        </a:spcAft>
                      </a:pPr>
                      <a:r>
                        <a:rPr lang="en-US" sz="1050" kern="1400" dirty="0">
                          <a:solidFill>
                            <a:srgbClr val="000000"/>
                          </a:solidFill>
                          <a:effectLst/>
                          <a:latin typeface="Calibri"/>
                        </a:rPr>
                        <a:t>Ending Cash</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196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183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170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212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226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240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252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Calibri"/>
                        </a:rPr>
                        <a:t>262</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Control 1"/>
          <p:cNvSpPr>
            <a:spLocks noChangeArrowheads="1" noChangeShapeType="1"/>
          </p:cNvSpPr>
          <p:nvPr/>
        </p:nvSpPr>
        <p:spPr bwMode="auto">
          <a:xfrm>
            <a:off x="2212975" y="4246563"/>
            <a:ext cx="6657975" cy="50847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769361" y="57015"/>
            <a:ext cx="5328548" cy="471360"/>
          </a:xfrm>
        </p:spPr>
        <p:txBody>
          <a:bodyPr>
            <a:normAutofit/>
          </a:bodyPr>
          <a:lstStyle/>
          <a:p>
            <a:pPr algn="r"/>
            <a:r>
              <a:rPr lang="en-US" sz="2400" b="1" dirty="0">
                <a:latin typeface="Cambria" pitchFamily="18" charset="0"/>
                <a:cs typeface="Times New Roman" pitchFamily="18" charset="0"/>
              </a:rPr>
              <a:t>Brink’s Statement of Cash Flows</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62360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7"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159974563"/>
              </p:ext>
            </p:extLst>
          </p:nvPr>
        </p:nvGraphicFramePr>
        <p:xfrm>
          <a:off x="304801" y="914399"/>
          <a:ext cx="8534399" cy="5029200"/>
        </p:xfrm>
        <a:graphic>
          <a:graphicData uri="http://schemas.openxmlformats.org/drawingml/2006/table">
            <a:tbl>
              <a:tblPr/>
              <a:tblGrid>
                <a:gridCol w="2044047"/>
                <a:gridCol w="590022"/>
                <a:gridCol w="590022"/>
                <a:gridCol w="590037"/>
                <a:gridCol w="590022"/>
                <a:gridCol w="590054"/>
                <a:gridCol w="590022"/>
                <a:gridCol w="590037"/>
                <a:gridCol w="590022"/>
                <a:gridCol w="590022"/>
                <a:gridCol w="590022"/>
                <a:gridCol w="590070"/>
              </a:tblGrid>
              <a:tr h="251460">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 </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2007</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2008</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2009</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2010</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2011</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2012A/E</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2013E</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2014E</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2015E</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2016E</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100" b="1" kern="1400" dirty="0">
                          <a:solidFill>
                            <a:srgbClr val="FFFFFF"/>
                          </a:solidFill>
                          <a:effectLst/>
                          <a:latin typeface="Calibri"/>
                        </a:rPr>
                        <a:t>2017E</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251460">
                <a:tc gridSpan="12">
                  <a:txBody>
                    <a:bodyPr/>
                    <a:lstStyle/>
                    <a:p>
                      <a:pPr marR="0" indent="0" algn="ctr" rtl="0">
                        <a:lnSpc>
                          <a:spcPct val="119000"/>
                        </a:lnSpc>
                        <a:spcBef>
                          <a:spcPts val="0"/>
                        </a:spcBef>
                        <a:spcAft>
                          <a:spcPts val="1400"/>
                        </a:spcAft>
                      </a:pPr>
                      <a:r>
                        <a:rPr lang="en-US" sz="1100" b="1" kern="1400" dirty="0">
                          <a:solidFill>
                            <a:srgbClr val="000000"/>
                          </a:solidFill>
                          <a:effectLst/>
                          <a:latin typeface="Calibri"/>
                        </a:rPr>
                        <a:t>Liquidity Ratios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Current Ratio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Quick Ratio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Cash Ratio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0.2x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0.3x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gridSpan="12">
                  <a:txBody>
                    <a:bodyPr/>
                    <a:lstStyle/>
                    <a:p>
                      <a:pPr marR="0" indent="0" algn="ctr" rtl="0">
                        <a:lnSpc>
                          <a:spcPct val="119000"/>
                        </a:lnSpc>
                        <a:spcBef>
                          <a:spcPts val="0"/>
                        </a:spcBef>
                        <a:spcAft>
                          <a:spcPts val="1400"/>
                        </a:spcAft>
                      </a:pPr>
                      <a:r>
                        <a:rPr lang="en-US" sz="1100" b="1" kern="1400" dirty="0">
                          <a:solidFill>
                            <a:srgbClr val="000000"/>
                          </a:solidFill>
                          <a:effectLst/>
                          <a:latin typeface="Calibri"/>
                        </a:rPr>
                        <a:t>Efficiency Ratios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Total Asset Turnover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1.7x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1.7x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Fixed Asset Turnover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5.9x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5.7x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5.2x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Accounts Receivable Turnover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5.9x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8.2x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6.4x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7.8x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Payables Turnover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15.9x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23.0x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24.6x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24.4x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23.5x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gridSpan="12">
                  <a:txBody>
                    <a:bodyPr/>
                    <a:lstStyle/>
                    <a:p>
                      <a:pPr marR="0" indent="0" algn="ctr" rtl="0">
                        <a:lnSpc>
                          <a:spcPct val="119000"/>
                        </a:lnSpc>
                        <a:spcBef>
                          <a:spcPts val="0"/>
                        </a:spcBef>
                        <a:spcAft>
                          <a:spcPts val="1400"/>
                        </a:spcAft>
                      </a:pPr>
                      <a:r>
                        <a:rPr lang="en-US" sz="1100" b="1" kern="1400" dirty="0">
                          <a:solidFill>
                            <a:srgbClr val="000000"/>
                          </a:solidFill>
                          <a:effectLst/>
                          <a:latin typeface="Calibri"/>
                        </a:rPr>
                        <a:t>Profitability Ratios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Gross Profit Margin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19.7%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20.8%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19.2%</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EBIT Margin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6.0%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5.4%</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4.4%</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3.9%</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4.4%</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EBITDA Margin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8.2%</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7.9%</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8.4%</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Net Profit Margin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6.4%</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1.9%</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2.1%</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2.4%</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ROA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5.7%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10.1%</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3.1%</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3.7%</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3.9%</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4.1%</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ROE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12.3%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60.0%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33.6%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15.4%</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17.6%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10.3%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9.9%</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9.3%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gridSpan="12">
                  <a:txBody>
                    <a:bodyPr/>
                    <a:lstStyle/>
                    <a:p>
                      <a:pPr marR="0" indent="0" algn="ctr" rtl="0">
                        <a:lnSpc>
                          <a:spcPct val="119000"/>
                        </a:lnSpc>
                        <a:spcBef>
                          <a:spcPts val="0"/>
                        </a:spcBef>
                        <a:spcAft>
                          <a:spcPts val="1400"/>
                        </a:spcAft>
                      </a:pPr>
                      <a:r>
                        <a:rPr lang="en-US" sz="1100" b="1" kern="1400" dirty="0">
                          <a:solidFill>
                            <a:srgbClr val="000000"/>
                          </a:solidFill>
                          <a:effectLst/>
                          <a:latin typeface="Calibri"/>
                        </a:rPr>
                        <a:t>Solvency Ratios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Debt to Equity Ratio (x)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1.1x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4.9x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2.2x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2.9x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4.0x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4.9x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2.5x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1.9x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1.7x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1.4x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1.3x</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460">
                <a:tc>
                  <a:txBody>
                    <a:bodyPr/>
                    <a:lstStyle/>
                    <a:p>
                      <a:pPr marR="0" indent="0" algn="l" rtl="0">
                        <a:lnSpc>
                          <a:spcPct val="119000"/>
                        </a:lnSpc>
                        <a:spcBef>
                          <a:spcPts val="0"/>
                        </a:spcBef>
                        <a:spcAft>
                          <a:spcPts val="1400"/>
                        </a:spcAft>
                      </a:pPr>
                      <a:r>
                        <a:rPr lang="en-US" sz="1100" kern="1400" dirty="0">
                          <a:solidFill>
                            <a:srgbClr val="000000"/>
                          </a:solidFill>
                          <a:effectLst/>
                          <a:latin typeface="Calibri"/>
                        </a:rPr>
                        <a:t>Long Term Debt Ratio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60.9%</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79.1%</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78.2%</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87.5%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84.8%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86.0%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86.6%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86.5%</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86.1%</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85.6%</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100" kern="1400" dirty="0">
                          <a:solidFill>
                            <a:srgbClr val="000000"/>
                          </a:solidFill>
                          <a:effectLst/>
                          <a:latin typeface="Calibri"/>
                        </a:rPr>
                        <a:t>84.8%</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Control 1"/>
          <p:cNvSpPr>
            <a:spLocks noChangeArrowheads="1" noChangeShapeType="1"/>
          </p:cNvSpPr>
          <p:nvPr/>
        </p:nvSpPr>
        <p:spPr bwMode="auto">
          <a:xfrm>
            <a:off x="1828800" y="5099050"/>
            <a:ext cx="6629400" cy="38100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4223331" y="57015"/>
            <a:ext cx="4874577" cy="471360"/>
          </a:xfrm>
        </p:spPr>
        <p:txBody>
          <a:bodyPr>
            <a:normAutofit/>
          </a:bodyPr>
          <a:lstStyle/>
          <a:p>
            <a:pPr algn="r"/>
            <a:r>
              <a:rPr lang="en-US" sz="2400" b="1" dirty="0">
                <a:latin typeface="Cambria" pitchFamily="18" charset="0"/>
                <a:cs typeface="Times New Roman" pitchFamily="18" charset="0"/>
              </a:rPr>
              <a:t>Financial Analysis Ratios</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185017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491686208"/>
              </p:ext>
            </p:extLst>
          </p:nvPr>
        </p:nvGraphicFramePr>
        <p:xfrm>
          <a:off x="104322" y="762000"/>
          <a:ext cx="8923445" cy="5048208"/>
        </p:xfrm>
        <a:graphic>
          <a:graphicData uri="http://schemas.openxmlformats.org/drawingml/2006/table">
            <a:tbl>
              <a:tblPr/>
              <a:tblGrid>
                <a:gridCol w="2754408"/>
                <a:gridCol w="1258550"/>
                <a:gridCol w="1402972"/>
                <a:gridCol w="804681"/>
                <a:gridCol w="649898"/>
                <a:gridCol w="1114129"/>
                <a:gridCol w="938807"/>
              </a:tblGrid>
              <a:tr h="316281">
                <a:tc>
                  <a:txBody>
                    <a:bodyPr/>
                    <a:lstStyle/>
                    <a:p>
                      <a:pPr marR="0" indent="0" algn="ctr" rtl="0">
                        <a:lnSpc>
                          <a:spcPct val="119000"/>
                        </a:lnSpc>
                        <a:spcBef>
                          <a:spcPts val="0"/>
                        </a:spcBef>
                        <a:spcAft>
                          <a:spcPts val="1400"/>
                        </a:spcAft>
                      </a:pPr>
                      <a:r>
                        <a:rPr lang="en-US" sz="1000" b="1" kern="1400" dirty="0">
                          <a:solidFill>
                            <a:srgbClr val="FFFFFF"/>
                          </a:solidFill>
                          <a:effectLst/>
                          <a:latin typeface="Arial"/>
                        </a:rPr>
                        <a:t>Holder</a:t>
                      </a:r>
                      <a:endParaRPr lang="en-US" sz="1050" kern="1400" dirty="0">
                        <a:solidFill>
                          <a:srgbClr val="000000"/>
                        </a:solidFill>
                        <a:effectLst/>
                        <a:latin typeface="Calibri"/>
                      </a:endParaRPr>
                    </a:p>
                  </a:txBody>
                  <a:tcPr marL="5204" marR="5204" marT="5204"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00" b="1" kern="1400" dirty="0">
                          <a:solidFill>
                            <a:srgbClr val="FFFFFF"/>
                          </a:solidFill>
                          <a:effectLst/>
                          <a:latin typeface="Arial"/>
                        </a:rPr>
                        <a:t>Common Stock Equivalent Held</a:t>
                      </a:r>
                      <a:endParaRPr lang="en-US" sz="1050" kern="1400" dirty="0">
                        <a:solidFill>
                          <a:srgbClr val="000000"/>
                        </a:solidFill>
                        <a:effectLst/>
                        <a:latin typeface="Calibri"/>
                      </a:endParaRPr>
                    </a:p>
                  </a:txBody>
                  <a:tcPr marL="5204" marR="5204" marT="5204"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00" b="1" kern="1400" dirty="0">
                          <a:solidFill>
                            <a:srgbClr val="FFFFFF"/>
                          </a:solidFill>
                          <a:effectLst/>
                          <a:latin typeface="Arial"/>
                        </a:rPr>
                        <a:t>% Of Common Stock Outstanding</a:t>
                      </a:r>
                      <a:endParaRPr lang="en-US" sz="1050" kern="1400" dirty="0">
                        <a:solidFill>
                          <a:srgbClr val="000000"/>
                        </a:solidFill>
                        <a:effectLst/>
                        <a:latin typeface="Calibri"/>
                      </a:endParaRPr>
                    </a:p>
                  </a:txBody>
                  <a:tcPr marL="5204" marR="5204" marT="5204"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00" b="1" kern="1400" dirty="0">
                          <a:solidFill>
                            <a:srgbClr val="FFFFFF"/>
                          </a:solidFill>
                          <a:effectLst/>
                          <a:latin typeface="Arial"/>
                        </a:rPr>
                        <a:t>Market Value (USD in mm)</a:t>
                      </a:r>
                      <a:endParaRPr lang="en-US" sz="1050" kern="1400" dirty="0">
                        <a:solidFill>
                          <a:srgbClr val="000000"/>
                        </a:solidFill>
                        <a:effectLst/>
                        <a:latin typeface="Calibri"/>
                      </a:endParaRPr>
                    </a:p>
                  </a:txBody>
                  <a:tcPr marL="5204" marR="5204" marT="5204"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00" b="1" kern="1400" dirty="0">
                          <a:solidFill>
                            <a:srgbClr val="FFFFFF"/>
                          </a:solidFill>
                          <a:effectLst/>
                          <a:latin typeface="Arial"/>
                        </a:rPr>
                        <a:t>% Change</a:t>
                      </a:r>
                      <a:endParaRPr lang="en-US" sz="1050" kern="1400" dirty="0">
                        <a:solidFill>
                          <a:srgbClr val="000000"/>
                        </a:solidFill>
                        <a:effectLst/>
                        <a:latin typeface="Calibri"/>
                      </a:endParaRPr>
                    </a:p>
                  </a:txBody>
                  <a:tcPr marL="5204" marR="5204" marT="5204"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00" b="1" kern="1400" dirty="0">
                          <a:solidFill>
                            <a:srgbClr val="FFFFFF"/>
                          </a:solidFill>
                          <a:effectLst/>
                          <a:latin typeface="Arial"/>
                        </a:rPr>
                        <a:t>Calculated Investment Style</a:t>
                      </a:r>
                      <a:endParaRPr lang="en-US" sz="1050" kern="1400" dirty="0">
                        <a:solidFill>
                          <a:srgbClr val="000000"/>
                        </a:solidFill>
                        <a:effectLst/>
                        <a:latin typeface="Calibri"/>
                      </a:endParaRPr>
                    </a:p>
                  </a:txBody>
                  <a:tcPr marL="5204" marR="5204" marT="5204"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00" b="1" kern="1400" dirty="0">
                          <a:solidFill>
                            <a:srgbClr val="FFFFFF"/>
                          </a:solidFill>
                          <a:effectLst/>
                          <a:latin typeface="Arial"/>
                        </a:rPr>
                        <a:t>Market Cap Emphasis</a:t>
                      </a:r>
                      <a:endParaRPr lang="en-US" sz="1050" kern="1400" dirty="0">
                        <a:solidFill>
                          <a:srgbClr val="000000"/>
                        </a:solidFill>
                        <a:effectLst/>
                        <a:latin typeface="Calibri"/>
                      </a:endParaRPr>
                    </a:p>
                  </a:txBody>
                  <a:tcPr marL="5204" marR="5204" marT="5204"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SouthernSun Asset Management,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3,642,966.00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7.626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111.1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(2.27)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Mid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BlackRock, Inc. (NYSE:BLK)</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3,458,592.00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7.24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105.5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(4.18)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GAMCO Investors, Inc. (NYSE:GBL)</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3,051,210.00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6.387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93.1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10.04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Growth</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Allianz Global Investors AG</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2,875,287.00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6.019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87.7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(0.93)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The Vanguard Group, Inc.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2,477,762.00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5.187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75.6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1.25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Cantillon Capital Management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2,150,533.00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4.502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65.6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New</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Aggressive Growth</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State Street Global Advisors, Inc.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1,747,347.00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3.658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53.3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13.19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Royce &amp; Associates,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1,712,485.00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3.585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52.2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2.87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Growth</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Multi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Robeco Group N.V.</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1,340,691.00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2.807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40.9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(13.46)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Dreman Value Management,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1,310,765.00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2.744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(2.71)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Mid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BNY Mellon Asset Management</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1,224,939.00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2.564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37.4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(9.41)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Denver Investments</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1,159,416.00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2.427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35.4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21.47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Multi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Northern Trust Global Investments</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1,060,272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2.22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32.3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5.58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Control 1"/>
          <p:cNvSpPr>
            <a:spLocks noChangeArrowheads="1" noChangeShapeType="1"/>
          </p:cNvSpPr>
          <p:nvPr/>
        </p:nvSpPr>
        <p:spPr bwMode="auto">
          <a:xfrm>
            <a:off x="3357563" y="2863850"/>
            <a:ext cx="6583362" cy="7546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334001" y="57015"/>
            <a:ext cx="3763908" cy="471360"/>
          </a:xfrm>
        </p:spPr>
        <p:txBody>
          <a:bodyPr>
            <a:normAutofit/>
          </a:bodyPr>
          <a:lstStyle/>
          <a:p>
            <a:pPr algn="r"/>
            <a:r>
              <a:rPr lang="en-US" sz="2400" b="1" dirty="0">
                <a:latin typeface="Cambria" pitchFamily="18" charset="0"/>
                <a:cs typeface="Times New Roman" pitchFamily="18" charset="0"/>
              </a:rPr>
              <a:t>Institutional Holdings</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91040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9/97/The_Brink%E2%80%99s_Company_logo.svg/384px-The_Brink%E2%80%99s_Company_logo.svg.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48" name="Pentagon 47"/>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a:solidFill>
                <a:schemeClr val="bg1"/>
              </a:solidFill>
            </a:endParaRPr>
          </a:p>
        </p:txBody>
      </p:sp>
      <p:sp>
        <p:nvSpPr>
          <p:cNvPr id="49" name="Chevron 48"/>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54" name="Rectangle 53"/>
          <p:cNvSpPr/>
          <p:nvPr/>
        </p:nvSpPr>
        <p:spPr>
          <a:xfrm>
            <a:off x="2508912" y="2133600"/>
            <a:ext cx="3968088" cy="2590800"/>
          </a:xfrm>
          <a:prstGeom prst="rect">
            <a:avLst/>
          </a:prstGeom>
          <a:blipFill dpi="0" rotWithShape="1">
            <a:blip r:embed="rId6"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Chevron 67"/>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69" name="Chevron 68"/>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371600"/>
            <a:ext cx="9144000" cy="4171950"/>
          </a:xfrm>
          <a:prstGeom prst="rect">
            <a:avLst/>
          </a:prstGeom>
          <a:ln w="19050">
            <a:solidFill>
              <a:schemeClr val="tx1"/>
            </a:solidFill>
          </a:ln>
          <a:effectLst/>
        </p:spPr>
      </p:pic>
      <p:sp>
        <p:nvSpPr>
          <p:cNvPr id="33" name="5-Point Star 32"/>
          <p:cNvSpPr/>
          <p:nvPr/>
        </p:nvSpPr>
        <p:spPr>
          <a:xfrm>
            <a:off x="5719372" y="2740478"/>
            <a:ext cx="601889" cy="533400"/>
          </a:xfrm>
          <a:prstGeom prst="star5">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3"/>
          <p:cNvSpPr/>
          <p:nvPr/>
        </p:nvSpPr>
        <p:spPr>
          <a:xfrm>
            <a:off x="5719372" y="1875064"/>
            <a:ext cx="601889" cy="533400"/>
          </a:xfrm>
          <a:prstGeom prst="star5">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4"/>
          <p:cNvSpPr/>
          <p:nvPr/>
        </p:nvSpPr>
        <p:spPr>
          <a:xfrm>
            <a:off x="6477000" y="2398939"/>
            <a:ext cx="601889" cy="533400"/>
          </a:xfrm>
          <a:prstGeom prst="star5">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5-Point Star 46"/>
          <p:cNvSpPr/>
          <p:nvPr/>
        </p:nvSpPr>
        <p:spPr>
          <a:xfrm>
            <a:off x="975920" y="2133600"/>
            <a:ext cx="775642" cy="722539"/>
          </a:xfrm>
          <a:prstGeom prst="star5">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TextBox 54"/>
          <p:cNvSpPr txBox="1"/>
          <p:nvPr/>
        </p:nvSpPr>
        <p:spPr>
          <a:xfrm>
            <a:off x="152400" y="2376685"/>
            <a:ext cx="741634" cy="461665"/>
          </a:xfrm>
          <a:prstGeom prst="rect">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n>
                  <a:solidFill>
                    <a:schemeClr val="tx1"/>
                  </a:solidFill>
                </a:ln>
              </a:rPr>
              <a:t>25%</a:t>
            </a:r>
            <a:endParaRPr lang="en-US" sz="2400" dirty="0">
              <a:ln>
                <a:solidFill>
                  <a:schemeClr val="tx1"/>
                </a:solidFill>
              </a:ln>
            </a:endParaRPr>
          </a:p>
        </p:txBody>
      </p:sp>
      <p:sp>
        <p:nvSpPr>
          <p:cNvPr id="56" name="TextBox 55"/>
          <p:cNvSpPr txBox="1"/>
          <p:nvPr/>
        </p:nvSpPr>
        <p:spPr>
          <a:xfrm>
            <a:off x="934831" y="3952681"/>
            <a:ext cx="741634" cy="461665"/>
          </a:xfrm>
          <a:prstGeom prst="rect">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n>
                  <a:solidFill>
                    <a:schemeClr val="tx1"/>
                  </a:solidFill>
                </a:ln>
              </a:rPr>
              <a:t>41%</a:t>
            </a:r>
            <a:endParaRPr lang="en-US" sz="2400" dirty="0">
              <a:ln>
                <a:solidFill>
                  <a:schemeClr val="tx1"/>
                </a:solidFill>
              </a:ln>
            </a:endParaRPr>
          </a:p>
        </p:txBody>
      </p:sp>
      <p:sp>
        <p:nvSpPr>
          <p:cNvPr id="57" name="5-Point Star 56"/>
          <p:cNvSpPr/>
          <p:nvPr/>
        </p:nvSpPr>
        <p:spPr>
          <a:xfrm>
            <a:off x="1851701" y="3691807"/>
            <a:ext cx="775642" cy="722539"/>
          </a:xfrm>
          <a:prstGeom prst="star5">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5-Point Star 57"/>
          <p:cNvSpPr/>
          <p:nvPr/>
        </p:nvSpPr>
        <p:spPr>
          <a:xfrm>
            <a:off x="3850701" y="1922206"/>
            <a:ext cx="775642" cy="722539"/>
          </a:xfrm>
          <a:prstGeom prst="star5">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9" name="5-Point Star 58"/>
          <p:cNvSpPr/>
          <p:nvPr/>
        </p:nvSpPr>
        <p:spPr>
          <a:xfrm>
            <a:off x="4745318" y="2246247"/>
            <a:ext cx="775642" cy="722539"/>
          </a:xfrm>
          <a:prstGeom prst="star5">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5-Point Star 59"/>
          <p:cNvSpPr/>
          <p:nvPr/>
        </p:nvSpPr>
        <p:spPr>
          <a:xfrm>
            <a:off x="4038600" y="2912608"/>
            <a:ext cx="775642" cy="722539"/>
          </a:xfrm>
          <a:prstGeom prst="star5">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3109067" y="2459405"/>
            <a:ext cx="741634" cy="461665"/>
          </a:xfrm>
          <a:prstGeom prst="rect">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n>
                  <a:solidFill>
                    <a:schemeClr val="tx1"/>
                  </a:solidFill>
                </a:ln>
              </a:rPr>
              <a:t>30%</a:t>
            </a:r>
            <a:endParaRPr lang="en-US" sz="2400" dirty="0">
              <a:ln>
                <a:solidFill>
                  <a:schemeClr val="tx1"/>
                </a:solidFill>
              </a:ln>
            </a:endParaRPr>
          </a:p>
        </p:txBody>
      </p:sp>
      <p:sp>
        <p:nvSpPr>
          <p:cNvPr id="62" name="5-Point Star 61"/>
          <p:cNvSpPr/>
          <p:nvPr/>
        </p:nvSpPr>
        <p:spPr>
          <a:xfrm>
            <a:off x="7049050" y="3046922"/>
            <a:ext cx="775642" cy="722539"/>
          </a:xfrm>
          <a:prstGeom prst="star5">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4" name="TextBox 63"/>
          <p:cNvSpPr txBox="1"/>
          <p:nvPr/>
        </p:nvSpPr>
        <p:spPr>
          <a:xfrm>
            <a:off x="8001000" y="3307796"/>
            <a:ext cx="609600" cy="461665"/>
          </a:xfrm>
          <a:prstGeom prst="rect">
            <a:avLst/>
          </a:prstGeom>
          <a:solidFill>
            <a:schemeClr val="accent1">
              <a:lumMod val="60000"/>
              <a:lumOff val="40000"/>
            </a:schemeClr>
          </a:solidFill>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n>
                  <a:solidFill>
                    <a:schemeClr val="tx1"/>
                  </a:solidFill>
                </a:ln>
              </a:rPr>
              <a:t>4%</a:t>
            </a:r>
            <a:endParaRPr lang="en-US" sz="2400" dirty="0">
              <a:ln>
                <a:solidFill>
                  <a:schemeClr val="tx1"/>
                </a:solidFill>
              </a:ln>
            </a:endParaRPr>
          </a:p>
        </p:txBody>
      </p:sp>
      <p:graphicFrame>
        <p:nvGraphicFramePr>
          <p:cNvPr id="6" name="Diagram 5"/>
          <p:cNvGraphicFramePr/>
          <p:nvPr>
            <p:extLst>
              <p:ext uri="{D42A27DB-BD31-4B8C-83A1-F6EECF244321}">
                <p14:modId xmlns:p14="http://schemas.microsoft.com/office/powerpoint/2010/main" val="840988140"/>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5" name="Chevron 64"/>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sp>
        <p:nvSpPr>
          <p:cNvPr id="36"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Geographic Segments</a:t>
            </a:r>
          </a:p>
        </p:txBody>
      </p:sp>
    </p:spTree>
    <p:extLst>
      <p:ext uri="{BB962C8B-B14F-4D97-AF65-F5344CB8AC3E}">
        <p14:creationId xmlns:p14="http://schemas.microsoft.com/office/powerpoint/2010/main" val="14547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mph" presetSubtype="0" grpId="1" nodeType="clickEffect">
                                  <p:stCondLst>
                                    <p:cond delay="0"/>
                                  </p:stCondLst>
                                  <p:childTnLst>
                                    <p:set>
                                      <p:cBhvr rctx="PPT">
                                        <p:cTn id="49" dur="indefinite"/>
                                        <p:tgtEl>
                                          <p:spTgt spid="56"/>
                                        </p:tgtEl>
                                        <p:attrNameLst>
                                          <p:attrName>style.opacity</p:attrName>
                                        </p:attrNameLst>
                                      </p:cBhvr>
                                      <p:to>
                                        <p:strVal val="0.5"/>
                                      </p:to>
                                    </p:set>
                                    <p:animEffect filter="image" prLst="opacity: 0.5">
                                      <p:cBhvr rctx="IE">
                                        <p:cTn id="50" dur="indefinite"/>
                                        <p:tgtEl>
                                          <p:spTgt spid="56"/>
                                        </p:tgtEl>
                                      </p:cBhvr>
                                    </p:animEffect>
                                  </p:childTnLst>
                                </p:cTn>
                              </p:par>
                              <p:par>
                                <p:cTn id="51" presetID="9" presetClass="emph" presetSubtype="0" grpId="1" nodeType="withEffect">
                                  <p:stCondLst>
                                    <p:cond delay="0"/>
                                  </p:stCondLst>
                                  <p:childTnLst>
                                    <p:set>
                                      <p:cBhvr rctx="PPT">
                                        <p:cTn id="52" dur="indefinite"/>
                                        <p:tgtEl>
                                          <p:spTgt spid="57"/>
                                        </p:tgtEl>
                                        <p:attrNameLst>
                                          <p:attrName>style.opacity</p:attrName>
                                        </p:attrNameLst>
                                      </p:cBhvr>
                                      <p:to>
                                        <p:strVal val="0.5"/>
                                      </p:to>
                                    </p:set>
                                    <p:animEffect filter="image" prLst="opacity: 0.5">
                                      <p:cBhvr rctx="IE">
                                        <p:cTn id="53" dur="indefinite"/>
                                        <p:tgtEl>
                                          <p:spTgt spid="57"/>
                                        </p:tgtEl>
                                      </p:cBhvr>
                                    </p:animEffect>
                                  </p:childTnLst>
                                </p:cTn>
                              </p:par>
                              <p:par>
                                <p:cTn id="54" presetID="9" presetClass="emph" presetSubtype="0" grpId="1" nodeType="withEffect">
                                  <p:stCondLst>
                                    <p:cond delay="0"/>
                                  </p:stCondLst>
                                  <p:childTnLst>
                                    <p:set>
                                      <p:cBhvr rctx="PPT">
                                        <p:cTn id="55" dur="indefinite"/>
                                        <p:tgtEl>
                                          <p:spTgt spid="58"/>
                                        </p:tgtEl>
                                        <p:attrNameLst>
                                          <p:attrName>style.opacity</p:attrName>
                                        </p:attrNameLst>
                                      </p:cBhvr>
                                      <p:to>
                                        <p:strVal val="0.5"/>
                                      </p:to>
                                    </p:set>
                                    <p:animEffect filter="image" prLst="opacity: 0.5">
                                      <p:cBhvr rctx="IE">
                                        <p:cTn id="56" dur="indefinite"/>
                                        <p:tgtEl>
                                          <p:spTgt spid="58"/>
                                        </p:tgtEl>
                                      </p:cBhvr>
                                    </p:animEffect>
                                  </p:childTnLst>
                                </p:cTn>
                              </p:par>
                              <p:par>
                                <p:cTn id="57" presetID="9" presetClass="emph" presetSubtype="0" grpId="1" nodeType="withEffect">
                                  <p:stCondLst>
                                    <p:cond delay="0"/>
                                  </p:stCondLst>
                                  <p:childTnLst>
                                    <p:set>
                                      <p:cBhvr rctx="PPT">
                                        <p:cTn id="58" dur="indefinite"/>
                                        <p:tgtEl>
                                          <p:spTgt spid="59"/>
                                        </p:tgtEl>
                                        <p:attrNameLst>
                                          <p:attrName>style.opacity</p:attrName>
                                        </p:attrNameLst>
                                      </p:cBhvr>
                                      <p:to>
                                        <p:strVal val="0.5"/>
                                      </p:to>
                                    </p:set>
                                    <p:animEffect filter="image" prLst="opacity: 0.5">
                                      <p:cBhvr rctx="IE">
                                        <p:cTn id="59" dur="indefinite"/>
                                        <p:tgtEl>
                                          <p:spTgt spid="59"/>
                                        </p:tgtEl>
                                      </p:cBhvr>
                                    </p:animEffect>
                                  </p:childTnLst>
                                </p:cTn>
                              </p:par>
                              <p:par>
                                <p:cTn id="60" presetID="9" presetClass="emph" presetSubtype="0" grpId="1" nodeType="withEffect">
                                  <p:stCondLst>
                                    <p:cond delay="0"/>
                                  </p:stCondLst>
                                  <p:childTnLst>
                                    <p:set>
                                      <p:cBhvr rctx="PPT">
                                        <p:cTn id="61" dur="indefinite"/>
                                        <p:tgtEl>
                                          <p:spTgt spid="60"/>
                                        </p:tgtEl>
                                        <p:attrNameLst>
                                          <p:attrName>style.opacity</p:attrName>
                                        </p:attrNameLst>
                                      </p:cBhvr>
                                      <p:to>
                                        <p:strVal val="0.5"/>
                                      </p:to>
                                    </p:set>
                                    <p:animEffect filter="image" prLst="opacity: 0.5">
                                      <p:cBhvr rctx="IE">
                                        <p:cTn id="62" dur="indefinite"/>
                                        <p:tgtEl>
                                          <p:spTgt spid="60"/>
                                        </p:tgtEl>
                                      </p:cBhvr>
                                    </p:animEffect>
                                  </p:childTnLst>
                                </p:cTn>
                              </p:par>
                              <p:par>
                                <p:cTn id="63" presetID="9" presetClass="emph" presetSubtype="0" grpId="1" nodeType="withEffect">
                                  <p:stCondLst>
                                    <p:cond delay="0"/>
                                  </p:stCondLst>
                                  <p:childTnLst>
                                    <p:set>
                                      <p:cBhvr rctx="PPT">
                                        <p:cTn id="64" dur="indefinite"/>
                                        <p:tgtEl>
                                          <p:spTgt spid="61"/>
                                        </p:tgtEl>
                                        <p:attrNameLst>
                                          <p:attrName>style.opacity</p:attrName>
                                        </p:attrNameLst>
                                      </p:cBhvr>
                                      <p:to>
                                        <p:strVal val="0.5"/>
                                      </p:to>
                                    </p:set>
                                    <p:animEffect filter="image" prLst="opacity: 0.5">
                                      <p:cBhvr rctx="IE">
                                        <p:cTn id="65" dur="indefinite"/>
                                        <p:tgtEl>
                                          <p:spTgt spid="61"/>
                                        </p:tgtEl>
                                      </p:cBhvr>
                                    </p:animEffect>
                                  </p:childTnLst>
                                </p:cTn>
                              </p:par>
                              <p:par>
                                <p:cTn id="66" presetID="9" presetClass="emph" presetSubtype="0" grpId="1" nodeType="withEffect">
                                  <p:stCondLst>
                                    <p:cond delay="0"/>
                                  </p:stCondLst>
                                  <p:childTnLst>
                                    <p:set>
                                      <p:cBhvr rctx="PPT">
                                        <p:cTn id="67" dur="indefinite"/>
                                        <p:tgtEl>
                                          <p:spTgt spid="55"/>
                                        </p:tgtEl>
                                        <p:attrNameLst>
                                          <p:attrName>style.opacity</p:attrName>
                                        </p:attrNameLst>
                                      </p:cBhvr>
                                      <p:to>
                                        <p:strVal val="0.5"/>
                                      </p:to>
                                    </p:set>
                                    <p:animEffect filter="image" prLst="opacity: 0.5">
                                      <p:cBhvr rctx="IE">
                                        <p:cTn id="68" dur="indefinite"/>
                                        <p:tgtEl>
                                          <p:spTgt spid="55"/>
                                        </p:tgtEl>
                                      </p:cBhvr>
                                    </p:animEffect>
                                  </p:childTnLst>
                                </p:cTn>
                              </p:par>
                              <p:par>
                                <p:cTn id="69" presetID="9" presetClass="emph" presetSubtype="0" grpId="1" nodeType="withEffect">
                                  <p:stCondLst>
                                    <p:cond delay="0"/>
                                  </p:stCondLst>
                                  <p:childTnLst>
                                    <p:set>
                                      <p:cBhvr rctx="PPT">
                                        <p:cTn id="70" dur="indefinite"/>
                                        <p:tgtEl>
                                          <p:spTgt spid="47"/>
                                        </p:tgtEl>
                                        <p:attrNameLst>
                                          <p:attrName>style.opacity</p:attrName>
                                        </p:attrNameLst>
                                      </p:cBhvr>
                                      <p:to>
                                        <p:strVal val="0.5"/>
                                      </p:to>
                                    </p:set>
                                    <p:animEffect filter="image" prLst="opacity: 0.5">
                                      <p:cBhvr rctx="IE">
                                        <p:cTn id="71" dur="indefinite"/>
                                        <p:tgtEl>
                                          <p:spTgt spid="47"/>
                                        </p:tgtEl>
                                      </p:cBhvr>
                                    </p:animEffect>
                                  </p:childTnLst>
                                </p:cTn>
                              </p:par>
                              <p:par>
                                <p:cTn id="72" presetID="9" presetClass="emph" presetSubtype="0" grpId="1" nodeType="withEffect">
                                  <p:stCondLst>
                                    <p:cond delay="0"/>
                                  </p:stCondLst>
                                  <p:childTnLst>
                                    <p:set>
                                      <p:cBhvr rctx="PPT">
                                        <p:cTn id="73" dur="indefinite"/>
                                        <p:tgtEl>
                                          <p:spTgt spid="62"/>
                                        </p:tgtEl>
                                        <p:attrNameLst>
                                          <p:attrName>style.opacity</p:attrName>
                                        </p:attrNameLst>
                                      </p:cBhvr>
                                      <p:to>
                                        <p:strVal val="0.5"/>
                                      </p:to>
                                    </p:set>
                                    <p:animEffect filter="image" prLst="opacity: 0.5">
                                      <p:cBhvr rctx="IE">
                                        <p:cTn id="74" dur="indefinite"/>
                                        <p:tgtEl>
                                          <p:spTgt spid="62"/>
                                        </p:tgtEl>
                                      </p:cBhvr>
                                    </p:animEffect>
                                  </p:childTnLst>
                                </p:cTn>
                              </p:par>
                              <p:par>
                                <p:cTn id="75" presetID="9" presetClass="emph" presetSubtype="0" grpId="1" nodeType="withEffect">
                                  <p:stCondLst>
                                    <p:cond delay="0"/>
                                  </p:stCondLst>
                                  <p:childTnLst>
                                    <p:set>
                                      <p:cBhvr rctx="PPT">
                                        <p:cTn id="76" dur="indefinite"/>
                                        <p:tgtEl>
                                          <p:spTgt spid="64"/>
                                        </p:tgtEl>
                                        <p:attrNameLst>
                                          <p:attrName>style.opacity</p:attrName>
                                        </p:attrNameLst>
                                      </p:cBhvr>
                                      <p:to>
                                        <p:strVal val="0.5"/>
                                      </p:to>
                                    </p:set>
                                    <p:animEffect filter="image" prLst="opacity: 0.5">
                                      <p:cBhvr rctx="IE">
                                        <p:cTn id="77" dur="indefinite"/>
                                        <p:tgtEl>
                                          <p:spTgt spid="64"/>
                                        </p:tgtEl>
                                      </p:cBhvr>
                                    </p:animEffect>
                                  </p:childTnLst>
                                </p:cTn>
                              </p:par>
                            </p:childTnLst>
                          </p:cTn>
                        </p:par>
                        <p:par>
                          <p:cTn id="78" fill="hold">
                            <p:stCondLst>
                              <p:cond delay="0"/>
                            </p:stCondLst>
                            <p:childTnLst>
                              <p:par>
                                <p:cTn id="79" presetID="10"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7" grpId="0" animBg="1"/>
      <p:bldP spid="47"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4" grpId="0" animBg="1"/>
      <p:bldP spid="6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3357563" y="2863850"/>
            <a:ext cx="6583362" cy="7546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32912511"/>
              </p:ext>
            </p:extLst>
          </p:nvPr>
        </p:nvGraphicFramePr>
        <p:xfrm>
          <a:off x="106358" y="1037546"/>
          <a:ext cx="8923445" cy="4782908"/>
        </p:xfrm>
        <a:graphic>
          <a:graphicData uri="http://schemas.openxmlformats.org/drawingml/2006/table">
            <a:tbl>
              <a:tblPr/>
              <a:tblGrid>
                <a:gridCol w="2754408"/>
                <a:gridCol w="1258550"/>
                <a:gridCol w="1402972"/>
                <a:gridCol w="804681"/>
                <a:gridCol w="649898"/>
                <a:gridCol w="1114129"/>
                <a:gridCol w="938807"/>
              </a:tblGrid>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Deutsche Asset Management Group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934,793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1.957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28.5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(4.04)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Cambiar Investors,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930,277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1.947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28.4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0.43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River Road Asset Management,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857,720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1.796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26.2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(18.56)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Columbia Management Investment Advisers,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845,952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1.771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25.8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Ceredex Value Advisors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834,520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1.747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25.5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26.68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Neuberger Berman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813,861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1.704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24.8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4.44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Growth</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Channing Capital Management,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808,617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1.693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24.7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(6.72)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Mid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Ariel Investments,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796,551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1.668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24.3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29.17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Mid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Managed Account Advisors LLC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775,463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1.623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23.7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3.33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Diamond Hill Capital Management, Inc.</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665,757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1.394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20.3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(0.93)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Delaware Management Business Trust</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611,634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18.7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3.79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Growth</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Pinnacle Associates Ltd</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596,382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1.248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18.2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(0.04)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Growth</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Large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989">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Dimensional Fund Advisors LP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583,360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1.221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17.8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                  3.24 </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GARP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Multi cap</a:t>
                      </a:r>
                      <a:endParaRPr lang="en-US" sz="1050" kern="1400" dirty="0">
                        <a:solidFill>
                          <a:srgbClr val="000000"/>
                        </a:solidFill>
                        <a:effectLst/>
                        <a:latin typeface="Calibri"/>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18" name="Title 2"/>
          <p:cNvSpPr>
            <a:spLocks noGrp="1"/>
          </p:cNvSpPr>
          <p:nvPr>
            <p:ph type="title"/>
          </p:nvPr>
        </p:nvSpPr>
        <p:spPr>
          <a:xfrm>
            <a:off x="2995881" y="57015"/>
            <a:ext cx="6102028" cy="471360"/>
          </a:xfrm>
        </p:spPr>
        <p:txBody>
          <a:bodyPr>
            <a:normAutofit/>
          </a:bodyPr>
          <a:lstStyle/>
          <a:p>
            <a:pPr algn="r"/>
            <a:r>
              <a:rPr lang="en-US" sz="2400" b="1" dirty="0">
                <a:latin typeface="Cambria" pitchFamily="18" charset="0"/>
                <a:cs typeface="Times New Roman" pitchFamily="18" charset="0"/>
              </a:rPr>
              <a:t>Institutional Holdings, Pt. II</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212549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641968994"/>
              </p:ext>
            </p:extLst>
          </p:nvPr>
        </p:nvGraphicFramePr>
        <p:xfrm>
          <a:off x="948422" y="952500"/>
          <a:ext cx="7162800" cy="2362200"/>
        </p:xfrm>
        <a:graphic>
          <a:graphicData uri="http://schemas.openxmlformats.org/drawingml/2006/table">
            <a:tbl>
              <a:tblPr/>
              <a:tblGrid>
                <a:gridCol w="2387600"/>
                <a:gridCol w="2387600"/>
                <a:gridCol w="2387600"/>
              </a:tblGrid>
              <a:tr h="393700">
                <a:tc>
                  <a:txBody>
                    <a:bodyPr/>
                    <a:lstStyle/>
                    <a:p>
                      <a:pPr marR="0" indent="0" algn="l" rtl="0">
                        <a:lnSpc>
                          <a:spcPct val="119000"/>
                        </a:lnSpc>
                        <a:spcBef>
                          <a:spcPts val="0"/>
                        </a:spcBef>
                        <a:spcAft>
                          <a:spcPts val="1400"/>
                        </a:spcAft>
                      </a:pPr>
                      <a:r>
                        <a:rPr lang="en-US" sz="1600" kern="1400" dirty="0">
                          <a:solidFill>
                            <a:srgbClr val="000000"/>
                          </a:solidFill>
                          <a:effectLst/>
                          <a:latin typeface="Calibri"/>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600" b="1" kern="1400" dirty="0">
                          <a:solidFill>
                            <a:srgbClr val="FFFFFF"/>
                          </a:solidFill>
                          <a:effectLst/>
                          <a:latin typeface="Calibri"/>
                        </a:rPr>
                        <a:t>(Millions)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600" b="1" kern="1400" dirty="0">
                          <a:solidFill>
                            <a:srgbClr val="FFFFFF"/>
                          </a:solidFill>
                          <a:effectLst/>
                          <a:latin typeface="Calibri"/>
                        </a:rPr>
                        <a:t>% Weight</a:t>
                      </a:r>
                      <a:endParaRPr lang="en-US" sz="12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93700">
                <a:tc>
                  <a:txBody>
                    <a:bodyPr/>
                    <a:lstStyle/>
                    <a:p>
                      <a:pPr marR="0" indent="0" algn="l" rtl="0">
                        <a:lnSpc>
                          <a:spcPct val="119000"/>
                        </a:lnSpc>
                        <a:spcBef>
                          <a:spcPts val="0"/>
                        </a:spcBef>
                        <a:spcAft>
                          <a:spcPts val="1400"/>
                        </a:spcAft>
                      </a:pPr>
                      <a:r>
                        <a:rPr lang="en-US" sz="1600" b="1" kern="1400" dirty="0">
                          <a:solidFill>
                            <a:srgbClr val="000000"/>
                          </a:solidFill>
                          <a:effectLst/>
                          <a:latin typeface="Calibri"/>
                        </a:rPr>
                        <a:t>Market Capitalization</a:t>
                      </a:r>
                      <a:endParaRPr lang="en-US" sz="12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$1,228.00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74.29%</a:t>
                      </a:r>
                      <a:endParaRPr lang="en-US" sz="12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393700">
                <a:tc>
                  <a:txBody>
                    <a:bodyPr/>
                    <a:lstStyle/>
                    <a:p>
                      <a:pPr marR="0" indent="0" algn="l" rtl="0">
                        <a:lnSpc>
                          <a:spcPct val="119000"/>
                        </a:lnSpc>
                        <a:spcBef>
                          <a:spcPts val="0"/>
                        </a:spcBef>
                        <a:spcAft>
                          <a:spcPts val="1400"/>
                        </a:spcAft>
                      </a:pPr>
                      <a:r>
                        <a:rPr lang="en-US" sz="1600" b="1" kern="1400" dirty="0">
                          <a:solidFill>
                            <a:srgbClr val="000000"/>
                          </a:solidFill>
                          <a:effectLst/>
                          <a:latin typeface="Calibri"/>
                        </a:rPr>
                        <a:t>Short Term Debt</a:t>
                      </a:r>
                      <a:endParaRPr lang="en-US" sz="12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62</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3.75%</a:t>
                      </a:r>
                      <a:endParaRPr lang="en-US" sz="12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93700">
                <a:tc>
                  <a:txBody>
                    <a:bodyPr/>
                    <a:lstStyle/>
                    <a:p>
                      <a:pPr marR="0" indent="0" algn="l" rtl="0">
                        <a:lnSpc>
                          <a:spcPct val="119000"/>
                        </a:lnSpc>
                        <a:spcBef>
                          <a:spcPts val="0"/>
                        </a:spcBef>
                        <a:spcAft>
                          <a:spcPts val="1400"/>
                        </a:spcAft>
                      </a:pPr>
                      <a:r>
                        <a:rPr lang="en-US" sz="1600" b="1" kern="1400" dirty="0">
                          <a:solidFill>
                            <a:srgbClr val="000000"/>
                          </a:solidFill>
                          <a:effectLst/>
                          <a:latin typeface="Calibri"/>
                        </a:rPr>
                        <a:t>Long Term Debt</a:t>
                      </a:r>
                      <a:endParaRPr lang="en-US" sz="12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363</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21.96%</a:t>
                      </a:r>
                      <a:endParaRPr lang="en-US" sz="12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C5D9F1"/>
                    </a:solidFill>
                  </a:tcPr>
                </a:tc>
              </a:tr>
              <a:tr h="393700">
                <a:tc>
                  <a:txBody>
                    <a:bodyPr/>
                    <a:lstStyle/>
                    <a:p>
                      <a:pPr marR="0" indent="0" algn="l" rtl="0">
                        <a:lnSpc>
                          <a:spcPct val="119000"/>
                        </a:lnSpc>
                        <a:spcBef>
                          <a:spcPts val="0"/>
                        </a:spcBef>
                        <a:spcAft>
                          <a:spcPts val="1400"/>
                        </a:spcAft>
                      </a:pPr>
                      <a:r>
                        <a:rPr lang="en-US" sz="1600" b="1" kern="1400" dirty="0">
                          <a:solidFill>
                            <a:srgbClr val="000000"/>
                          </a:solidFill>
                          <a:effectLst/>
                          <a:latin typeface="Calibri"/>
                        </a:rPr>
                        <a:t>Preferred Equity </a:t>
                      </a:r>
                      <a:endParaRPr lang="en-US" sz="12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0.00%</a:t>
                      </a:r>
                      <a:endParaRPr lang="en-US" sz="12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93700">
                <a:tc>
                  <a:txBody>
                    <a:bodyPr/>
                    <a:lstStyle/>
                    <a:p>
                      <a:pPr marR="0" indent="0" algn="l" rtl="0">
                        <a:lnSpc>
                          <a:spcPct val="119000"/>
                        </a:lnSpc>
                        <a:spcBef>
                          <a:spcPts val="0"/>
                        </a:spcBef>
                        <a:spcAft>
                          <a:spcPts val="1400"/>
                        </a:spcAft>
                      </a:pPr>
                      <a:r>
                        <a:rPr lang="en-US" sz="1600" b="1" kern="1400" dirty="0" smtClean="0">
                          <a:solidFill>
                            <a:srgbClr val="000000"/>
                          </a:solidFill>
                          <a:effectLst/>
                          <a:latin typeface="Calibri"/>
                        </a:rPr>
                        <a:t>  Total </a:t>
                      </a:r>
                      <a:r>
                        <a:rPr lang="en-US" sz="1600" b="1" kern="1400" dirty="0">
                          <a:solidFill>
                            <a:srgbClr val="000000"/>
                          </a:solidFill>
                          <a:effectLst/>
                          <a:latin typeface="Calibri"/>
                        </a:rPr>
                        <a:t>Capital</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600" b="1" kern="1400" dirty="0">
                          <a:solidFill>
                            <a:srgbClr val="000000"/>
                          </a:solidFill>
                          <a:effectLst/>
                          <a:latin typeface="Calibri"/>
                        </a:rPr>
                        <a:t>$1,653.00</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600" b="1" kern="1400" dirty="0">
                          <a:solidFill>
                            <a:srgbClr val="000000"/>
                          </a:solidFill>
                          <a:effectLst/>
                          <a:latin typeface="Calibri"/>
                        </a:rPr>
                        <a:t>100.00%</a:t>
                      </a:r>
                      <a:endParaRPr lang="en-US" sz="12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4378325" y="7708900"/>
            <a:ext cx="4064000" cy="11223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2895600" y="57015"/>
            <a:ext cx="6202309" cy="471360"/>
          </a:xfrm>
        </p:spPr>
        <p:txBody>
          <a:bodyPr>
            <a:normAutofit fontScale="90000"/>
          </a:bodyPr>
          <a:lstStyle/>
          <a:p>
            <a:pPr algn="r"/>
            <a:r>
              <a:rPr lang="en-US" sz="2400" b="1" spc="-150" dirty="0">
                <a:latin typeface="Cambria" pitchFamily="18" charset="0"/>
                <a:cs typeface="Times New Roman" pitchFamily="18" charset="0"/>
              </a:rPr>
              <a:t>Capital </a:t>
            </a:r>
            <a:r>
              <a:rPr lang="en-US" sz="2400" b="1" spc="-150" dirty="0" smtClean="0">
                <a:latin typeface="Cambria" pitchFamily="18" charset="0"/>
                <a:cs typeface="Times New Roman" pitchFamily="18" charset="0"/>
              </a:rPr>
              <a:t>Structure &amp; Weighted Average Cost of Capital</a:t>
            </a:r>
            <a:endParaRPr lang="en-US" sz="2400" b="1" spc="-150" dirty="0">
              <a:latin typeface="Cambria"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739116958"/>
              </p:ext>
            </p:extLst>
          </p:nvPr>
        </p:nvGraphicFramePr>
        <p:xfrm>
          <a:off x="948422" y="3505200"/>
          <a:ext cx="7162800" cy="2380775"/>
        </p:xfrm>
        <a:graphic>
          <a:graphicData uri="http://schemas.openxmlformats.org/drawingml/2006/table">
            <a:tbl>
              <a:tblPr/>
              <a:tblGrid>
                <a:gridCol w="1790700"/>
                <a:gridCol w="1790700"/>
                <a:gridCol w="1790700"/>
                <a:gridCol w="1790700"/>
              </a:tblGrid>
              <a:tr h="476155">
                <a:tc>
                  <a:txBody>
                    <a:bodyPr/>
                    <a:lstStyle/>
                    <a:p>
                      <a:pPr marR="0" indent="0" algn="l" rtl="0">
                        <a:lnSpc>
                          <a:spcPct val="119000"/>
                        </a:lnSpc>
                        <a:spcBef>
                          <a:spcPts val="0"/>
                        </a:spcBef>
                        <a:spcAft>
                          <a:spcPts val="1400"/>
                        </a:spcAft>
                      </a:pPr>
                      <a:r>
                        <a:rPr lang="en-US" sz="18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800" b="1" kern="1400" dirty="0">
                          <a:solidFill>
                            <a:schemeClr val="bg1"/>
                          </a:solidFill>
                          <a:effectLst/>
                          <a:latin typeface="Calibri"/>
                        </a:rPr>
                        <a:t>Weight</a:t>
                      </a:r>
                      <a:endParaRPr lang="en-US" sz="1400" kern="1400" dirty="0">
                        <a:solidFill>
                          <a:schemeClr val="bg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800" b="1" kern="1400" dirty="0">
                          <a:solidFill>
                            <a:schemeClr val="bg1"/>
                          </a:solidFill>
                          <a:effectLst/>
                          <a:latin typeface="Calibri"/>
                        </a:rPr>
                        <a:t>Cost</a:t>
                      </a:r>
                      <a:endParaRPr lang="en-US" sz="1400" kern="1400" dirty="0">
                        <a:solidFill>
                          <a:schemeClr val="bg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800" b="1" kern="1400" dirty="0">
                          <a:solidFill>
                            <a:schemeClr val="bg1"/>
                          </a:solidFill>
                          <a:effectLst/>
                          <a:latin typeface="Calibri"/>
                        </a:rPr>
                        <a:t>Weighted Cost</a:t>
                      </a:r>
                      <a:endParaRPr lang="en-US" sz="1400" kern="1400" dirty="0">
                        <a:solidFill>
                          <a:schemeClr val="bg1"/>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r>
              <a:tr h="476155">
                <a:tc>
                  <a:txBody>
                    <a:bodyPr/>
                    <a:lstStyle/>
                    <a:p>
                      <a:pPr marR="0" indent="0" algn="l" rtl="0">
                        <a:lnSpc>
                          <a:spcPct val="119000"/>
                        </a:lnSpc>
                        <a:spcBef>
                          <a:spcPts val="0"/>
                        </a:spcBef>
                        <a:spcAft>
                          <a:spcPts val="1400"/>
                        </a:spcAft>
                      </a:pPr>
                      <a:r>
                        <a:rPr lang="en-US" sz="1800" b="1" kern="1400" dirty="0" smtClean="0">
                          <a:solidFill>
                            <a:srgbClr val="000000"/>
                          </a:solidFill>
                          <a:effectLst/>
                          <a:latin typeface="Calibri"/>
                        </a:rPr>
                        <a:t>  Equity</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74.30%</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14.18%</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10.54%</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476155">
                <a:tc>
                  <a:txBody>
                    <a:bodyPr/>
                    <a:lstStyle/>
                    <a:p>
                      <a:pPr marR="0" indent="0" algn="l" rtl="0">
                        <a:lnSpc>
                          <a:spcPct val="119000"/>
                        </a:lnSpc>
                        <a:spcBef>
                          <a:spcPts val="0"/>
                        </a:spcBef>
                        <a:spcAft>
                          <a:spcPts val="1400"/>
                        </a:spcAft>
                      </a:pPr>
                      <a:r>
                        <a:rPr lang="en-US" sz="1800" b="1" kern="1400" dirty="0" smtClean="0">
                          <a:solidFill>
                            <a:srgbClr val="000000"/>
                          </a:solidFill>
                          <a:effectLst/>
                          <a:latin typeface="Calibri"/>
                        </a:rPr>
                        <a:t>  Debt</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25.70%</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1.79%</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800" kern="1400" dirty="0" smtClean="0">
                          <a:solidFill>
                            <a:srgbClr val="000000"/>
                          </a:solidFill>
                          <a:effectLst/>
                          <a:latin typeface="Calibri"/>
                        </a:rPr>
                        <a:t>0.46%</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76155">
                <a:tc>
                  <a:txBody>
                    <a:bodyPr/>
                    <a:lstStyle/>
                    <a:p>
                      <a:pPr marR="0" indent="0" algn="l" rtl="0">
                        <a:lnSpc>
                          <a:spcPct val="119000"/>
                        </a:lnSpc>
                        <a:spcBef>
                          <a:spcPts val="0"/>
                        </a:spcBef>
                        <a:spcAft>
                          <a:spcPts val="1400"/>
                        </a:spcAft>
                      </a:pPr>
                      <a:r>
                        <a:rPr lang="en-US" sz="1800" b="1" kern="1400" dirty="0" smtClean="0">
                          <a:solidFill>
                            <a:srgbClr val="000000"/>
                          </a:solidFill>
                          <a:effectLst/>
                          <a:latin typeface="Calibri"/>
                        </a:rPr>
                        <a:t>  Preferred</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0%</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0%</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0%</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476155">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R="0" indent="0" algn="ctr" rtl="0">
                        <a:lnSpc>
                          <a:spcPct val="119000"/>
                        </a:lnSpc>
                        <a:spcBef>
                          <a:spcPts val="0"/>
                        </a:spcBef>
                        <a:spcAft>
                          <a:spcPts val="1400"/>
                        </a:spcAft>
                      </a:pPr>
                      <a:r>
                        <a:rPr lang="en-US" sz="1800" b="1" kern="1400" dirty="0">
                          <a:solidFill>
                            <a:srgbClr val="000000"/>
                          </a:solidFill>
                          <a:effectLst/>
                          <a:latin typeface="Calibri"/>
                        </a:rPr>
                        <a:t>WACC</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800" b="1" kern="1400" dirty="0" smtClean="0">
                          <a:solidFill>
                            <a:srgbClr val="000000"/>
                          </a:solidFill>
                          <a:effectLst/>
                          <a:latin typeface="Calibri"/>
                        </a:rPr>
                        <a:t>11.00%</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20" name="TextBox 19"/>
          <p:cNvSpPr txBox="1"/>
          <p:nvPr/>
        </p:nvSpPr>
        <p:spPr>
          <a:xfrm>
            <a:off x="196269" y="6241475"/>
            <a:ext cx="3754041" cy="369332"/>
          </a:xfrm>
          <a:prstGeom prst="rect">
            <a:avLst/>
          </a:prstGeom>
          <a:noFill/>
        </p:spPr>
        <p:txBody>
          <a:bodyPr wrap="none" rtlCol="0">
            <a:spAutoFit/>
          </a:bodyPr>
          <a:lstStyle/>
          <a:p>
            <a:r>
              <a:rPr lang="en-US" b="1" dirty="0" smtClean="0">
                <a:latin typeface="+mj-lt"/>
              </a:rPr>
              <a:t>Source</a:t>
            </a:r>
            <a:r>
              <a:rPr lang="en-US" dirty="0" smtClean="0">
                <a:latin typeface="+mj-lt"/>
              </a:rPr>
              <a:t>: Bloomberg, Team’s Analysis</a:t>
            </a:r>
            <a:endParaRPr lang="en-US" dirty="0">
              <a:latin typeface="+mj-lt"/>
            </a:endParaRPr>
          </a:p>
        </p:txBody>
      </p:sp>
    </p:spTree>
    <p:extLst>
      <p:ext uri="{BB962C8B-B14F-4D97-AF65-F5344CB8AC3E}">
        <p14:creationId xmlns:p14="http://schemas.microsoft.com/office/powerpoint/2010/main" val="362508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fontScale="90000"/>
          </a:bodyPr>
          <a:lstStyle/>
          <a:p>
            <a:pPr algn="r"/>
            <a:r>
              <a:rPr lang="en-US" sz="2400" b="1" dirty="0" smtClean="0">
                <a:latin typeface="Cambria" pitchFamily="18" charset="0"/>
                <a:cs typeface="Times New Roman" pitchFamily="18" charset="0"/>
              </a:rPr>
              <a:t>Pension Liabilities, Pt. I</a:t>
            </a:r>
            <a:endParaRPr lang="en-US" sz="2400" b="1" dirty="0">
              <a:latin typeface="Cambria"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68328017"/>
              </p:ext>
            </p:extLst>
          </p:nvPr>
        </p:nvGraphicFramePr>
        <p:xfrm>
          <a:off x="381000" y="990602"/>
          <a:ext cx="8534400" cy="4782204"/>
        </p:xfrm>
        <a:graphic>
          <a:graphicData uri="http://schemas.openxmlformats.org/drawingml/2006/table">
            <a:tbl>
              <a:tblPr/>
              <a:tblGrid>
                <a:gridCol w="2335965"/>
                <a:gridCol w="964694"/>
                <a:gridCol w="1094060"/>
                <a:gridCol w="1005351"/>
                <a:gridCol w="990566"/>
                <a:gridCol w="990566"/>
                <a:gridCol w="1153198"/>
              </a:tblGrid>
              <a:tr h="512379">
                <a:tc>
                  <a:txBody>
                    <a:bodyPr/>
                    <a:lstStyle/>
                    <a:p>
                      <a:pPr algn="l" fontAlgn="b"/>
                      <a:r>
                        <a:rPr lang="en-US" sz="1000" b="1" i="0" u="none" strike="noStrike" dirty="0">
                          <a:solidFill>
                            <a:schemeClr val="tx1"/>
                          </a:solidFill>
                          <a:effectLst/>
                          <a:latin typeface="Arial"/>
                        </a:rPr>
                        <a:t>For the Fiscal Period Ending</a:t>
                      </a:r>
                      <a:br>
                        <a:rPr lang="en-US" sz="1000" b="1" i="0" u="none" strike="noStrike" dirty="0">
                          <a:solidFill>
                            <a:schemeClr val="tx1"/>
                          </a:solidFill>
                          <a:effectLst/>
                          <a:latin typeface="Arial"/>
                        </a:rPr>
                      </a:br>
                      <a:endParaRPr lang="en-US" sz="10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Dec-31-2007</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Dec-31-2009</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Dec-31-2011</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Press Release</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Dec-31-2012</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r>
              <a:tr h="170793">
                <a:tc>
                  <a:txBody>
                    <a:bodyPr/>
                    <a:lstStyle/>
                    <a:p>
                      <a:pPr algn="l" fontAlgn="t"/>
                      <a:r>
                        <a:rPr lang="en-US" sz="1000" b="1" i="0" u="none" strike="noStrike" dirty="0">
                          <a:solidFill>
                            <a:schemeClr val="tx1"/>
                          </a:solidFill>
                          <a:effectLst/>
                          <a:latin typeface="Arial"/>
                        </a:rPr>
                        <a:t>Pension Information - Total</a:t>
                      </a:r>
                    </a:p>
                  </a:txBody>
                  <a:tcPr marL="9525" marR="9525" marT="9525"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2">
                        <a:alpha val="0"/>
                      </a:schemeClr>
                    </a:solidFill>
                  </a:tcPr>
                </a:tc>
              </a:tr>
              <a:tr h="170793">
                <a:tc>
                  <a:txBody>
                    <a:bodyPr/>
                    <a:lstStyle/>
                    <a:p>
                      <a:pPr algn="l" fontAlgn="t"/>
                      <a:r>
                        <a:rPr lang="en-US" sz="1000" b="1" i="0" u="none" strike="noStrike" dirty="0">
                          <a:solidFill>
                            <a:schemeClr val="tx1"/>
                          </a:solidFill>
                          <a:effectLst/>
                          <a:latin typeface="Arial"/>
                        </a:rPr>
                        <a:t>Defined Benefit Net Periodic Cost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Service Cost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9.2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9.7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10.2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Plan Interest Cost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54.5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58.7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59.9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59.9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63.1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Plan Return on Assets</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(63.5)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(70.5)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(70.2)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(77.4)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(77.0)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Plan Other Cost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16.4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5.3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12.9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22.8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34.7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alpha val="0"/>
                      </a:schemeClr>
                    </a:solidFill>
                  </a:tcPr>
                </a:tc>
              </a:tr>
              <a:tr h="170793">
                <a:tc>
                  <a:txBody>
                    <a:bodyPr/>
                    <a:lstStyle/>
                    <a:p>
                      <a:pPr algn="l" fontAlgn="t"/>
                      <a:r>
                        <a:rPr lang="en-US" sz="1000" b="1" i="0" u="none" strike="noStrike" dirty="0">
                          <a:solidFill>
                            <a:schemeClr val="tx1"/>
                          </a:solidFill>
                          <a:effectLst/>
                          <a:latin typeface="Arial"/>
                        </a:rPr>
                        <a:t>Def. Benefit Plan Total Cost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16.6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3.2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8.7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11.9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31.0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Contribution Plan Cost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14.9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15.6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18.9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22.6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20.8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alpha val="0"/>
                      </a:schemeClr>
                    </a:solidFill>
                  </a:tcPr>
                </a:tc>
              </a:tr>
              <a:tr h="170793">
                <a:tc>
                  <a:txBody>
                    <a:bodyPr/>
                    <a:lstStyle/>
                    <a:p>
                      <a:pPr algn="l" fontAlgn="t"/>
                      <a:r>
                        <a:rPr lang="en-US" sz="1000" b="1" i="0" u="none" strike="noStrike" dirty="0">
                          <a:solidFill>
                            <a:schemeClr val="tx1"/>
                          </a:solidFill>
                          <a:effectLst/>
                          <a:latin typeface="Arial"/>
                        </a:rPr>
                        <a:t>Total Pension Expense</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31.5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18.8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27.6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34.5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                    51.8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1000" b="1"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1" i="0" u="none" strike="noStrike" dirty="0">
                          <a:solidFill>
                            <a:schemeClr val="tx1"/>
                          </a:solidFill>
                          <a:effectLst/>
                          <a:latin typeface="Arial"/>
                        </a:rPr>
                        <a:t>Defined Benefit Obligation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Beg. Def. Benefit Obligation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971.9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963.6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965.6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1,033.9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1,179.7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Service Cost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9.2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9.7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10.2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Interest Cost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54.5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58.7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59.9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59.9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63.1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Employee Contributions</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3.2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2.8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3.5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Actuarial Gain/Losses</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(66.1)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32.5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86.8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110.0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Benefits Paid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(38.1)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(43.0)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(45.0)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(46.8)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(55.6)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Foreign Exchange Adj.</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26.9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(26.8)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15.5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(2.1)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(10.5)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Acq. Benefit Obligation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0.8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39.0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Def. Benefit Settlement/Curtailment</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(0.9)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(0.6)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(3.5)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(0.5)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(2.8)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Other Adj. To Def. Benefit Obligation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2.2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Proj. Benefit Obligation (Pension)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963.6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965.6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1,033.9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1,179.7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               1,297.6 </a:t>
                      </a:r>
                    </a:p>
                  </a:txBody>
                  <a:tcPr marL="9525" marR="9525" marT="9525" marB="0">
                    <a:lnL>
                      <a:noFill/>
                    </a:lnL>
                    <a:lnR>
                      <a:noFill/>
                    </a:lnR>
                    <a:lnT>
                      <a:noFill/>
                    </a:lnT>
                    <a:lnB>
                      <a:noFill/>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a:noFill/>
                    </a:lnR>
                    <a:lnT>
                      <a:noFill/>
                    </a:lnT>
                    <a:lnB>
                      <a:noFill/>
                    </a:lnB>
                    <a:solidFill>
                      <a:schemeClr val="tx2">
                        <a:alpha val="0"/>
                      </a:schemeClr>
                    </a:solidFill>
                  </a:tcPr>
                </a:tc>
                <a:tc>
                  <a:txBody>
                    <a:bodyPr/>
                    <a:lstStyle/>
                    <a:p>
                      <a:pPr algn="l" fontAlgn="t"/>
                      <a:r>
                        <a:rPr lang="en-US" sz="1000" b="0" i="0" u="none" strike="noStrike" dirty="0">
                          <a:solidFill>
                            <a:schemeClr val="tx1"/>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70793">
                <a:tc>
                  <a:txBody>
                    <a:bodyPr/>
                    <a:lstStyle/>
                    <a:p>
                      <a:pPr algn="l" fontAlgn="t"/>
                      <a:r>
                        <a:rPr lang="en-US" sz="1000" b="0" i="0" u="none" strike="noStrike" dirty="0">
                          <a:solidFill>
                            <a:schemeClr val="tx1"/>
                          </a:solidFill>
                          <a:effectLst/>
                          <a:latin typeface="Arial"/>
                        </a:rPr>
                        <a:t>Accum. Benefit Obligation</a:t>
                      </a:r>
                    </a:p>
                  </a:txBody>
                  <a:tcPr marL="9525" marR="9525" marT="9525"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1,149.9 </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               1,269.5 </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1000" b="0" i="0" u="none" strike="noStrike" dirty="0">
                          <a:solidFill>
                            <a:schemeClr val="tx1"/>
                          </a:solidFill>
                          <a:effectLst/>
                          <a:latin typeface="Arial"/>
                        </a:rPr>
                        <a:t>-</a:t>
                      </a:r>
                    </a:p>
                  </a:txBody>
                  <a:tcPr marL="9525" marR="9525" marT="9525"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alpha val="0"/>
                      </a:schemeClr>
                    </a:solidFill>
                  </a:tcPr>
                </a:tc>
              </a:tr>
            </a:tbl>
          </a:graphicData>
        </a:graphic>
      </p:graphicFrame>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256746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fontScale="90000"/>
          </a:bodyPr>
          <a:lstStyle/>
          <a:p>
            <a:pPr algn="r"/>
            <a:r>
              <a:rPr lang="en-US" sz="2400" b="1" dirty="0" smtClean="0">
                <a:latin typeface="Cambria" pitchFamily="18" charset="0"/>
                <a:cs typeface="Times New Roman" pitchFamily="18" charset="0"/>
              </a:rPr>
              <a:t>Pension Liabilities, Pt. II</a:t>
            </a:r>
            <a:endParaRPr lang="en-US" sz="2400" b="1" dirty="0">
              <a:latin typeface="Cambria"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08159340"/>
              </p:ext>
            </p:extLst>
          </p:nvPr>
        </p:nvGraphicFramePr>
        <p:xfrm>
          <a:off x="381002" y="990583"/>
          <a:ext cx="8458200" cy="4405486"/>
        </p:xfrm>
        <a:graphic>
          <a:graphicData uri="http://schemas.openxmlformats.org/drawingml/2006/table">
            <a:tbl>
              <a:tblPr/>
              <a:tblGrid>
                <a:gridCol w="2315108"/>
                <a:gridCol w="956081"/>
                <a:gridCol w="1084291"/>
                <a:gridCol w="996375"/>
                <a:gridCol w="981722"/>
                <a:gridCol w="981722"/>
                <a:gridCol w="1142901"/>
              </a:tblGrid>
              <a:tr h="264695">
                <a:tc>
                  <a:txBody>
                    <a:bodyPr/>
                    <a:lstStyle/>
                    <a:p>
                      <a:pPr algn="l" fontAlgn="b"/>
                      <a:r>
                        <a:rPr lang="en-US" sz="900" b="1" i="0" u="none" strike="noStrike" dirty="0">
                          <a:solidFill>
                            <a:schemeClr val="tx1"/>
                          </a:solidFill>
                          <a:effectLst/>
                          <a:latin typeface="Arial"/>
                        </a:rPr>
                        <a:t>For the Fiscal Period Ending</a:t>
                      </a:r>
                      <a:br>
                        <a:rPr lang="en-US" sz="900" b="1" i="0" u="none" strike="noStrike" dirty="0">
                          <a:solidFill>
                            <a:schemeClr val="tx1"/>
                          </a:solidFill>
                          <a:effectLst/>
                          <a:latin typeface="Arial"/>
                        </a:rPr>
                      </a:br>
                      <a:endParaRPr lang="en-US" sz="900" b="1" i="0" u="none" strike="noStrike" dirty="0">
                        <a:solidFill>
                          <a:schemeClr val="tx1"/>
                        </a:solidFill>
                        <a:effectLst/>
                        <a:latin typeface="Arial"/>
                      </a:endParaRPr>
                    </a:p>
                  </a:txBody>
                  <a:tcPr marL="5294" marR="5294" marT="5294"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Dec-31-2007</a:t>
                      </a:r>
                    </a:p>
                  </a:txBody>
                  <a:tcPr marL="5294" marR="5294" marT="529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Dec-31-2008</a:t>
                      </a:r>
                    </a:p>
                  </a:txBody>
                  <a:tcPr marL="5294" marR="5294" marT="529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Dec-31-2009</a:t>
                      </a:r>
                    </a:p>
                  </a:txBody>
                  <a:tcPr marL="5294" marR="5294" marT="529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Dec-31-2010</a:t>
                      </a:r>
                    </a:p>
                  </a:txBody>
                  <a:tcPr marL="5294" marR="5294" marT="529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Dec-31-2011</a:t>
                      </a:r>
                    </a:p>
                  </a:txBody>
                  <a:tcPr marL="5294" marR="5294" marT="529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Press Release</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Dec-31-2012</a:t>
                      </a:r>
                    </a:p>
                  </a:txBody>
                  <a:tcPr marL="5294" marR="5294" marT="529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r>
              <a:tr h="88232">
                <a:tc>
                  <a:txBody>
                    <a:bodyPr/>
                    <a:lstStyle/>
                    <a:p>
                      <a:pPr algn="l" fontAlgn="t"/>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2">
                        <a:alpha val="0"/>
                      </a:schemeClr>
                    </a:solidFill>
                  </a:tcPr>
                </a:tc>
              </a:tr>
              <a:tr h="88232">
                <a:tc>
                  <a:txBody>
                    <a:bodyPr/>
                    <a:lstStyle/>
                    <a:p>
                      <a:pPr algn="l" fontAlgn="t"/>
                      <a:r>
                        <a:rPr lang="en-US" sz="900" b="1" i="0" u="none" strike="noStrike" dirty="0">
                          <a:solidFill>
                            <a:schemeClr val="tx1"/>
                          </a:solidFill>
                          <a:effectLst/>
                          <a:latin typeface="Arial"/>
                        </a:rPr>
                        <a:t>Plan Assets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Beg. Plan Assets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835.2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904.7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588.0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847.1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917.0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Actual Return on Plan Assets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57.7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(268.9)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122.7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99.6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33.9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Employer Contributions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23.8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15.7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169.0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16.1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26.4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Participant Contributions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2.9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2.9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3.5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Benefits Paid</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(38.1)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(43.0)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(45.0)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(46.8)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(55.6)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Foreign Exchange Adjustments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22.0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(22.8)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13.1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(6.5)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Acquired Plan Assets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0.6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Plan Settlement/Curtailment</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(0.9)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(0.6)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(3.5)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(0.5)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(2.8)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Other Plan Adjustments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1.8 </a:t>
                      </a:r>
                    </a:p>
                  </a:txBody>
                  <a:tcPr marL="5294" marR="5294" marT="5294"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alpha val="0"/>
                      </a:schemeClr>
                    </a:solidFill>
                  </a:tcPr>
                </a:tc>
              </a:tr>
              <a:tr h="88232">
                <a:tc>
                  <a:txBody>
                    <a:bodyPr/>
                    <a:lstStyle/>
                    <a:p>
                      <a:pPr algn="l" fontAlgn="t"/>
                      <a:r>
                        <a:rPr lang="en-US" sz="900" b="1" i="0" u="none" strike="noStrike" dirty="0">
                          <a:solidFill>
                            <a:schemeClr val="tx1"/>
                          </a:solidFill>
                          <a:effectLst/>
                          <a:latin typeface="Arial"/>
                        </a:rPr>
                        <a:t>Total Plan Assets</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1" i="0" u="none" strike="noStrike" dirty="0">
                          <a:solidFill>
                            <a:schemeClr val="tx1"/>
                          </a:solidFill>
                          <a:effectLst/>
                          <a:latin typeface="Arial"/>
                        </a:rPr>
                        <a:t>                 904.7 </a:t>
                      </a:r>
                    </a:p>
                  </a:txBody>
                  <a:tcPr marL="5294" marR="5294" marT="5294"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chemeClr val="tx1"/>
                          </a:solidFill>
                          <a:effectLst/>
                          <a:latin typeface="Arial"/>
                        </a:rPr>
                        <a:t>                     588.0 </a:t>
                      </a:r>
                    </a:p>
                  </a:txBody>
                  <a:tcPr marL="5294" marR="5294" marT="5294"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chemeClr val="tx1"/>
                          </a:solidFill>
                          <a:effectLst/>
                          <a:latin typeface="Arial"/>
                        </a:rPr>
                        <a:t>                  847.1 </a:t>
                      </a:r>
                    </a:p>
                  </a:txBody>
                  <a:tcPr marL="5294" marR="5294" marT="5294"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chemeClr val="tx1"/>
                          </a:solidFill>
                          <a:effectLst/>
                          <a:latin typeface="Arial"/>
                        </a:rPr>
                        <a:t>                  917.0 </a:t>
                      </a:r>
                    </a:p>
                  </a:txBody>
                  <a:tcPr marL="5294" marR="5294" marT="5294"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chemeClr val="tx1"/>
                          </a:solidFill>
                          <a:effectLst/>
                          <a:latin typeface="Arial"/>
                        </a:rPr>
                        <a:t>                  915.9 </a:t>
                      </a:r>
                    </a:p>
                  </a:txBody>
                  <a:tcPr marL="5294" marR="5294" marT="5294"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alpha val="0"/>
                      </a:schemeClr>
                    </a:solidFill>
                  </a:tcPr>
                </a:tc>
              </a:tr>
              <a:tr h="88232">
                <a:tc>
                  <a:txBody>
                    <a:bodyPr/>
                    <a:lstStyle/>
                    <a:p>
                      <a:pPr algn="l" fontAlgn="t"/>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gridSpan="2">
                  <a:txBody>
                    <a:bodyPr/>
                    <a:lstStyle/>
                    <a:p>
                      <a:pPr algn="l" fontAlgn="t"/>
                      <a:r>
                        <a:rPr lang="en-US" sz="900" b="1" i="0" u="none" strike="noStrike" dirty="0">
                          <a:solidFill>
                            <a:schemeClr val="tx1"/>
                          </a:solidFill>
                          <a:effectLst/>
                          <a:latin typeface="Arial"/>
                        </a:rPr>
                        <a:t>Weighted Avg. Assumptions on Net Periodic Cost</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hMerge="1">
                  <a:txBody>
                    <a:bodyPr/>
                    <a:lstStyle/>
                    <a:p>
                      <a:endParaRPr lang="en-US"/>
                    </a:p>
                  </a:txBody>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Rate of Comp. Increase - Min</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3.3%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Rate of Comp. Increase - Max </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3.3%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gridSpan="3">
                  <a:txBody>
                    <a:bodyPr/>
                    <a:lstStyle/>
                    <a:p>
                      <a:pPr algn="l" fontAlgn="t"/>
                      <a:r>
                        <a:rPr lang="en-US" sz="900" b="1" i="0" u="none" strike="noStrike" dirty="0">
                          <a:solidFill>
                            <a:schemeClr val="tx1"/>
                          </a:solidFill>
                          <a:effectLst/>
                          <a:latin typeface="Arial"/>
                        </a:rPr>
                        <a:t>Weighted Avg. Assumptions on Def. Benefit Obligation</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hMerge="1">
                  <a:txBody>
                    <a:bodyPr/>
                    <a:lstStyle/>
                    <a:p>
                      <a:endParaRPr lang="en-US"/>
                    </a:p>
                  </a:txBody>
                  <a:tcPr/>
                </a:tc>
                <a:tc hMerge="1">
                  <a:txBody>
                    <a:bodyPr/>
                    <a:lstStyle/>
                    <a:p>
                      <a:endParaRPr lang="en-US"/>
                    </a:p>
                  </a:txBody>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Rate of PBO Compensation Increase - Min</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3.3%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Rate of PBO Compensation Increase - Max</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3.3%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3.2%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1" i="0" u="none" strike="noStrike" dirty="0">
                          <a:solidFill>
                            <a:schemeClr val="tx1"/>
                          </a:solidFill>
                          <a:effectLst/>
                          <a:latin typeface="Arial"/>
                        </a:rPr>
                        <a:t>Estimated Future Benefits Paid</a:t>
                      </a: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chemeClr val="tx1"/>
                        </a:solidFill>
                        <a:effectLst/>
                        <a:latin typeface="Arial"/>
                      </a:endParaRP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Est. Future Benefits Paid - 1st </a:t>
                      </a:r>
                      <a:r>
                        <a:rPr lang="en-US" sz="900" b="0" i="0" u="none" strike="noStrike" dirty="0" smtClean="0">
                          <a:solidFill>
                            <a:schemeClr val="tx1"/>
                          </a:solidFill>
                          <a:effectLst/>
                          <a:latin typeface="Arial"/>
                        </a:rPr>
                        <a:t>Yr.</a:t>
                      </a:r>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40.0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42.9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47.8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51.8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74.3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Est. Future Benefits Paid - 2nd </a:t>
                      </a:r>
                      <a:r>
                        <a:rPr lang="en-US" sz="900" b="0" i="0" u="none" strike="noStrike" dirty="0" smtClean="0">
                          <a:solidFill>
                            <a:schemeClr val="tx1"/>
                          </a:solidFill>
                          <a:effectLst/>
                          <a:latin typeface="Arial"/>
                        </a:rPr>
                        <a:t>Yr.</a:t>
                      </a:r>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42.4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45.7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50.0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54.8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57.2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Est. Future Benefits Paid - 3rd </a:t>
                      </a:r>
                      <a:r>
                        <a:rPr lang="en-US" sz="900" b="0" i="0" u="none" strike="noStrike" dirty="0" smtClean="0">
                          <a:solidFill>
                            <a:schemeClr val="tx1"/>
                          </a:solidFill>
                          <a:effectLst/>
                          <a:latin typeface="Arial"/>
                        </a:rPr>
                        <a:t>Yr.</a:t>
                      </a:r>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45.5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47.6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52.2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57.6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58.8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Est. Future Benefits Paid - 4th </a:t>
                      </a:r>
                      <a:r>
                        <a:rPr lang="en-US" sz="900" b="0" i="0" u="none" strike="noStrike" dirty="0" smtClean="0">
                          <a:solidFill>
                            <a:schemeClr val="tx1"/>
                          </a:solidFill>
                          <a:effectLst/>
                          <a:latin typeface="Arial"/>
                        </a:rPr>
                        <a:t>Yr.</a:t>
                      </a:r>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47.5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50.8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55.8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59.2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59.2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Est. Future Benefits Paid - 5th </a:t>
                      </a:r>
                      <a:r>
                        <a:rPr lang="en-US" sz="900" b="0" i="0" u="none" strike="noStrike" dirty="0" smtClean="0">
                          <a:solidFill>
                            <a:schemeClr val="tx1"/>
                          </a:solidFill>
                          <a:effectLst/>
                          <a:latin typeface="Arial"/>
                        </a:rPr>
                        <a:t>Yr.</a:t>
                      </a:r>
                      <a:endParaRPr lang="en-US" sz="900" b="0" i="0" u="none" strike="noStrike" dirty="0">
                        <a:solidFill>
                          <a:schemeClr val="tx1"/>
                        </a:solidFill>
                        <a:effectLst/>
                        <a:latin typeface="Arial"/>
                      </a:endParaRPr>
                    </a:p>
                  </a:txBody>
                  <a:tcPr marL="5294" marR="5294" marT="5294"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51.2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54.1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56.7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61.1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                    62.1 </a:t>
                      </a:r>
                    </a:p>
                  </a:txBody>
                  <a:tcPr marL="5294" marR="5294" marT="5294" marB="0">
                    <a:lnL>
                      <a:noFill/>
                    </a:lnL>
                    <a:lnR>
                      <a:noFill/>
                    </a:lnR>
                    <a:lnT>
                      <a:noFill/>
                    </a:lnT>
                    <a:lnB>
                      <a:noFill/>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88232">
                <a:tc>
                  <a:txBody>
                    <a:bodyPr/>
                    <a:lstStyle/>
                    <a:p>
                      <a:pPr algn="l" fontAlgn="t"/>
                      <a:r>
                        <a:rPr lang="en-US" sz="900" b="0" i="0" u="none" strike="noStrike" dirty="0">
                          <a:solidFill>
                            <a:schemeClr val="tx1"/>
                          </a:solidFill>
                          <a:effectLst/>
                          <a:latin typeface="Arial"/>
                        </a:rPr>
                        <a:t>Est. Future Benefits Paid - Thereafter</a:t>
                      </a:r>
                    </a:p>
                  </a:txBody>
                  <a:tcPr marL="5294" marR="5294" marT="5294"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                 304.4 </a:t>
                      </a:r>
                    </a:p>
                  </a:txBody>
                  <a:tcPr marL="5294" marR="5294" marT="5294"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                     315.0 </a:t>
                      </a:r>
                    </a:p>
                  </a:txBody>
                  <a:tcPr marL="5294" marR="5294" marT="5294"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                  332.0 </a:t>
                      </a:r>
                    </a:p>
                  </a:txBody>
                  <a:tcPr marL="5294" marR="5294" marT="5294"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                  352.6 </a:t>
                      </a:r>
                    </a:p>
                  </a:txBody>
                  <a:tcPr marL="5294" marR="5294" marT="5294"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                  358.3 </a:t>
                      </a:r>
                    </a:p>
                  </a:txBody>
                  <a:tcPr marL="5294" marR="5294" marT="5294"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chemeClr val="tx1"/>
                          </a:solidFill>
                          <a:effectLst/>
                          <a:latin typeface="Arial"/>
                        </a:rPr>
                        <a:t>-</a:t>
                      </a:r>
                    </a:p>
                  </a:txBody>
                  <a:tcPr marL="5294" marR="5294" marT="5294"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alpha val="0"/>
                      </a:schemeClr>
                    </a:solidFill>
                  </a:tcPr>
                </a:tc>
              </a:tr>
            </a:tbl>
          </a:graphicData>
        </a:graphic>
      </p:graphicFrame>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90448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fontScale="90000"/>
          </a:bodyPr>
          <a:lstStyle/>
          <a:p>
            <a:pPr algn="r"/>
            <a:r>
              <a:rPr lang="en-US" sz="2400" b="1" dirty="0" smtClean="0">
                <a:latin typeface="Cambria" pitchFamily="18" charset="0"/>
                <a:cs typeface="Times New Roman" pitchFamily="18" charset="0"/>
              </a:rPr>
              <a:t>Pension Liabilities, Pt. III</a:t>
            </a:r>
            <a:endParaRPr lang="en-US" sz="2400" b="1" dirty="0">
              <a:latin typeface="Cambria"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617522565"/>
              </p:ext>
            </p:extLst>
          </p:nvPr>
        </p:nvGraphicFramePr>
        <p:xfrm>
          <a:off x="381000" y="755528"/>
          <a:ext cx="8382000" cy="5346945"/>
        </p:xfrm>
        <a:graphic>
          <a:graphicData uri="http://schemas.openxmlformats.org/drawingml/2006/table">
            <a:tbl>
              <a:tblPr/>
              <a:tblGrid>
                <a:gridCol w="2652691"/>
                <a:gridCol w="1095493"/>
                <a:gridCol w="1242401"/>
                <a:gridCol w="1141663"/>
                <a:gridCol w="1124876"/>
                <a:gridCol w="1124876"/>
              </a:tblGrid>
              <a:tr h="254773">
                <a:tc>
                  <a:txBody>
                    <a:bodyPr/>
                    <a:lstStyle/>
                    <a:p>
                      <a:pPr algn="l" fontAlgn="b"/>
                      <a:r>
                        <a:rPr lang="en-US" sz="900" b="1" i="0" u="none" strike="noStrike" dirty="0">
                          <a:solidFill>
                            <a:schemeClr val="tx1"/>
                          </a:solidFill>
                          <a:effectLst/>
                          <a:latin typeface="Arial"/>
                        </a:rPr>
                        <a:t>For the Fiscal Period Ending</a:t>
                      </a:r>
                      <a:br>
                        <a:rPr lang="en-US" sz="900" b="1" i="0" u="none" strike="noStrike" dirty="0">
                          <a:solidFill>
                            <a:schemeClr val="tx1"/>
                          </a:solidFill>
                          <a:effectLst/>
                          <a:latin typeface="Arial"/>
                        </a:rPr>
                      </a:br>
                      <a:endParaRPr lang="en-US" sz="900" b="1" i="0" u="none" strike="noStrike" dirty="0">
                        <a:solidFill>
                          <a:schemeClr val="tx1"/>
                        </a:solidFill>
                        <a:effectLst/>
                        <a:latin typeface="Arial"/>
                      </a:endParaRPr>
                    </a:p>
                  </a:txBody>
                  <a:tcPr marL="3645" marR="3645" marT="36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Dec-31-2007</a:t>
                      </a:r>
                    </a:p>
                  </a:txBody>
                  <a:tcPr marL="3645" marR="3645" marT="364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Dec-31-2008</a:t>
                      </a:r>
                    </a:p>
                  </a:txBody>
                  <a:tcPr marL="3645" marR="3645" marT="364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Dec-31-2009</a:t>
                      </a:r>
                    </a:p>
                  </a:txBody>
                  <a:tcPr marL="3645" marR="3645" marT="364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Dec-31-2010</a:t>
                      </a:r>
                    </a:p>
                  </a:txBody>
                  <a:tcPr marL="3645" marR="3645" marT="364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900" b="1" i="0" u="none" strike="noStrike" dirty="0">
                          <a:solidFill>
                            <a:schemeClr val="tx1"/>
                          </a:solidFill>
                          <a:effectLst/>
                          <a:latin typeface="Arial"/>
                        </a:rPr>
                        <a:t>12 months</a:t>
                      </a:r>
                      <a:br>
                        <a:rPr lang="en-US" sz="900" b="1" i="0" u="none" strike="noStrike" dirty="0">
                          <a:solidFill>
                            <a:schemeClr val="tx1"/>
                          </a:solidFill>
                          <a:effectLst/>
                          <a:latin typeface="Arial"/>
                        </a:rPr>
                      </a:br>
                      <a:r>
                        <a:rPr lang="en-US" sz="900" b="1" i="0" u="none" strike="noStrike" dirty="0">
                          <a:solidFill>
                            <a:schemeClr val="tx1"/>
                          </a:solidFill>
                          <a:effectLst/>
                          <a:latin typeface="Arial"/>
                        </a:rPr>
                        <a:t>Dec-31-2011</a:t>
                      </a:r>
                    </a:p>
                  </a:txBody>
                  <a:tcPr marL="3645" marR="3645" marT="36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r>
              <a:tr h="129057">
                <a:tc>
                  <a:txBody>
                    <a:bodyPr/>
                    <a:lstStyle/>
                    <a:p>
                      <a:pPr algn="l" fontAlgn="t"/>
                      <a:r>
                        <a:rPr lang="en-US" sz="900" b="1" i="0" u="none" strike="noStrike" dirty="0">
                          <a:solidFill>
                            <a:srgbClr val="000000"/>
                          </a:solidFill>
                          <a:effectLst/>
                          <a:latin typeface="Arial"/>
                        </a:rPr>
                        <a:t>Plan Assets</a:t>
                      </a:r>
                    </a:p>
                  </a:txBody>
                  <a:tcPr marL="3645" marR="3645" marT="3645"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w="12700" cap="flat" cmpd="sng" algn="ctr">
                      <a:solidFill>
                        <a:schemeClr val="tx1"/>
                      </a:solidFill>
                      <a:prstDash val="solid"/>
                      <a:round/>
                      <a:headEnd type="none" w="med" len="med"/>
                      <a:tailEnd type="none" w="med" len="med"/>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Beg. Plan Assets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835.2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904.7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588.0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847.1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917.0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Actual Return on Plan Assets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57.7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(268.9)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122.7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99.6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33.9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Employer Contributions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23.8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15.7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169.0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16.1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26.4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Participant Contributions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3.2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2.8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3.5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Benefits Paid</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(38.1)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(43.0)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(45.0)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(46.8)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(55.6)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Foreign Exchange Adjustments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22.0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(22.8)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13.1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(6.5)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Acquired Plan Assets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0.6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Plan Settlement/Curtailment</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(0.9)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(0.6)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(3.5)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(0.5)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(2.8)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Other Plan Adjustments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1.8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alpha val="0"/>
                      </a:schemeClr>
                    </a:solidFill>
                  </a:tcPr>
                </a:tc>
              </a:tr>
              <a:tr h="129057">
                <a:tc>
                  <a:txBody>
                    <a:bodyPr/>
                    <a:lstStyle/>
                    <a:p>
                      <a:pPr algn="l" fontAlgn="t"/>
                      <a:r>
                        <a:rPr lang="en-US" sz="900" b="1" i="0" u="none" strike="noStrike" dirty="0">
                          <a:solidFill>
                            <a:srgbClr val="000000"/>
                          </a:solidFill>
                          <a:effectLst/>
                          <a:latin typeface="Arial"/>
                        </a:rPr>
                        <a:t>Total Plan Assets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904.7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588.0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847.1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917.0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915.9 </a:t>
                      </a:r>
                    </a:p>
                  </a:txBody>
                  <a:tcPr marL="3645" marR="3645" marT="3645"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alpha val="0"/>
                      </a:schemeClr>
                    </a:solidFill>
                  </a:tcPr>
                </a:tc>
              </a:tr>
              <a:tr h="129057">
                <a:tc>
                  <a:txBody>
                    <a:bodyPr/>
                    <a:lstStyle/>
                    <a:p>
                      <a:pPr algn="l" fontAlgn="t"/>
                      <a:endParaRPr lang="en-US" sz="900" b="0" i="0" u="none" strike="noStrike" dirty="0">
                        <a:solidFill>
                          <a:srgbClr val="000000"/>
                        </a:solidFill>
                        <a:effectLst/>
                        <a:latin typeface="Arial"/>
                      </a:endParaRP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1" i="0" u="none" strike="noStrike" dirty="0">
                          <a:solidFill>
                            <a:srgbClr val="000000"/>
                          </a:solidFill>
                          <a:effectLst/>
                          <a:latin typeface="Arial"/>
                        </a:rPr>
                        <a:t>Balance Sheet Reconciliation Items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Accrued Benefit Liability</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(0.9)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(4.2)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(4.5)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(24.4)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endParaRPr lang="en-US" sz="900" b="0" i="0" u="none" strike="noStrike" dirty="0">
                        <a:solidFill>
                          <a:srgbClr val="000000"/>
                        </a:solidFill>
                        <a:effectLst/>
                        <a:latin typeface="Arial"/>
                      </a:endParaRP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gridSpan="2">
                  <a:txBody>
                    <a:bodyPr/>
                    <a:lstStyle/>
                    <a:p>
                      <a:pPr algn="l" fontAlgn="t"/>
                      <a:r>
                        <a:rPr lang="en-US" sz="900" b="1" i="0" u="none" strike="noStrike" dirty="0">
                          <a:solidFill>
                            <a:srgbClr val="000000"/>
                          </a:solidFill>
                          <a:effectLst/>
                          <a:latin typeface="Arial"/>
                        </a:rPr>
                        <a:t>Adj. for Liability Recognized on Balance Sheet</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hMerge="1">
                  <a:txBody>
                    <a:bodyPr/>
                    <a:lstStyle/>
                    <a:p>
                      <a:endParaRPr lang="en-US"/>
                    </a:p>
                  </a:txBody>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Net Asset/Liability Recognized on Balance Sheet</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(58.9)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(377.6)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(186.8)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(262.7)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(381.7)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endParaRPr lang="en-US" sz="900" b="0" i="0" u="none" strike="noStrike" dirty="0">
                        <a:solidFill>
                          <a:srgbClr val="000000"/>
                        </a:solidFill>
                        <a:effectLst/>
                        <a:latin typeface="Arial"/>
                      </a:endParaRP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gridSpan="3">
                  <a:txBody>
                    <a:bodyPr/>
                    <a:lstStyle/>
                    <a:p>
                      <a:pPr algn="l" fontAlgn="t"/>
                      <a:r>
                        <a:rPr lang="en-US" sz="900" b="1" i="0" u="none" strike="noStrike" dirty="0">
                          <a:solidFill>
                            <a:srgbClr val="000000"/>
                          </a:solidFill>
                          <a:effectLst/>
                          <a:latin typeface="Arial"/>
                        </a:rPr>
                        <a:t>Other Compr. Income Components Recognized on the BS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hMerge="1">
                  <a:txBody>
                    <a:bodyPr/>
                    <a:lstStyle/>
                    <a:p>
                      <a:endParaRPr lang="en-US"/>
                    </a:p>
                  </a:txBody>
                  <a:tcPr/>
                </a:tc>
                <a:tc hMerge="1">
                  <a:txBody>
                    <a:bodyPr/>
                    <a:lstStyle/>
                    <a:p>
                      <a:endParaRPr lang="en-US"/>
                    </a:p>
                  </a:txBody>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Net Actuarial Loss/Gain</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79.0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415.9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384.8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428.0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547.9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Prior Service Cost/Benefit</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12.1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10.4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8.9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7.6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6.1 </a:t>
                      </a:r>
                    </a:p>
                  </a:txBody>
                  <a:tcPr marL="3645" marR="3645" marT="3645"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alpha val="0"/>
                      </a:schemeClr>
                    </a:solidFill>
                  </a:tcPr>
                </a:tc>
              </a:tr>
              <a:tr h="129057">
                <a:tc>
                  <a:txBody>
                    <a:bodyPr/>
                    <a:lstStyle/>
                    <a:p>
                      <a:pPr algn="l" fontAlgn="t"/>
                      <a:r>
                        <a:rPr lang="en-US" sz="900" b="1" i="0" u="none" strike="noStrike" dirty="0">
                          <a:solidFill>
                            <a:srgbClr val="000000"/>
                          </a:solidFill>
                          <a:effectLst/>
                          <a:latin typeface="Arial"/>
                        </a:rPr>
                        <a:t>Net Amount Recognized</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91.1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426.3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393.7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435.6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554.0 </a:t>
                      </a:r>
                    </a:p>
                  </a:txBody>
                  <a:tcPr marL="3645" marR="3645" marT="3645"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alpha val="0"/>
                      </a:schemeClr>
                    </a:solidFill>
                  </a:tcPr>
                </a:tc>
              </a:tr>
              <a:tr h="129057">
                <a:tc>
                  <a:txBody>
                    <a:bodyPr/>
                    <a:lstStyle/>
                    <a:p>
                      <a:pPr algn="l" fontAlgn="t"/>
                      <a:endParaRPr lang="en-US" sz="900" b="0" i="0" u="none" strike="noStrike" dirty="0">
                        <a:solidFill>
                          <a:srgbClr val="000000"/>
                        </a:solidFill>
                        <a:effectLst/>
                        <a:latin typeface="Arial"/>
                      </a:endParaRP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gridSpan="2">
                  <a:txBody>
                    <a:bodyPr/>
                    <a:lstStyle/>
                    <a:p>
                      <a:pPr algn="l" fontAlgn="t"/>
                      <a:r>
                        <a:rPr lang="en-US" sz="900" b="1" i="0" u="none" strike="noStrike" dirty="0">
                          <a:solidFill>
                            <a:srgbClr val="000000"/>
                          </a:solidFill>
                          <a:effectLst/>
                          <a:latin typeface="Arial"/>
                        </a:rPr>
                        <a:t>Consolidated Balance Sheet Amounts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hMerge="1">
                  <a:txBody>
                    <a:bodyPr/>
                    <a:lstStyle/>
                    <a:p>
                      <a:endParaRPr lang="en-US"/>
                    </a:p>
                  </a:txBody>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Long Term Assets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8.2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8.6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12.3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Current Liabilities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(0.9)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(4.2)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(2.9)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(4.5)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(24.4)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Long Term Liabilities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(58.0)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(373.4)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(192.1)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(266.8)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(369.6)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endParaRPr lang="en-US" sz="900" b="0" i="0" u="none" strike="noStrike" dirty="0">
                        <a:solidFill>
                          <a:srgbClr val="000000"/>
                        </a:solidFill>
                        <a:effectLst/>
                        <a:latin typeface="Arial"/>
                      </a:endParaRP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gridSpan="3">
                  <a:txBody>
                    <a:bodyPr/>
                    <a:lstStyle/>
                    <a:p>
                      <a:pPr algn="l" fontAlgn="t"/>
                      <a:r>
                        <a:rPr lang="en-US" sz="900" b="1" i="0" u="none" strike="noStrike" dirty="0">
                          <a:solidFill>
                            <a:srgbClr val="000000"/>
                          </a:solidFill>
                          <a:effectLst/>
                          <a:latin typeface="Arial"/>
                        </a:rPr>
                        <a:t>Net Periodic Benefit Cost to be Recognized in the Subsequent Period</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hMerge="1">
                  <a:txBody>
                    <a:bodyPr/>
                    <a:lstStyle/>
                    <a:p>
                      <a:endParaRPr lang="en-US"/>
                    </a:p>
                  </a:txBody>
                  <a:tcPr/>
                </a:tc>
                <a:tc hMerge="1">
                  <a:txBody>
                    <a:bodyPr/>
                    <a:lstStyle/>
                    <a:p>
                      <a:endParaRPr lang="en-US"/>
                    </a:p>
                  </a:txBody>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Prior Service Cost/Credit</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1.5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1.5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1.4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Net Actuarial Loss/Gain</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2.8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11.7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21.7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30.9 </a:t>
                      </a:r>
                    </a:p>
                  </a:txBody>
                  <a:tcPr marL="3645" marR="3645" marT="3645" marB="0">
                    <a:lnL>
                      <a:noFill/>
                    </a:lnL>
                    <a:lnR>
                      <a:noFill/>
                    </a:lnR>
                    <a:lnT>
                      <a:noFill/>
                    </a:lnT>
                    <a:lnB w="6350" cap="flat" cmpd="sng" algn="ctr">
                      <a:solidFill>
                        <a:srgbClr val="000000"/>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                    44.6 </a:t>
                      </a:r>
                    </a:p>
                  </a:txBody>
                  <a:tcPr marL="3645" marR="3645" marT="3645"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alpha val="0"/>
                      </a:schemeClr>
                    </a:solidFill>
                  </a:tcPr>
                </a:tc>
              </a:tr>
              <a:tr h="129057">
                <a:tc>
                  <a:txBody>
                    <a:bodyPr/>
                    <a:lstStyle/>
                    <a:p>
                      <a:pPr algn="l" fontAlgn="t"/>
                      <a:r>
                        <a:rPr lang="en-US" sz="900" b="1" i="0" u="none" strike="noStrike" dirty="0">
                          <a:solidFill>
                            <a:srgbClr val="000000"/>
                          </a:solidFill>
                          <a:effectLst/>
                          <a:latin typeface="Arial"/>
                        </a:rPr>
                        <a:t>Total Amount to be Recognized</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4.4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13.2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23.3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32.4 </a:t>
                      </a:r>
                    </a:p>
                  </a:txBody>
                  <a:tcPr marL="3645" marR="3645" marT="3645" marB="0">
                    <a:lnL>
                      <a:noFill/>
                    </a:lnL>
                    <a:lnR>
                      <a:noFill/>
                    </a:lnR>
                    <a:lnT w="6350" cap="flat" cmpd="sng" algn="ctr">
                      <a:solidFill>
                        <a:srgbClr val="000000"/>
                      </a:solidFill>
                      <a:prstDash val="solid"/>
                      <a:round/>
                      <a:headEnd type="none" w="med" len="med"/>
                      <a:tailEnd type="none" w="med" len="med"/>
                    </a:lnT>
                    <a:lnB>
                      <a:noFill/>
                    </a:lnB>
                    <a:solidFill>
                      <a:schemeClr val="tx2">
                        <a:alpha val="0"/>
                      </a:schemeClr>
                    </a:solidFill>
                  </a:tcPr>
                </a:tc>
                <a:tc>
                  <a:txBody>
                    <a:bodyPr/>
                    <a:lstStyle/>
                    <a:p>
                      <a:pPr algn="r" fontAlgn="t"/>
                      <a:r>
                        <a:rPr lang="en-US" sz="900" b="1" i="0" u="none" strike="noStrike" dirty="0">
                          <a:solidFill>
                            <a:srgbClr val="000000"/>
                          </a:solidFill>
                          <a:effectLst/>
                          <a:latin typeface="Arial"/>
                        </a:rPr>
                        <a:t>                    46.0 </a:t>
                      </a:r>
                    </a:p>
                  </a:txBody>
                  <a:tcPr marL="3645" marR="3645" marT="3645"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alpha val="0"/>
                      </a:schemeClr>
                    </a:solidFill>
                  </a:tcPr>
                </a:tc>
              </a:tr>
              <a:tr h="129057">
                <a:tc>
                  <a:txBody>
                    <a:bodyPr/>
                    <a:lstStyle/>
                    <a:p>
                      <a:pPr algn="l" fontAlgn="t"/>
                      <a:endParaRPr lang="en-US" sz="900" b="0" i="0" u="none" strike="noStrike" dirty="0">
                        <a:solidFill>
                          <a:srgbClr val="000000"/>
                        </a:solidFill>
                        <a:effectLst/>
                        <a:latin typeface="Arial"/>
                      </a:endParaRP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1" i="0" u="none" strike="noStrike" dirty="0">
                          <a:solidFill>
                            <a:srgbClr val="000000"/>
                          </a:solidFill>
                          <a:effectLst/>
                          <a:latin typeface="Arial"/>
                        </a:rPr>
                        <a:t>Other Pension Related Items</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a:noFill/>
                    </a:lnR>
                    <a:lnT>
                      <a:noFill/>
                    </a:lnT>
                    <a:lnB>
                      <a:noFill/>
                    </a:lnB>
                    <a:solidFill>
                      <a:schemeClr val="tx2">
                        <a:alpha val="0"/>
                      </a:schemeClr>
                    </a:solidFill>
                  </a:tcPr>
                </a:tc>
                <a:tc>
                  <a:txBody>
                    <a:bodyPr/>
                    <a:lstStyle/>
                    <a:p>
                      <a:pPr algn="l" fontAlgn="t"/>
                      <a:endParaRPr lang="en-US" sz="900" b="0" i="0" u="none" strike="noStrike" dirty="0">
                        <a:solidFill>
                          <a:srgbClr val="000000"/>
                        </a:solidFill>
                        <a:effectLst/>
                        <a:latin typeface="Arial"/>
                      </a:endParaRP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Est. Contributions - Next Year</a:t>
                      </a:r>
                    </a:p>
                  </a:txBody>
                  <a:tcPr marL="3645" marR="3645" marT="3645" marB="0">
                    <a:lnL w="12700" cap="flat" cmpd="sng" algn="ctr">
                      <a:solidFill>
                        <a:schemeClr val="tx1"/>
                      </a:solidFill>
                      <a:prstDash val="solid"/>
                      <a:round/>
                      <a:headEnd type="none" w="med" len="med"/>
                      <a:tailEnd type="none" w="med" len="med"/>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13.4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13.6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15.6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15.6 </a:t>
                      </a:r>
                    </a:p>
                  </a:txBody>
                  <a:tcPr marL="3645" marR="3645" marT="3645" marB="0">
                    <a:lnL>
                      <a:noFill/>
                    </a:lnL>
                    <a:lnR>
                      <a:noFill/>
                    </a:lnR>
                    <a:lnT>
                      <a:noFill/>
                    </a:lnT>
                    <a:lnB>
                      <a:noFill/>
                    </a:lnB>
                    <a:solidFill>
                      <a:schemeClr val="tx2">
                        <a:alpha val="0"/>
                      </a:schemeClr>
                    </a:solidFill>
                  </a:tcPr>
                </a:tc>
                <a:tc>
                  <a:txBody>
                    <a:bodyPr/>
                    <a:lstStyle/>
                    <a:p>
                      <a:pPr algn="r" fontAlgn="t"/>
                      <a:r>
                        <a:rPr lang="en-US" sz="900" b="0" i="0" u="none" strike="noStrike" dirty="0">
                          <a:solidFill>
                            <a:srgbClr val="000000"/>
                          </a:solidFill>
                          <a:effectLst/>
                          <a:latin typeface="Arial"/>
                        </a:rPr>
                        <a:t>                    71.6 </a:t>
                      </a:r>
                    </a:p>
                  </a:txBody>
                  <a:tcPr marL="3645" marR="3645" marT="3645" marB="0">
                    <a:lnL>
                      <a:noFill/>
                    </a:lnL>
                    <a:lnR w="12700" cap="flat" cmpd="sng" algn="ctr">
                      <a:solidFill>
                        <a:schemeClr val="tx1"/>
                      </a:solidFill>
                      <a:prstDash val="solid"/>
                      <a:round/>
                      <a:headEnd type="none" w="med" len="med"/>
                      <a:tailEnd type="none" w="med" len="med"/>
                    </a:lnR>
                    <a:lnT>
                      <a:noFill/>
                    </a:lnT>
                    <a:lnB>
                      <a:noFill/>
                    </a:lnB>
                    <a:solidFill>
                      <a:schemeClr val="tx2">
                        <a:alpha val="0"/>
                      </a:schemeClr>
                    </a:solidFill>
                  </a:tcPr>
                </a:tc>
              </a:tr>
              <a:tr h="129057">
                <a:tc>
                  <a:txBody>
                    <a:bodyPr/>
                    <a:lstStyle/>
                    <a:p>
                      <a:pPr algn="l" fontAlgn="t"/>
                      <a:r>
                        <a:rPr lang="en-US" sz="900" b="0" i="0" u="none" strike="noStrike" dirty="0">
                          <a:solidFill>
                            <a:srgbClr val="000000"/>
                          </a:solidFill>
                          <a:effectLst/>
                          <a:latin typeface="Arial"/>
                        </a:rPr>
                        <a:t>Benefit Info Date</a:t>
                      </a:r>
                    </a:p>
                  </a:txBody>
                  <a:tcPr marL="3645" marR="3645" marT="3645"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Dec-31-2007</a:t>
                      </a:r>
                    </a:p>
                  </a:txBody>
                  <a:tcPr marL="3645" marR="3645" marT="364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Dec-31-2008</a:t>
                      </a:r>
                    </a:p>
                  </a:txBody>
                  <a:tcPr marL="3645" marR="3645" marT="364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Dec-31-2009</a:t>
                      </a:r>
                    </a:p>
                  </a:txBody>
                  <a:tcPr marL="3645" marR="3645" marT="364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Dec-31-2010</a:t>
                      </a:r>
                    </a:p>
                  </a:txBody>
                  <a:tcPr marL="3645" marR="3645" marT="3645" marB="0">
                    <a:lnL>
                      <a:noFill/>
                    </a:lnL>
                    <a:lnR>
                      <a:noFill/>
                    </a:lnR>
                    <a:lnT>
                      <a:noFill/>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t"/>
                      <a:r>
                        <a:rPr lang="en-US" sz="900" b="0" i="0" u="none" strike="noStrike" dirty="0">
                          <a:solidFill>
                            <a:srgbClr val="000000"/>
                          </a:solidFill>
                          <a:effectLst/>
                          <a:latin typeface="Arial"/>
                        </a:rPr>
                        <a:t>Dec-31-2011</a:t>
                      </a:r>
                    </a:p>
                  </a:txBody>
                  <a:tcPr marL="3645" marR="3645" marT="3645"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alpha val="0"/>
                      </a:schemeClr>
                    </a:solidFill>
                  </a:tcPr>
                </a:tc>
              </a:tr>
            </a:tbl>
          </a:graphicData>
        </a:graphic>
      </p:graphicFrame>
      <p:sp>
        <p:nvSpPr>
          <p:cNvPr id="20" name="TextBox 19"/>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371813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fontScale="90000"/>
          </a:bodyPr>
          <a:lstStyle/>
          <a:p>
            <a:pPr algn="r"/>
            <a:r>
              <a:rPr lang="en-US" sz="2400" b="1" dirty="0" smtClean="0">
                <a:latin typeface="Cambria" pitchFamily="18" charset="0"/>
                <a:cs typeface="Times New Roman" pitchFamily="18" charset="0"/>
              </a:rPr>
              <a:t>Pension Liabilities, Pt. IV</a:t>
            </a:r>
            <a:endParaRPr lang="en-US" sz="2400" b="1" dirty="0">
              <a:latin typeface="Cambria" pitchFamily="18" charset="0"/>
              <a:cs typeface="Times New Roman" pitchFamily="18" charset="0"/>
            </a:endParaRPr>
          </a:p>
        </p:txBody>
      </p:sp>
      <p:sp>
        <p:nvSpPr>
          <p:cNvPr id="20" name="TextBox 19"/>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pic>
        <p:nvPicPr>
          <p:cNvPr id="1026" name="Picture 2" descr="C:\Users\Student\AppData\Local\Temp\123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435" y="1012352"/>
            <a:ext cx="7957131" cy="483329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9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fontScale="90000"/>
          </a:bodyPr>
          <a:lstStyle/>
          <a:p>
            <a:pPr algn="r"/>
            <a:r>
              <a:rPr lang="en-US" sz="2400" b="1" dirty="0" smtClean="0">
                <a:latin typeface="Cambria" pitchFamily="18" charset="0"/>
                <a:cs typeface="Times New Roman" pitchFamily="18" charset="0"/>
              </a:rPr>
              <a:t>Pension Liabilities, Pt. V</a:t>
            </a:r>
            <a:endParaRPr lang="en-US" sz="2400" b="1" dirty="0">
              <a:latin typeface="Cambria" pitchFamily="18" charset="0"/>
              <a:cs typeface="Times New Roman" pitchFamily="18" charset="0"/>
            </a:endParaRPr>
          </a:p>
        </p:txBody>
      </p:sp>
      <p:sp>
        <p:nvSpPr>
          <p:cNvPr id="20" name="TextBox 19"/>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pic>
        <p:nvPicPr>
          <p:cNvPr id="2050" name="Picture 2" descr="C:\Users\Student\AppData\Local\Temp\1324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198" y="2019300"/>
            <a:ext cx="885160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30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a:bodyPr>
          <a:lstStyle/>
          <a:p>
            <a:pPr algn="r"/>
            <a:r>
              <a:rPr lang="en-US" sz="2400" b="1" dirty="0" smtClean="0">
                <a:latin typeface="Cambria" pitchFamily="18" charset="0"/>
                <a:cs typeface="Times New Roman" pitchFamily="18" charset="0"/>
              </a:rPr>
              <a:t>OPEB, Pt. I</a:t>
            </a:r>
            <a:endParaRPr lang="en-US" sz="2400" b="1" dirty="0">
              <a:latin typeface="Cambria" pitchFamily="18" charset="0"/>
              <a:cs typeface="Times New Roman"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266591487"/>
              </p:ext>
            </p:extLst>
          </p:nvPr>
        </p:nvGraphicFramePr>
        <p:xfrm>
          <a:off x="942148" y="762000"/>
          <a:ext cx="7516052" cy="5173409"/>
        </p:xfrm>
        <a:graphic>
          <a:graphicData uri="http://schemas.openxmlformats.org/drawingml/2006/table">
            <a:tbl>
              <a:tblPr/>
              <a:tblGrid>
                <a:gridCol w="2472616"/>
                <a:gridCol w="1035535"/>
                <a:gridCol w="1054712"/>
                <a:gridCol w="1112241"/>
                <a:gridCol w="920474"/>
                <a:gridCol w="920474"/>
              </a:tblGrid>
              <a:tr h="647020">
                <a:tc>
                  <a:txBody>
                    <a:bodyPr/>
                    <a:lstStyle/>
                    <a:p>
                      <a:pPr algn="l" fontAlgn="b"/>
                      <a:r>
                        <a:rPr lang="en-US" sz="1000" b="1" i="0" u="none" strike="noStrike" dirty="0">
                          <a:solidFill>
                            <a:schemeClr val="tx1"/>
                          </a:solidFill>
                          <a:effectLst/>
                          <a:latin typeface="Arial"/>
                        </a:rPr>
                        <a:t>For the Fiscal Period Ending</a:t>
                      </a:r>
                      <a:br>
                        <a:rPr lang="en-US" sz="1000" b="1" i="0" u="none" strike="noStrike" dirty="0">
                          <a:solidFill>
                            <a:schemeClr val="tx1"/>
                          </a:solidFill>
                          <a:effectLst/>
                          <a:latin typeface="Arial"/>
                        </a:rPr>
                      </a:br>
                      <a:endParaRPr lang="en-US" sz="1000" b="1" i="0" u="none" strike="noStrike" dirty="0">
                        <a:solidFill>
                          <a:schemeClr val="tx1"/>
                        </a:solidFill>
                        <a:effectLst/>
                        <a:latin typeface="Arial"/>
                      </a:endParaRPr>
                    </a:p>
                  </a:txBody>
                  <a:tcPr marL="8962" marR="8962" marT="896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Dec-31-2007</a:t>
                      </a:r>
                    </a:p>
                  </a:txBody>
                  <a:tcPr marL="8962" marR="8962" marT="896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Dec-31-2008</a:t>
                      </a:r>
                    </a:p>
                  </a:txBody>
                  <a:tcPr marL="8962" marR="8962" marT="896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Dec-31-2009</a:t>
                      </a:r>
                    </a:p>
                  </a:txBody>
                  <a:tcPr marL="8962" marR="8962" marT="896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Dec-31-2010</a:t>
                      </a:r>
                    </a:p>
                  </a:txBody>
                  <a:tcPr marL="8962" marR="8962" marT="896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Dec-31-2011</a:t>
                      </a:r>
                    </a:p>
                  </a:txBody>
                  <a:tcPr marL="8962" marR="8962" marT="896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r>
              <a:tr h="161755">
                <a:tc>
                  <a:txBody>
                    <a:bodyPr/>
                    <a:lstStyle/>
                    <a:p>
                      <a:pPr algn="l" fontAlgn="t"/>
                      <a:r>
                        <a:rPr lang="en-US" sz="1000" b="1" i="0" u="none" strike="noStrike" dirty="0">
                          <a:solidFill>
                            <a:srgbClr val="000000"/>
                          </a:solidFill>
                          <a:effectLst/>
                          <a:latin typeface="Arial"/>
                        </a:rPr>
                        <a:t>OPEB Information - Total</a:t>
                      </a:r>
                    </a:p>
                  </a:txBody>
                  <a:tcPr marL="8962" marR="8962" marT="8962"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w="12700" cap="flat" cmpd="sng" algn="ctr">
                      <a:solidFill>
                        <a:schemeClr val="tx1"/>
                      </a:solidFill>
                      <a:prstDash val="solid"/>
                      <a:round/>
                      <a:headEnd type="none" w="med" len="med"/>
                      <a:tailEnd type="none" w="med" len="med"/>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w="12700" cap="flat" cmpd="sng" algn="ctr">
                      <a:solidFill>
                        <a:schemeClr val="tx1"/>
                      </a:solidFill>
                      <a:prstDash val="solid"/>
                      <a:round/>
                      <a:headEnd type="none" w="med" len="med"/>
                      <a:tailEnd type="none" w="med" len="med"/>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w="12700" cap="flat" cmpd="sng" algn="ctr">
                      <a:solidFill>
                        <a:schemeClr val="tx1"/>
                      </a:solidFill>
                      <a:prstDash val="solid"/>
                      <a:round/>
                      <a:headEnd type="none" w="med" len="med"/>
                      <a:tailEnd type="none" w="med" len="med"/>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w="12700" cap="flat" cmpd="sng" algn="ctr">
                      <a:solidFill>
                        <a:schemeClr val="tx1"/>
                      </a:solidFill>
                      <a:prstDash val="solid"/>
                      <a:round/>
                      <a:headEnd type="none" w="med" len="med"/>
                      <a:tailEnd type="none" w="med" len="med"/>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alpha val="0"/>
                      </a:schemeClr>
                    </a:solidFill>
                  </a:tcPr>
                </a:tc>
              </a:tr>
              <a:tr h="161755">
                <a:tc>
                  <a:txBody>
                    <a:bodyPr/>
                    <a:lstStyle/>
                    <a:p>
                      <a:pPr algn="l" fontAlgn="t"/>
                      <a:r>
                        <a:rPr lang="en-US" sz="1000" b="1" i="0" u="none" strike="noStrike" dirty="0">
                          <a:solidFill>
                            <a:srgbClr val="000000"/>
                          </a:solidFill>
                          <a:effectLst/>
                          <a:latin typeface="Arial"/>
                        </a:rPr>
                        <a:t>Defined Benefit Net Periodic Cost</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 Service Cost</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0.2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0.1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 Interest Cost</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34.8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34.3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28.6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30.0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26.8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 Expected Return on Assets</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(38.6)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(38.6)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(22.6)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(25.3)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(25.5)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 Other Cost</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12.0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6.2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16.8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17.8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17.3 </a:t>
                      </a:r>
                    </a:p>
                  </a:txBody>
                  <a:tcPr marL="8962" marR="8962" marT="8962"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alpha val="0"/>
                      </a:schemeClr>
                    </a:solidFill>
                  </a:tcPr>
                </a:tc>
              </a:tr>
              <a:tr h="161755">
                <a:tc>
                  <a:txBody>
                    <a:bodyPr/>
                    <a:lstStyle/>
                    <a:p>
                      <a:pPr algn="l" fontAlgn="t"/>
                      <a:r>
                        <a:rPr lang="en-US" sz="1000" b="1" i="0" u="none" strike="noStrike" dirty="0">
                          <a:solidFill>
                            <a:srgbClr val="000000"/>
                          </a:solidFill>
                          <a:effectLst/>
                          <a:latin typeface="Arial"/>
                        </a:rPr>
                        <a:t>Def. Benefit Total Cost</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8.4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2.0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22.8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22.5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18.6 </a:t>
                      </a:r>
                    </a:p>
                  </a:txBody>
                  <a:tcPr marL="8962" marR="8962" marT="8962"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 </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w="6350" cap="flat" cmpd="sng" algn="ctr">
                      <a:solidFill>
                        <a:srgbClr val="000000"/>
                      </a:solidFill>
                      <a:prstDash val="solid"/>
                      <a:round/>
                      <a:headEnd type="none" w="med" len="med"/>
                      <a:tailEnd type="none" w="med" len="med"/>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alpha val="0"/>
                      </a:schemeClr>
                    </a:solidFill>
                  </a:tcPr>
                </a:tc>
              </a:tr>
              <a:tr h="161755">
                <a:tc>
                  <a:txBody>
                    <a:bodyPr/>
                    <a:lstStyle/>
                    <a:p>
                      <a:pPr algn="l" fontAlgn="t"/>
                      <a:r>
                        <a:rPr lang="en-US" sz="1000" b="1" i="0" u="none" strike="noStrike" dirty="0">
                          <a:solidFill>
                            <a:srgbClr val="000000"/>
                          </a:solidFill>
                          <a:effectLst/>
                          <a:latin typeface="Arial"/>
                        </a:rPr>
                        <a:t>Total OPEB Expense</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8.4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2.0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22.8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22.5 </a:t>
                      </a:r>
                    </a:p>
                  </a:txBody>
                  <a:tcPr marL="8962" marR="8962" marT="8962" marB="0">
                    <a:lnL>
                      <a:noFill/>
                    </a:lnL>
                    <a:lnR>
                      <a:noFill/>
                    </a:lnR>
                    <a:lnT w="6350" cap="flat" cmpd="sng" algn="ctr">
                      <a:solidFill>
                        <a:srgbClr val="000000"/>
                      </a:solidFill>
                      <a:prstDash val="solid"/>
                      <a:round/>
                      <a:headEnd type="none" w="med" len="med"/>
                      <a:tailEnd type="none" w="med" len="med"/>
                    </a:lnT>
                    <a:lnB>
                      <a:noFill/>
                    </a:lnB>
                    <a:solidFill>
                      <a:schemeClr val="accent1">
                        <a:alpha val="0"/>
                      </a:schemeClr>
                    </a:solidFill>
                  </a:tcPr>
                </a:tc>
                <a:tc>
                  <a:txBody>
                    <a:bodyPr/>
                    <a:lstStyle/>
                    <a:p>
                      <a:pPr algn="r" fontAlgn="t"/>
                      <a:r>
                        <a:rPr lang="en-US" sz="1000" b="1" i="0" u="none" strike="noStrike" dirty="0">
                          <a:solidFill>
                            <a:srgbClr val="000000"/>
                          </a:solidFill>
                          <a:effectLst/>
                          <a:latin typeface="Arial"/>
                        </a:rPr>
                        <a:t>          18.6 </a:t>
                      </a:r>
                    </a:p>
                  </a:txBody>
                  <a:tcPr marL="8962" marR="8962" marT="8962" marB="0">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 </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1" i="0" u="none" strike="noStrike" dirty="0">
                          <a:solidFill>
                            <a:srgbClr val="000000"/>
                          </a:solidFill>
                          <a:effectLst/>
                          <a:latin typeface="Arial"/>
                        </a:rPr>
                        <a:t>Defined Benefit Obligation</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Beg. Def. Benefit Obligation</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632.5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570.6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532.2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512.6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536.5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 Service Cost </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0.2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0.1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 Interest Cost</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34.8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34.4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28.6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30.0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26.8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 Actuarial Gain/Losses</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(56.3)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(27.6)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(3.0)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15.0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69.9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Def. Benefits Paid </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(41.3)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(41.5)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(44.0)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(40.5)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(42.7)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Foreign Exchange Adj.</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0.8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Other Adj. To Def. Benefit Obligation</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(0.1)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(3.8)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(1.2)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19.4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Proj. Benefit Obligation</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570.6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532.2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512.6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536.5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590.5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 </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a:noFill/>
                    </a:lnR>
                    <a:lnT>
                      <a:noFill/>
                    </a:lnT>
                    <a:lnB>
                      <a:noFill/>
                    </a:lnB>
                    <a:solidFill>
                      <a:schemeClr val="accent1">
                        <a:alpha val="0"/>
                      </a:schemeClr>
                    </a:solidFill>
                  </a:tcPr>
                </a:tc>
                <a:tc>
                  <a:txBody>
                    <a:bodyPr/>
                    <a:lstStyle/>
                    <a:p>
                      <a:pPr algn="l" fontAlgn="t"/>
                      <a:r>
                        <a:rPr lang="en-US" sz="1000" b="0" i="0" u="none" strike="noStrike" dirty="0">
                          <a:solidFill>
                            <a:srgbClr val="000000"/>
                          </a:solidFill>
                          <a:effectLst/>
                          <a:latin typeface="Arial"/>
                        </a:rPr>
                        <a:t>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61755">
                <a:tc>
                  <a:txBody>
                    <a:bodyPr/>
                    <a:lstStyle/>
                    <a:p>
                      <a:pPr algn="l" fontAlgn="t"/>
                      <a:r>
                        <a:rPr lang="en-US" sz="1000" b="0" i="0" u="none" strike="noStrike" dirty="0">
                          <a:solidFill>
                            <a:srgbClr val="000000"/>
                          </a:solidFill>
                          <a:effectLst/>
                          <a:latin typeface="Arial"/>
                        </a:rPr>
                        <a:t>Accum. Benefit Obligation</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570.6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532.2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512.6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536.5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590.5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51646">
                <a:tc>
                  <a:txBody>
                    <a:bodyPr/>
                    <a:lstStyle/>
                    <a:p>
                      <a:pPr algn="l" fontAlgn="t"/>
                      <a:endParaRPr lang="en-US" sz="1000" b="0" i="0" u="none" strike="noStrike" dirty="0">
                        <a:solidFill>
                          <a:srgbClr val="000000"/>
                        </a:solidFill>
                        <a:effectLst/>
                        <a:latin typeface="Arial"/>
                      </a:endParaRP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51646">
                <a:tc>
                  <a:txBody>
                    <a:bodyPr/>
                    <a:lstStyle/>
                    <a:p>
                      <a:pPr algn="l" fontAlgn="t"/>
                      <a:r>
                        <a:rPr lang="en-US" sz="1000" b="1" i="0" u="none" strike="noStrike" dirty="0">
                          <a:solidFill>
                            <a:srgbClr val="000000"/>
                          </a:solidFill>
                          <a:effectLst/>
                          <a:latin typeface="Arial"/>
                        </a:rPr>
                        <a:t>Plan Assets</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a:noFill/>
                    </a:lnR>
                    <a:lnT>
                      <a:noFill/>
                    </a:lnT>
                    <a:lnB>
                      <a:noFill/>
                    </a:lnB>
                    <a:solidFill>
                      <a:schemeClr val="accent1">
                        <a:alpha val="0"/>
                      </a:schemeClr>
                    </a:solidFill>
                  </a:tcPr>
                </a:tc>
                <a:tc>
                  <a:txBody>
                    <a:bodyPr/>
                    <a:lstStyle/>
                    <a:p>
                      <a:pPr algn="l" fontAlgn="t"/>
                      <a:endParaRPr lang="en-US" sz="1000" b="0" i="0" u="none" strike="noStrike" dirty="0">
                        <a:solidFill>
                          <a:srgbClr val="000000"/>
                        </a:solidFill>
                        <a:effectLst/>
                        <a:latin typeface="Arial"/>
                      </a:endParaRP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51646">
                <a:tc>
                  <a:txBody>
                    <a:bodyPr/>
                    <a:lstStyle/>
                    <a:p>
                      <a:pPr algn="l" fontAlgn="t"/>
                      <a:r>
                        <a:rPr lang="en-US" sz="1000" b="0" i="0" u="none" strike="noStrike" dirty="0">
                          <a:solidFill>
                            <a:srgbClr val="000000"/>
                          </a:solidFill>
                          <a:effectLst/>
                          <a:latin typeface="Arial"/>
                        </a:rPr>
                        <a:t>Beg. Plan Assets</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459.3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460.3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276.1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308.0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310.2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51646">
                <a:tc>
                  <a:txBody>
                    <a:bodyPr/>
                    <a:lstStyle/>
                    <a:p>
                      <a:pPr algn="l" fontAlgn="t"/>
                      <a:r>
                        <a:rPr lang="en-US" sz="1000" b="0" i="0" u="none" strike="noStrike" dirty="0">
                          <a:solidFill>
                            <a:srgbClr val="000000"/>
                          </a:solidFill>
                          <a:effectLst/>
                          <a:latin typeface="Arial"/>
                        </a:rPr>
                        <a:t>Actual Return on Plan Assets</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35.1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(149.7)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67.8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37.1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(5.1)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51646">
                <a:tc>
                  <a:txBody>
                    <a:bodyPr/>
                    <a:lstStyle/>
                    <a:p>
                      <a:pPr algn="l" fontAlgn="t"/>
                      <a:r>
                        <a:rPr lang="en-US" sz="1000" b="0" i="0" u="none" strike="noStrike" dirty="0">
                          <a:solidFill>
                            <a:srgbClr val="000000"/>
                          </a:solidFill>
                          <a:effectLst/>
                          <a:latin typeface="Arial"/>
                        </a:rPr>
                        <a:t>Employer Contributions</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7.2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7.1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7.6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5.9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7.0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51646">
                <a:tc>
                  <a:txBody>
                    <a:bodyPr/>
                    <a:lstStyle/>
                    <a:p>
                      <a:pPr algn="l" fontAlgn="t"/>
                      <a:r>
                        <a:rPr lang="en-US" sz="1000" b="0" i="0" u="none" strike="noStrike" dirty="0">
                          <a:solidFill>
                            <a:srgbClr val="000000"/>
                          </a:solidFill>
                          <a:effectLst/>
                          <a:latin typeface="Arial"/>
                        </a:rPr>
                        <a:t>Benefits Paid</a:t>
                      </a:r>
                    </a:p>
                  </a:txBody>
                  <a:tcPr marL="8962" marR="8962" marT="8962" marB="0">
                    <a:lnL w="12700" cap="flat" cmpd="sng" algn="ctr">
                      <a:solidFill>
                        <a:schemeClr val="tx1"/>
                      </a:solidFill>
                      <a:prstDash val="solid"/>
                      <a:round/>
                      <a:headEnd type="none" w="med" len="med"/>
                      <a:tailEnd type="none" w="med" len="med"/>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(41.3)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(41.6)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(43.5)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(40.8)  </a:t>
                      </a:r>
                    </a:p>
                  </a:txBody>
                  <a:tcPr marL="8962" marR="8962" marT="8962" marB="0">
                    <a:lnL>
                      <a:noFill/>
                    </a:lnL>
                    <a:lnR>
                      <a:noFill/>
                    </a:lnR>
                    <a:lnT>
                      <a:noFill/>
                    </a:lnT>
                    <a:lnB>
                      <a:noFill/>
                    </a:lnB>
                    <a:solidFill>
                      <a:schemeClr val="accent1">
                        <a:alpha val="0"/>
                      </a:schemeClr>
                    </a:solidFill>
                  </a:tcPr>
                </a:tc>
                <a:tc>
                  <a:txBody>
                    <a:bodyPr/>
                    <a:lstStyle/>
                    <a:p>
                      <a:pPr algn="r" fontAlgn="t"/>
                      <a:r>
                        <a:rPr lang="en-US" sz="1000" b="0" i="0" u="none" strike="noStrike" dirty="0">
                          <a:solidFill>
                            <a:srgbClr val="000000"/>
                          </a:solidFill>
                          <a:effectLst/>
                          <a:latin typeface="Arial"/>
                        </a:rPr>
                        <a:t>        (44.1)  </a:t>
                      </a:r>
                    </a:p>
                  </a:txBody>
                  <a:tcPr marL="8962" marR="8962" marT="8962" marB="0">
                    <a:lnL>
                      <a:noFill/>
                    </a:lnL>
                    <a:lnR w="12700" cap="flat" cmpd="sng" algn="ctr">
                      <a:solidFill>
                        <a:schemeClr val="tx1"/>
                      </a:solidFill>
                      <a:prstDash val="solid"/>
                      <a:round/>
                      <a:headEnd type="none" w="med" len="med"/>
                      <a:tailEnd type="none" w="med" len="med"/>
                    </a:lnR>
                    <a:lnT>
                      <a:noFill/>
                    </a:lnT>
                    <a:lnB>
                      <a:noFill/>
                    </a:lnB>
                    <a:solidFill>
                      <a:schemeClr val="accent1">
                        <a:alpha val="0"/>
                      </a:schemeClr>
                    </a:solidFill>
                  </a:tcPr>
                </a:tc>
              </a:tr>
              <a:tr h="151646">
                <a:tc>
                  <a:txBody>
                    <a:bodyPr/>
                    <a:lstStyle/>
                    <a:p>
                      <a:pPr algn="l" fontAlgn="t"/>
                      <a:r>
                        <a:rPr lang="en-US" sz="1000" b="0" i="0" u="none" strike="noStrike" dirty="0">
                          <a:solidFill>
                            <a:srgbClr val="000000"/>
                          </a:solidFill>
                          <a:effectLst/>
                          <a:latin typeface="Arial"/>
                        </a:rPr>
                        <a:t>Total Plan Assets</a:t>
                      </a:r>
                    </a:p>
                  </a:txBody>
                  <a:tcPr marL="8962" marR="8962" marT="8962"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460.3 </a:t>
                      </a:r>
                    </a:p>
                  </a:txBody>
                  <a:tcPr marL="8962" marR="8962" marT="8962" marB="0">
                    <a:lnL>
                      <a:noFill/>
                    </a:lnL>
                    <a:lnR>
                      <a:noFill/>
                    </a:lnR>
                    <a:lnT>
                      <a:noFill/>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276.1 </a:t>
                      </a:r>
                    </a:p>
                  </a:txBody>
                  <a:tcPr marL="8962" marR="8962" marT="8962" marB="0">
                    <a:lnL>
                      <a:noFill/>
                    </a:lnL>
                    <a:lnR>
                      <a:noFill/>
                    </a:lnR>
                    <a:lnT>
                      <a:noFill/>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308.0 </a:t>
                      </a:r>
                    </a:p>
                  </a:txBody>
                  <a:tcPr marL="8962" marR="8962" marT="8962" marB="0">
                    <a:lnL>
                      <a:noFill/>
                    </a:lnL>
                    <a:lnR>
                      <a:noFill/>
                    </a:lnR>
                    <a:lnT>
                      <a:noFill/>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310.2 </a:t>
                      </a:r>
                    </a:p>
                  </a:txBody>
                  <a:tcPr marL="8962" marR="8962" marT="8962" marB="0">
                    <a:lnL>
                      <a:noFill/>
                    </a:lnL>
                    <a:lnR>
                      <a:noFill/>
                    </a:lnR>
                    <a:lnT>
                      <a:noFill/>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r" fontAlgn="t"/>
                      <a:r>
                        <a:rPr lang="en-US" sz="1000" b="0" i="0" u="none" strike="noStrike" dirty="0">
                          <a:solidFill>
                            <a:srgbClr val="000000"/>
                          </a:solidFill>
                          <a:effectLst/>
                          <a:latin typeface="Arial"/>
                        </a:rPr>
                        <a:t>         268.0 </a:t>
                      </a:r>
                    </a:p>
                  </a:txBody>
                  <a:tcPr marL="8962" marR="8962" marT="8962"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alpha val="0"/>
                      </a:schemeClr>
                    </a:solidFill>
                  </a:tcPr>
                </a:tc>
              </a:tr>
            </a:tbl>
          </a:graphicData>
        </a:graphic>
      </p:graphicFrame>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241520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a:bodyPr>
          <a:lstStyle/>
          <a:p>
            <a:pPr algn="r"/>
            <a:r>
              <a:rPr lang="en-US" sz="2400" b="1" dirty="0" smtClean="0">
                <a:latin typeface="Cambria" pitchFamily="18" charset="0"/>
                <a:cs typeface="Times New Roman" pitchFamily="18" charset="0"/>
              </a:rPr>
              <a:t>OPEB, Pt. II</a:t>
            </a:r>
            <a:endParaRPr lang="en-US" sz="2400" b="1" dirty="0">
              <a:latin typeface="Cambria"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72189610"/>
              </p:ext>
            </p:extLst>
          </p:nvPr>
        </p:nvGraphicFramePr>
        <p:xfrm>
          <a:off x="310821" y="990600"/>
          <a:ext cx="8364270" cy="381000"/>
        </p:xfrm>
        <a:graphic>
          <a:graphicData uri="http://schemas.openxmlformats.org/drawingml/2006/table">
            <a:tbl>
              <a:tblPr/>
              <a:tblGrid>
                <a:gridCol w="3398575"/>
                <a:gridCol w="1019572"/>
                <a:gridCol w="1038453"/>
                <a:gridCol w="1095096"/>
                <a:gridCol w="906287"/>
                <a:gridCol w="906287"/>
              </a:tblGrid>
              <a:tr h="381000">
                <a:tc>
                  <a:txBody>
                    <a:bodyPr/>
                    <a:lstStyle/>
                    <a:p>
                      <a:pPr algn="l" fontAlgn="b"/>
                      <a:r>
                        <a:rPr lang="en-US" sz="1000" b="1" i="0" u="none" strike="noStrike" dirty="0">
                          <a:solidFill>
                            <a:schemeClr val="tx1"/>
                          </a:solidFill>
                          <a:effectLst/>
                          <a:latin typeface="Arial"/>
                        </a:rPr>
                        <a:t>For the Fiscal Period Ending</a:t>
                      </a:r>
                      <a:br>
                        <a:rPr lang="en-US" sz="1000" b="1" i="0" u="none" strike="noStrike" dirty="0">
                          <a:solidFill>
                            <a:schemeClr val="tx1"/>
                          </a:solidFill>
                          <a:effectLst/>
                          <a:latin typeface="Arial"/>
                        </a:rPr>
                      </a:br>
                      <a:endParaRPr lang="en-US" sz="10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Dec-31-2007</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Dec-31-2009</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r"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79749251"/>
              </p:ext>
            </p:extLst>
          </p:nvPr>
        </p:nvGraphicFramePr>
        <p:xfrm>
          <a:off x="304800" y="1371600"/>
          <a:ext cx="8364271" cy="4595805"/>
        </p:xfrm>
        <a:graphic>
          <a:graphicData uri="http://schemas.openxmlformats.org/drawingml/2006/table">
            <a:tbl>
              <a:tblPr/>
              <a:tblGrid>
                <a:gridCol w="3398574"/>
                <a:gridCol w="1019573"/>
                <a:gridCol w="1038454"/>
                <a:gridCol w="1095096"/>
                <a:gridCol w="906287"/>
                <a:gridCol w="906287"/>
              </a:tblGrid>
              <a:tr h="170215">
                <a:tc gridSpan="2">
                  <a:txBody>
                    <a:bodyPr/>
                    <a:lstStyle/>
                    <a:p>
                      <a:pPr algn="l" fontAlgn="t"/>
                      <a:r>
                        <a:rPr lang="en-US" sz="1050" b="1" i="0" u="none" strike="noStrike" dirty="0">
                          <a:solidFill>
                            <a:srgbClr val="000000"/>
                          </a:solidFill>
                          <a:effectLst/>
                          <a:latin typeface="Arial"/>
                        </a:rPr>
                        <a:t>Weighted Avg. Assumptions on Net Periodic Cost</a:t>
                      </a:r>
                    </a:p>
                  </a:txBody>
                  <a:tcPr marL="9525" marR="9525" marT="9525"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alpha val="0"/>
                      </a:srgbClr>
                    </a:solidFill>
                  </a:tcPr>
                </a:tc>
                <a:tc hMerge="1">
                  <a:txBody>
                    <a:bodyPr/>
                    <a:lstStyle/>
                    <a:p>
                      <a:endParaRPr lang="en-US"/>
                    </a:p>
                  </a:txBody>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w="12700" cap="flat" cmpd="sng" algn="ctr">
                      <a:solidFill>
                        <a:schemeClr val="tx1"/>
                      </a:solidFill>
                      <a:prstDash val="solid"/>
                      <a:round/>
                      <a:headEnd type="none" w="med" len="med"/>
                      <a:tailEnd type="none" w="med" len="med"/>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Net Periodic Cost Disc. Rate - Min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6.4%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5.2%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Net Periodic Cost Disc. Rate - Max</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6.4%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5.2%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Exp. Long-Term Rate of Return on Assets - Min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Exp. Long-Term Rate of Return on Assets - Max</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8.8%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1" i="0" u="none" strike="noStrike" dirty="0">
                          <a:solidFill>
                            <a:srgbClr val="000000"/>
                          </a:solidFill>
                          <a:effectLst/>
                          <a:latin typeface="Arial"/>
                        </a:rPr>
                        <a:t>Breakdown of Plan Assets</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Plan Assets - Equities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69.0%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63.0%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62.0%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60.0%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Plan Assets - Fixed Income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31.0%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24.0%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25.0%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25.0%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Other Plan Assets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13.0%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13.0%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15.0%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1" i="0" u="none" strike="noStrike" dirty="0">
                          <a:solidFill>
                            <a:srgbClr val="000000"/>
                          </a:solidFill>
                          <a:effectLst/>
                          <a:latin typeface="Arial"/>
                        </a:rPr>
                        <a:t>Breakdown of Plan Assets</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Plan Assets - Equities</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317.6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194.0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192.3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160.8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Plan Assets - Fixed Income</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142.7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73.9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77.6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67.0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Other Plan Assets</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40.0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40.3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40.2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gridSpan="2">
                  <a:txBody>
                    <a:bodyPr/>
                    <a:lstStyle/>
                    <a:p>
                      <a:pPr algn="l" fontAlgn="t"/>
                      <a:r>
                        <a:rPr lang="en-US" sz="1050" b="1" i="0" u="none" strike="noStrike" dirty="0">
                          <a:solidFill>
                            <a:srgbClr val="000000"/>
                          </a:solidFill>
                          <a:effectLst/>
                          <a:latin typeface="Arial"/>
                        </a:rPr>
                        <a:t>Weighted Avg. Assumptions on Def. Benefit Obligation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hMerge="1">
                  <a:txBody>
                    <a:bodyPr/>
                    <a:lstStyle/>
                    <a:p>
                      <a:endParaRPr lang="en-US"/>
                    </a:p>
                  </a:txBody>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PBO Assumed Rate of Return - Min</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6.4%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5.9%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PBO Assumed Rate of Return - Max</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6.4%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6.2%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5.9%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5.2%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1" i="0" u="none" strike="noStrike" dirty="0">
                          <a:solidFill>
                            <a:srgbClr val="000000"/>
                          </a:solidFill>
                          <a:effectLst/>
                          <a:latin typeface="Arial"/>
                        </a:rPr>
                        <a:t>Estimated Future Benefits Paid</a:t>
                      </a: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a:noFill/>
                    </a:lnR>
                    <a:lnT>
                      <a:noFill/>
                    </a:lnT>
                    <a:lnB>
                      <a:noFill/>
                    </a:lnB>
                    <a:solidFill>
                      <a:srgbClr val="FFFFFF">
                        <a:alpha val="0"/>
                      </a:srgbClr>
                    </a:solidFill>
                  </a:tcPr>
                </a:tc>
                <a:tc>
                  <a:txBody>
                    <a:bodyPr/>
                    <a:lstStyle/>
                    <a:p>
                      <a:pPr algn="l" fontAlgn="t"/>
                      <a:r>
                        <a:rPr lang="en-US" sz="1050" b="0" i="0" u="none" strike="noStrike" dirty="0">
                          <a:solidFill>
                            <a:srgbClr val="000000"/>
                          </a:solidFill>
                          <a:effectLst/>
                          <a:latin typeface="Arial"/>
                        </a:rPr>
                        <a:t>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Est. Future Benefits Paid - 1st </a:t>
                      </a:r>
                      <a:r>
                        <a:rPr lang="en-US" sz="1050" b="0" i="0" u="none" strike="noStrike" dirty="0" smtClean="0">
                          <a:solidFill>
                            <a:srgbClr val="000000"/>
                          </a:solidFill>
                          <a:effectLst/>
                          <a:latin typeface="Arial"/>
                        </a:rPr>
                        <a:t>Yr.</a:t>
                      </a:r>
                      <a:endParaRPr lang="en-US" sz="1050" b="0"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43.3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43.5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42.7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44.3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44.1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Est. Future Benefits Paid - 2nd </a:t>
                      </a:r>
                      <a:r>
                        <a:rPr lang="en-US" sz="1050" b="0" i="0" u="none" strike="noStrike" dirty="0" smtClean="0">
                          <a:solidFill>
                            <a:srgbClr val="000000"/>
                          </a:solidFill>
                          <a:effectLst/>
                          <a:latin typeface="Arial"/>
                        </a:rPr>
                        <a:t>Yr.</a:t>
                      </a:r>
                      <a:endParaRPr lang="en-US" sz="1050" b="0"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45.1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43.4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44.3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43.3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Est. Future Benefits Paid - 3rd </a:t>
                      </a:r>
                      <a:r>
                        <a:rPr lang="en-US" sz="1050" b="0" i="0" u="none" strike="noStrike" dirty="0" smtClean="0">
                          <a:solidFill>
                            <a:srgbClr val="000000"/>
                          </a:solidFill>
                          <a:effectLst/>
                          <a:latin typeface="Arial"/>
                        </a:rPr>
                        <a:t>Yr.</a:t>
                      </a:r>
                      <a:endParaRPr lang="en-US" sz="1050" b="0"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46.1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44.1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44.4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42.9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Est. Future Benefits Paid - 4th </a:t>
                      </a:r>
                      <a:r>
                        <a:rPr lang="en-US" sz="1050" b="0" i="0" u="none" strike="noStrike" dirty="0" smtClean="0">
                          <a:solidFill>
                            <a:srgbClr val="000000"/>
                          </a:solidFill>
                          <a:effectLst/>
                          <a:latin typeface="Arial"/>
                        </a:rPr>
                        <a:t>Yr.</a:t>
                      </a:r>
                      <a:endParaRPr lang="en-US" sz="1050" b="0"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47.0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44.0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43.3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43.6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42.7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Est. Future Benefits Paid - 5th </a:t>
                      </a:r>
                      <a:r>
                        <a:rPr lang="en-US" sz="1050" b="0" i="0" u="none" strike="noStrike" dirty="0" smtClean="0">
                          <a:solidFill>
                            <a:srgbClr val="000000"/>
                          </a:solidFill>
                          <a:effectLst/>
                          <a:latin typeface="Arial"/>
                        </a:rPr>
                        <a:t>Yr.</a:t>
                      </a:r>
                      <a:endParaRPr lang="en-US" sz="1050" b="0" i="0" u="none" strike="noStrike" dirty="0">
                        <a:solidFill>
                          <a:srgbClr val="000000"/>
                        </a:solidFill>
                        <a:effectLst/>
                        <a:latin typeface="Arial"/>
                      </a:endParaRPr>
                    </a:p>
                  </a:txBody>
                  <a:tcPr marL="9525" marR="9525" marT="9525" marB="0">
                    <a:lnL w="12700" cap="flat" cmpd="sng" algn="ctr">
                      <a:solidFill>
                        <a:schemeClr val="tx1"/>
                      </a:solidFill>
                      <a:prstDash val="solid"/>
                      <a:round/>
                      <a:headEnd type="none" w="med" len="med"/>
                      <a:tailEnd type="none" w="med" len="med"/>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47.1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44.2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42.5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43.2 </a:t>
                      </a:r>
                    </a:p>
                  </a:txBody>
                  <a:tcPr marL="9525" marR="9525" marT="9525" marB="0">
                    <a:lnL>
                      <a:noFill/>
                    </a:lnL>
                    <a:lnR>
                      <a:noFill/>
                    </a:lnR>
                    <a:lnT>
                      <a:noFill/>
                    </a:lnT>
                    <a:lnB>
                      <a:noFill/>
                    </a:lnB>
                    <a:solidFill>
                      <a:srgbClr val="FFFFFF">
                        <a:alpha val="0"/>
                      </a:srgbClr>
                    </a:solidFill>
                  </a:tcPr>
                </a:tc>
                <a:tc>
                  <a:txBody>
                    <a:bodyPr/>
                    <a:lstStyle/>
                    <a:p>
                      <a:pPr algn="r" fontAlgn="t"/>
                      <a:r>
                        <a:rPr lang="en-US" sz="1050" b="0" i="0" u="none" strike="noStrike" dirty="0">
                          <a:solidFill>
                            <a:srgbClr val="000000"/>
                          </a:solidFill>
                          <a:effectLst/>
                          <a:latin typeface="Arial"/>
                        </a:rPr>
                        <a:t>           41.9 </a:t>
                      </a:r>
                    </a:p>
                  </a:txBody>
                  <a:tcPr marL="9525" marR="9525" marT="9525" marB="0">
                    <a:lnL>
                      <a:noFill/>
                    </a:lnL>
                    <a:lnR w="12700" cap="flat" cmpd="sng" algn="ctr">
                      <a:solidFill>
                        <a:schemeClr val="tx1"/>
                      </a:solidFill>
                      <a:prstDash val="solid"/>
                      <a:round/>
                      <a:headEnd type="none" w="med" len="med"/>
                      <a:tailEnd type="none" w="med" len="med"/>
                    </a:lnR>
                    <a:lnT>
                      <a:noFill/>
                    </a:lnT>
                    <a:lnB>
                      <a:noFill/>
                    </a:lnB>
                    <a:solidFill>
                      <a:srgbClr val="FFFFFF">
                        <a:alpha val="0"/>
                      </a:srgbClr>
                    </a:solidFill>
                  </a:tcPr>
                </a:tc>
              </a:tr>
              <a:tr h="170215">
                <a:tc>
                  <a:txBody>
                    <a:bodyPr/>
                    <a:lstStyle/>
                    <a:p>
                      <a:pPr algn="l" fontAlgn="t"/>
                      <a:r>
                        <a:rPr lang="en-US" sz="1050" b="0" i="0" u="none" strike="noStrike" dirty="0">
                          <a:solidFill>
                            <a:srgbClr val="000000"/>
                          </a:solidFill>
                          <a:effectLst/>
                          <a:latin typeface="Arial"/>
                        </a:rPr>
                        <a:t>Est. Future Benefits Paid - Thereafter</a:t>
                      </a:r>
                    </a:p>
                  </a:txBody>
                  <a:tcPr marL="9525" marR="9525" marT="9525"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alpha val="0"/>
                      </a:srgbClr>
                    </a:solidFill>
                  </a:tcPr>
                </a:tc>
                <a:tc>
                  <a:txBody>
                    <a:bodyPr/>
                    <a:lstStyle/>
                    <a:p>
                      <a:pPr algn="r" fontAlgn="t"/>
                      <a:r>
                        <a:rPr lang="en-US" sz="1050" b="0" i="0" u="none" strike="noStrike" dirty="0">
                          <a:solidFill>
                            <a:srgbClr val="000000"/>
                          </a:solidFill>
                          <a:effectLst/>
                          <a:latin typeface="Arial"/>
                        </a:rPr>
                        <a:t>            226.6 </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rgbClr val="FFFFFF">
                        <a:alpha val="0"/>
                      </a:srgbClr>
                    </a:solidFill>
                  </a:tcPr>
                </a:tc>
                <a:tc>
                  <a:txBody>
                    <a:bodyPr/>
                    <a:lstStyle/>
                    <a:p>
                      <a:pPr algn="r" fontAlgn="t"/>
                      <a:r>
                        <a:rPr lang="en-US" sz="1050" b="0" i="0" u="none" strike="noStrike" dirty="0">
                          <a:solidFill>
                            <a:srgbClr val="000000"/>
                          </a:solidFill>
                          <a:effectLst/>
                          <a:latin typeface="Arial"/>
                        </a:rPr>
                        <a:t>            207.6 </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rgbClr val="FFFFFF">
                        <a:alpha val="0"/>
                      </a:srgbClr>
                    </a:solidFill>
                  </a:tcPr>
                </a:tc>
                <a:tc>
                  <a:txBody>
                    <a:bodyPr/>
                    <a:lstStyle/>
                    <a:p>
                      <a:pPr algn="r" fontAlgn="t"/>
                      <a:r>
                        <a:rPr lang="en-US" sz="1050" b="0" i="0" u="none" strike="noStrike" dirty="0">
                          <a:solidFill>
                            <a:srgbClr val="000000"/>
                          </a:solidFill>
                          <a:effectLst/>
                          <a:latin typeface="Arial"/>
                        </a:rPr>
                        <a:t>              198.2 </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rgbClr val="FFFFFF">
                        <a:alpha val="0"/>
                      </a:srgbClr>
                    </a:solidFill>
                  </a:tcPr>
                </a:tc>
                <a:tc>
                  <a:txBody>
                    <a:bodyPr/>
                    <a:lstStyle/>
                    <a:p>
                      <a:pPr algn="r" fontAlgn="t"/>
                      <a:r>
                        <a:rPr lang="en-US" sz="1050" b="0" i="0" u="none" strike="noStrike" dirty="0">
                          <a:solidFill>
                            <a:srgbClr val="000000"/>
                          </a:solidFill>
                          <a:effectLst/>
                          <a:latin typeface="Arial"/>
                        </a:rPr>
                        <a:t>         200.2 </a:t>
                      </a:r>
                    </a:p>
                  </a:txBody>
                  <a:tcPr marL="9525" marR="9525" marT="9525" marB="0">
                    <a:lnL>
                      <a:noFill/>
                    </a:lnL>
                    <a:lnR>
                      <a:noFill/>
                    </a:lnR>
                    <a:lnT>
                      <a:noFill/>
                    </a:lnT>
                    <a:lnB w="12700" cap="flat" cmpd="sng" algn="ctr">
                      <a:solidFill>
                        <a:schemeClr val="tx1"/>
                      </a:solidFill>
                      <a:prstDash val="solid"/>
                      <a:round/>
                      <a:headEnd type="none" w="med" len="med"/>
                      <a:tailEnd type="none" w="med" len="med"/>
                    </a:lnB>
                    <a:solidFill>
                      <a:srgbClr val="FFFFFF">
                        <a:alpha val="0"/>
                      </a:srgbClr>
                    </a:solidFill>
                  </a:tcPr>
                </a:tc>
                <a:tc>
                  <a:txBody>
                    <a:bodyPr/>
                    <a:lstStyle/>
                    <a:p>
                      <a:pPr algn="r" fontAlgn="t"/>
                      <a:r>
                        <a:rPr lang="en-US" sz="1050" b="0" i="0" u="none" strike="noStrike" dirty="0">
                          <a:solidFill>
                            <a:srgbClr val="000000"/>
                          </a:solidFill>
                          <a:effectLst/>
                          <a:latin typeface="Arial"/>
                        </a:rPr>
                        <a:t>         194.3 </a:t>
                      </a:r>
                    </a:p>
                  </a:txBody>
                  <a:tcPr marL="9525" marR="9525" marT="9525"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alpha val="0"/>
                      </a:srgbClr>
                    </a:solidFill>
                  </a:tcPr>
                </a:tc>
              </a:tr>
            </a:tbl>
          </a:graphicData>
        </a:graphic>
      </p:graphicFrame>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299471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a:bodyPr>
          <a:lstStyle/>
          <a:p>
            <a:pPr algn="r"/>
            <a:r>
              <a:rPr lang="en-US" sz="2400" b="1" dirty="0" smtClean="0">
                <a:latin typeface="Cambria" pitchFamily="18" charset="0"/>
                <a:cs typeface="Times New Roman" pitchFamily="18" charset="0"/>
              </a:rPr>
              <a:t>OPEB, Pt. III</a:t>
            </a:r>
            <a:endParaRPr lang="en-US" sz="2400" b="1" dirty="0">
              <a:latin typeface="Cambria"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67240185"/>
              </p:ext>
            </p:extLst>
          </p:nvPr>
        </p:nvGraphicFramePr>
        <p:xfrm>
          <a:off x="310821" y="786762"/>
          <a:ext cx="8364270" cy="381000"/>
        </p:xfrm>
        <a:graphic>
          <a:graphicData uri="http://schemas.openxmlformats.org/drawingml/2006/table">
            <a:tbl>
              <a:tblPr/>
              <a:tblGrid>
                <a:gridCol w="3398575"/>
                <a:gridCol w="1019572"/>
                <a:gridCol w="1038453"/>
                <a:gridCol w="1095096"/>
                <a:gridCol w="906287"/>
                <a:gridCol w="906287"/>
              </a:tblGrid>
              <a:tr h="381000">
                <a:tc>
                  <a:txBody>
                    <a:bodyPr/>
                    <a:lstStyle/>
                    <a:p>
                      <a:pPr algn="l" fontAlgn="b"/>
                      <a:r>
                        <a:rPr lang="en-US" sz="1000" b="1" i="0" u="none" strike="noStrike" dirty="0">
                          <a:solidFill>
                            <a:schemeClr val="tx1"/>
                          </a:solidFill>
                          <a:effectLst/>
                          <a:latin typeface="Arial"/>
                        </a:rPr>
                        <a:t>For the Fiscal Period Ending</a:t>
                      </a:r>
                      <a:br>
                        <a:rPr lang="en-US" sz="1000" b="1" i="0" u="none" strike="noStrike" dirty="0">
                          <a:solidFill>
                            <a:schemeClr val="tx1"/>
                          </a:solidFill>
                          <a:effectLst/>
                          <a:latin typeface="Arial"/>
                        </a:rPr>
                      </a:br>
                      <a:endParaRPr lang="en-US" sz="10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l"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Dec-31-2007</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l"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l"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Dec-31-2009</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l"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pPr algn="l" fontAlgn="b"/>
                      <a:r>
                        <a:rPr lang="en-US" sz="1000" b="1" i="0" u="none" strike="noStrike" dirty="0">
                          <a:solidFill>
                            <a:schemeClr val="tx1"/>
                          </a:solidFill>
                          <a:effectLst/>
                          <a:latin typeface="Arial"/>
                        </a:rPr>
                        <a:t>12 months</a:t>
                      </a:r>
                      <a:br>
                        <a:rPr lang="en-US" sz="1000" b="1" i="0" u="none" strike="noStrike" dirty="0">
                          <a:solidFill>
                            <a:schemeClr val="tx1"/>
                          </a:solidFill>
                          <a:effectLst/>
                          <a:latin typeface="Arial"/>
                        </a:rPr>
                      </a:br>
                      <a:r>
                        <a:rPr lang="en-US" sz="1000" b="1" i="0" u="none" strike="noStrike" dirty="0">
                          <a:solidFill>
                            <a:schemeClr val="tx1"/>
                          </a:solidFill>
                          <a:effectLst/>
                          <a:latin typeface="Arial"/>
                        </a:rPr>
                        <a:t>Dec-31-2011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09742209"/>
              </p:ext>
            </p:extLst>
          </p:nvPr>
        </p:nvGraphicFramePr>
        <p:xfrm>
          <a:off x="304800" y="1219200"/>
          <a:ext cx="8382002" cy="4747260"/>
        </p:xfrm>
        <a:graphic>
          <a:graphicData uri="http://schemas.openxmlformats.org/drawingml/2006/table">
            <a:tbl>
              <a:tblPr>
                <a:tableStyleId>{5C22544A-7EE6-4342-B048-85BDC9FD1C3A}</a:tableStyleId>
              </a:tblPr>
              <a:tblGrid>
                <a:gridCol w="3141614"/>
                <a:gridCol w="994845"/>
                <a:gridCol w="1099565"/>
                <a:gridCol w="1138836"/>
                <a:gridCol w="959937"/>
                <a:gridCol w="1047205"/>
              </a:tblGrid>
              <a:tr h="154101">
                <a:tc>
                  <a:txBody>
                    <a:bodyPr/>
                    <a:lstStyle/>
                    <a:p>
                      <a:pPr algn="l" fontAlgn="t"/>
                      <a:r>
                        <a:rPr lang="en-US" sz="1050" b="1" u="none" strike="noStrike" dirty="0">
                          <a:effectLst/>
                        </a:rPr>
                        <a:t>Balance Sheet Reconciliation Items</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r>
              <a:tr h="154101">
                <a:tc>
                  <a:txBody>
                    <a:bodyPr/>
                    <a:lstStyle/>
                    <a:p>
                      <a:pPr algn="l" fontAlgn="t"/>
                      <a:r>
                        <a:rPr lang="en-US" sz="1050" u="none" strike="noStrike" dirty="0">
                          <a:effectLst/>
                        </a:rPr>
                        <a:t>Accrued Benefit Liability</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(6.0)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(6.2)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(6.3)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(7.7)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(7.1)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gridSpan="2">
                  <a:txBody>
                    <a:bodyPr/>
                    <a:lstStyle/>
                    <a:p>
                      <a:pPr algn="l" fontAlgn="t"/>
                      <a:r>
                        <a:rPr lang="en-US" sz="1050" b="1" u="none" strike="noStrike" dirty="0">
                          <a:effectLst/>
                        </a:rPr>
                        <a:t>Adj. for Liability Recognized on Balance Sheet</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hMerge="1">
                  <a:txBody>
                    <a:bodyPr/>
                    <a:lstStyle/>
                    <a:p>
                      <a:endParaRPr lang="en-US"/>
                    </a:p>
                  </a:txBody>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Net Asset/Liability Recognized on Balance Sheet</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(110.3)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(256.1)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(204.6)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(226.3)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(322.5)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b="1" u="none" strike="noStrike" dirty="0">
                          <a:effectLst/>
                        </a:rPr>
                        <a:t>Benefits Sensitivity Analysis</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1% Increase - Effect on Service and Interest Cost</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2.5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1% Increase - Effect on PBO</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60.1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1% Decrease - Effect on Service and Interest Cost</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(2.1)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1% Decrease - Effect on PBO</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(51.1)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gridSpan="3">
                  <a:txBody>
                    <a:bodyPr/>
                    <a:lstStyle/>
                    <a:p>
                      <a:pPr algn="l" fontAlgn="t"/>
                      <a:r>
                        <a:rPr lang="en-US" sz="1050" b="1" u="none" strike="noStrike" dirty="0">
                          <a:effectLst/>
                        </a:rPr>
                        <a:t>Other Compr. Income Components Recognized on the BS</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hMerge="1">
                  <a:txBody>
                    <a:bodyPr/>
                    <a:lstStyle/>
                    <a:p>
                      <a:endParaRPr lang="en-US"/>
                    </a:p>
                  </a:txBody>
                  <a:tcPr/>
                </a:tc>
                <a:tc hMerge="1">
                  <a:txBody>
                    <a:bodyPr/>
                    <a:lstStyle/>
                    <a:p>
                      <a:endParaRPr lang="en-US"/>
                    </a:p>
                  </a:txBody>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Net Actuarial Loss/Gain</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173.7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326.2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260.9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247.7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332.9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Prior Service Cost/Benefit</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(1.8)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(2.9)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(2.6)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15.3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13.3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Net Amount Recognized</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171.9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323.3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258.3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263.0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346.2 </a:t>
                      </a:r>
                      <a:endParaRPr lang="en-US" sz="1050" b="1"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b="1" u="none" strike="noStrike" dirty="0">
                          <a:effectLst/>
                        </a:rPr>
                        <a:t>Consolidated Balance Sheet Amounts</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Current Liabilities</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(6.0)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(6.2)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(6.3)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(7.7)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(7.1)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Long Term Liabilities</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(104.3)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(249.9)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(198.3)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(218.6)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(315.4)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gridSpan="3">
                  <a:txBody>
                    <a:bodyPr/>
                    <a:lstStyle/>
                    <a:p>
                      <a:pPr algn="l" fontAlgn="t"/>
                      <a:r>
                        <a:rPr lang="en-US" sz="1050" b="1" u="none" strike="noStrike" dirty="0">
                          <a:effectLst/>
                        </a:rPr>
                        <a:t>Net Periodic Benefit Cost to be Recognized in the Subsequent Period</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hMerge="1">
                  <a:txBody>
                    <a:bodyPr/>
                    <a:lstStyle/>
                    <a:p>
                      <a:endParaRPr lang="en-US"/>
                    </a:p>
                  </a:txBody>
                  <a:tcPr/>
                </a:tc>
                <a:tc hMerge="1">
                  <a:txBody>
                    <a:bodyPr/>
                    <a:lstStyle/>
                    <a:p>
                      <a:endParaRPr lang="en-US"/>
                    </a:p>
                  </a:txBody>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Prior Service Cost/Benefit</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(0.2)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(0.3)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(0.3)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2.0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2.0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Net Actuarial Loss/Gain</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9.0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20.3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16.3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15.4 </a:t>
                      </a:r>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22.4 </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Total Amount to be Recognized</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r" fontAlgn="t"/>
                      <a:r>
                        <a:rPr lang="en-US" sz="1050" u="none" strike="noStrike" dirty="0">
                          <a:effectLst/>
                        </a:rPr>
                        <a:t>                 8.8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20.0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16.0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17.4 </a:t>
                      </a:r>
                      <a:endParaRPr lang="en-US" sz="1050" b="1"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r" fontAlgn="t"/>
                      <a:r>
                        <a:rPr lang="en-US" sz="1050" u="none" strike="noStrike" dirty="0">
                          <a:effectLst/>
                        </a:rPr>
                        <a:t>                 24.4 </a:t>
                      </a:r>
                      <a:endParaRPr lang="en-US" sz="1050" b="1"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gridSpan="2">
                  <a:txBody>
                    <a:bodyPr/>
                    <a:lstStyle/>
                    <a:p>
                      <a:pPr algn="l" fontAlgn="t"/>
                      <a:r>
                        <a:rPr lang="en-US" sz="1050" b="1" u="none" strike="noStrike" dirty="0">
                          <a:effectLst/>
                        </a:rPr>
                        <a:t>Other Post-Retirement Benefit Related Items</a:t>
                      </a:r>
                      <a:endParaRPr lang="en-US" sz="105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bg1">
                        <a:alpha val="0"/>
                      </a:schemeClr>
                    </a:solidFill>
                  </a:tcPr>
                </a:tc>
                <a:tc hMerge="1">
                  <a:txBody>
                    <a:bodyPr/>
                    <a:lstStyle/>
                    <a:p>
                      <a:endParaRPr lang="en-US"/>
                    </a:p>
                  </a:txBody>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solidFill>
                      <a:schemeClr val="bg1">
                        <a:alpha val="0"/>
                      </a:schemeClr>
                    </a:solidFill>
                  </a:tcPr>
                </a:tc>
                <a:tc>
                  <a:txBody>
                    <a:bodyPr/>
                    <a:lstStyle/>
                    <a:p>
                      <a:pPr algn="l" fontAlgn="t"/>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bg1">
                        <a:alpha val="0"/>
                      </a:schemeClr>
                    </a:solidFill>
                  </a:tcPr>
                </a:tc>
              </a:tr>
              <a:tr h="154101">
                <a:tc>
                  <a:txBody>
                    <a:bodyPr/>
                    <a:lstStyle/>
                    <a:p>
                      <a:pPr algn="l" fontAlgn="t"/>
                      <a:r>
                        <a:rPr lang="en-US" sz="1050" u="none" strike="noStrike" dirty="0">
                          <a:effectLst/>
                        </a:rPr>
                        <a:t>Benefit Info Date</a:t>
                      </a:r>
                      <a:endParaRPr lang="en-US" sz="105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r" fontAlgn="t"/>
                      <a:r>
                        <a:rPr lang="en-US" sz="1050" u="none" strike="noStrike" dirty="0">
                          <a:effectLst/>
                        </a:rPr>
                        <a:t>Dec-31-2007</a:t>
                      </a:r>
                      <a:endParaRPr lang="en-US" sz="1050" b="0"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r" fontAlgn="t"/>
                      <a:r>
                        <a:rPr lang="en-US" sz="1050" u="none" strike="noStrike" dirty="0">
                          <a:effectLst/>
                        </a:rPr>
                        <a:t>Dec-31-2008</a:t>
                      </a:r>
                      <a:endParaRPr lang="en-US" sz="1050" b="0"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r" fontAlgn="t"/>
                      <a:r>
                        <a:rPr lang="en-US" sz="1050" u="none" strike="noStrike" dirty="0">
                          <a:effectLst/>
                        </a:rPr>
                        <a:t>Dec-31-2009</a:t>
                      </a:r>
                      <a:endParaRPr lang="en-US" sz="1050" b="0"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r" fontAlgn="t"/>
                      <a:r>
                        <a:rPr lang="en-US" sz="1050" u="none" strike="noStrike" dirty="0">
                          <a:effectLst/>
                        </a:rPr>
                        <a:t>Dec-31-2010</a:t>
                      </a:r>
                      <a:endParaRPr lang="en-US" sz="1050" b="0"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r" fontAlgn="t"/>
                      <a:r>
                        <a:rPr lang="en-US" sz="1050" u="none" strike="noStrike" dirty="0">
                          <a:effectLst/>
                        </a:rPr>
                        <a:t>Dec-31-2011</a:t>
                      </a:r>
                      <a:endParaRPr lang="en-US" sz="105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r>
            </a:tbl>
          </a:graphicData>
        </a:graphic>
      </p:graphicFrame>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42698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6032501" y="4572000"/>
            <a:ext cx="2311400" cy="533400"/>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chemeClr val="tx1"/>
                </a:solidFill>
              </a:rPr>
              <a:t>Percentage of total ($337 Million)</a:t>
            </a:r>
          </a:p>
        </p:txBody>
      </p:sp>
      <p:sp>
        <p:nvSpPr>
          <p:cNvPr id="56" name="Rounded Rectangle 55"/>
          <p:cNvSpPr/>
          <p:nvPr/>
        </p:nvSpPr>
        <p:spPr>
          <a:xfrm>
            <a:off x="6032501" y="4572000"/>
            <a:ext cx="2311400" cy="5334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chemeClr val="tx1"/>
                </a:solidFill>
              </a:rPr>
              <a:t>Percentage of total ($3,219 Million)</a:t>
            </a:r>
          </a:p>
        </p:txBody>
      </p:sp>
      <p:graphicFrame>
        <p:nvGraphicFramePr>
          <p:cNvPr id="55" name="Chart 54"/>
          <p:cNvGraphicFramePr/>
          <p:nvPr/>
        </p:nvGraphicFramePr>
        <p:xfrm>
          <a:off x="5524501" y="1600200"/>
          <a:ext cx="3238499" cy="32956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p:cNvGraphicFramePr/>
          <p:nvPr/>
        </p:nvGraphicFramePr>
        <p:xfrm>
          <a:off x="5524501" y="1600200"/>
          <a:ext cx="3238499" cy="3295652"/>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smtClean="0">
              <a:solidFill>
                <a:schemeClr val="bg1"/>
              </a:solidFill>
            </a:endParaRPr>
          </a:p>
        </p:txBody>
      </p:sp>
      <p:sp>
        <p:nvSpPr>
          <p:cNvPr id="23" name="Chevron 22"/>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graphicFrame>
        <p:nvGraphicFramePr>
          <p:cNvPr id="26" name="Diagram 25"/>
          <p:cNvGraphicFramePr/>
          <p:nvPr>
            <p:extLst>
              <p:ext uri="{D42A27DB-BD31-4B8C-83A1-F6EECF244321}">
                <p14:modId xmlns:p14="http://schemas.microsoft.com/office/powerpoint/2010/main" val="3620488110"/>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Home Security Spinoff</a:t>
            </a:r>
          </a:p>
        </p:txBody>
      </p:sp>
      <p:pic>
        <p:nvPicPr>
          <p:cNvPr id="131074" name="Picture 2" descr="http://www.californiasecuritypro.com/Portals/137046/images/brinks%20home%20security%202.jpg"/>
          <p:cNvPicPr>
            <a:picLocks noChangeAspect="1" noChangeArrowheads="1"/>
          </p:cNvPicPr>
          <p:nvPr/>
        </p:nvPicPr>
        <p:blipFill>
          <a:blip r:embed="rId13" cstate="print"/>
          <a:srcRect l="8162" r="27564"/>
          <a:stretch>
            <a:fillRect/>
          </a:stretch>
        </p:blipFill>
        <p:spPr bwMode="auto">
          <a:xfrm>
            <a:off x="495301" y="990600"/>
            <a:ext cx="4800600" cy="4481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90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500"/>
                                        <p:tgtEl>
                                          <p:spTgt spid="131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1" animBg="1"/>
      <p:bldP spid="56" grpId="0" animBg="1"/>
      <p:bldGraphic spid="55" grpId="0">
        <p:bldAsOne/>
      </p:bldGraphic>
      <p:bldGraphic spid="57"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733801" y="57015"/>
            <a:ext cx="5364108" cy="471360"/>
          </a:xfrm>
        </p:spPr>
        <p:txBody>
          <a:bodyPr>
            <a:normAutofit/>
          </a:bodyPr>
          <a:lstStyle/>
          <a:p>
            <a:pPr algn="r"/>
            <a:r>
              <a:rPr lang="en-US" sz="2400" b="1" dirty="0" smtClean="0">
                <a:latin typeface="Cambria" pitchFamily="18" charset="0"/>
                <a:cs typeface="Times New Roman" pitchFamily="18" charset="0"/>
              </a:rPr>
              <a:t>Pension Projections Funded Status</a:t>
            </a:r>
            <a:endParaRPr lang="en-US" sz="2400" b="1" dirty="0">
              <a:latin typeface="Cambria" pitchFamily="18" charset="0"/>
              <a:cs typeface="Times New Roman" pitchFamily="18" charset="0"/>
            </a:endParaRPr>
          </a:p>
        </p:txBody>
      </p:sp>
      <p:sp>
        <p:nvSpPr>
          <p:cNvPr id="19" name="TextBox 18"/>
          <p:cNvSpPr txBox="1"/>
          <p:nvPr/>
        </p:nvSpPr>
        <p:spPr>
          <a:xfrm>
            <a:off x="196269" y="6241475"/>
            <a:ext cx="2714205" cy="369332"/>
          </a:xfrm>
          <a:prstGeom prst="rect">
            <a:avLst/>
          </a:prstGeom>
          <a:noFill/>
        </p:spPr>
        <p:txBody>
          <a:bodyPr wrap="none" rtlCol="0">
            <a:spAutoFit/>
          </a:bodyPr>
          <a:lstStyle/>
          <a:p>
            <a:r>
              <a:rPr lang="en-US" b="1" dirty="0" smtClean="0">
                <a:latin typeface="+mj-lt"/>
              </a:rPr>
              <a:t>Source</a:t>
            </a:r>
            <a:r>
              <a:rPr lang="en-US" dirty="0" smtClean="0">
                <a:latin typeface="+mj-lt"/>
              </a:rPr>
              <a:t>: Brink’s 2011 10k</a:t>
            </a:r>
            <a:endParaRPr lang="en-US"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302117388"/>
              </p:ext>
            </p:extLst>
          </p:nvPr>
        </p:nvGraphicFramePr>
        <p:xfrm>
          <a:off x="43130" y="838200"/>
          <a:ext cx="8984639" cy="5322833"/>
        </p:xfrm>
        <a:graphic>
          <a:graphicData uri="http://schemas.openxmlformats.org/drawingml/2006/table">
            <a:tbl>
              <a:tblPr>
                <a:tableStyleId>{5C22544A-7EE6-4342-B048-85BDC9FD1C3A}</a:tableStyleId>
              </a:tblPr>
              <a:tblGrid>
                <a:gridCol w="1638706"/>
                <a:gridCol w="1175349"/>
                <a:gridCol w="791100"/>
                <a:gridCol w="791100"/>
                <a:gridCol w="791101"/>
                <a:gridCol w="711991"/>
                <a:gridCol w="791100"/>
                <a:gridCol w="791100"/>
                <a:gridCol w="791101"/>
                <a:gridCol w="711991"/>
              </a:tblGrid>
              <a:tr h="536614">
                <a:tc>
                  <a:txBody>
                    <a:bodyPr/>
                    <a:lstStyle/>
                    <a:p>
                      <a:pPr algn="ctr" fontAlgn="ctr"/>
                      <a:r>
                        <a:rPr lang="en-US" sz="1200" u="none" strike="noStrike" dirty="0">
                          <a:effectLst/>
                        </a:rPr>
                        <a:t>(In millions)</a:t>
                      </a:r>
                      <a:endParaRPr lang="en-US" sz="1200" b="0" i="1"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1" u="none" strike="noStrike" dirty="0">
                          <a:effectLst/>
                        </a:rPr>
                        <a:t>Primary U.S.</a:t>
                      </a:r>
                      <a:br>
                        <a:rPr lang="en-US" sz="1200" b="1" u="none" strike="noStrike" dirty="0">
                          <a:effectLst/>
                        </a:rPr>
                      </a:br>
                      <a:r>
                        <a:rPr lang="en-US" sz="1200" b="1" u="none" strike="noStrike" dirty="0">
                          <a:effectLst/>
                        </a:rPr>
                        <a:t>Pension Plan</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1" u="none" strike="noStrike" dirty="0">
                          <a:effectLst/>
                        </a:rPr>
                        <a:t>Other U.S. Pension Plan</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u="none" strike="noStrike" dirty="0">
                          <a:effectLst/>
                        </a:rPr>
                        <a:t>UMWA</a:t>
                      </a:r>
                      <a:br>
                        <a:rPr lang="en-US" sz="1200" b="1" u="none" strike="noStrike" dirty="0">
                          <a:effectLst/>
                        </a:rPr>
                      </a:br>
                      <a:r>
                        <a:rPr lang="en-US" sz="1200" b="1" u="none" strike="noStrike" dirty="0">
                          <a:effectLst/>
                        </a:rPr>
                        <a:t>Plans</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1" u="none" strike="noStrike" dirty="0">
                          <a:effectLst/>
                        </a:rPr>
                        <a:t>Black Lung and Other Plans</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u="none" strike="noStrike" dirty="0">
                          <a:effectLst/>
                        </a:rPr>
                        <a:t>Total</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1" u="none" strike="noStrike" dirty="0">
                          <a:effectLst/>
                        </a:rPr>
                        <a:t>U.S.</a:t>
                      </a:r>
                      <a:br>
                        <a:rPr lang="en-US" sz="1200" b="1" u="none" strike="noStrike" dirty="0">
                          <a:effectLst/>
                        </a:rPr>
                      </a:br>
                      <a:r>
                        <a:rPr lang="en-US" sz="1200" b="1" u="none" strike="noStrike" dirty="0">
                          <a:effectLst/>
                        </a:rPr>
                        <a:t>Pension Plans</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u="none" strike="noStrike" dirty="0">
                          <a:effectLst/>
                        </a:rPr>
                        <a:t>UMWA</a:t>
                      </a:r>
                      <a:br>
                        <a:rPr lang="en-US" sz="1200" b="1" u="none" strike="noStrike" dirty="0">
                          <a:effectLst/>
                        </a:rPr>
                      </a:br>
                      <a:r>
                        <a:rPr lang="en-US" sz="1200" b="1" u="none" strike="noStrike" dirty="0">
                          <a:effectLst/>
                        </a:rPr>
                        <a:t>Plans</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t"/>
                      <a:r>
                        <a:rPr lang="en-US" sz="1200" b="1" u="none" strike="noStrike" dirty="0">
                          <a:effectLst/>
                        </a:rPr>
                        <a:t>Black Lung and Other Plans</a:t>
                      </a:r>
                      <a:endParaRPr lang="en-US" sz="1200" b="1" i="0" u="none" strike="noStrike" dirty="0">
                        <a:solidFill>
                          <a:srgbClr val="000000"/>
                        </a:solidFill>
                        <a:effectLst/>
                        <a:latin typeface="Times New Roman"/>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u="none" strike="noStrike" dirty="0">
                          <a:effectLst/>
                        </a:rPr>
                        <a:t>Total</a:t>
                      </a:r>
                      <a:endParaRPr lang="en-US" sz="1200" b="1"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06390">
                <a:tc>
                  <a:txBody>
                    <a:bodyPr/>
                    <a:lstStyle/>
                    <a:p>
                      <a:pPr algn="ctr" fontAlgn="b"/>
                      <a:r>
                        <a:rPr lang="en-US" sz="1200" b="1" u="none" strike="noStrike" dirty="0">
                          <a:effectLst/>
                        </a:rPr>
                        <a:t>Actual payments</a:t>
                      </a:r>
                      <a:endParaRPr lang="en-US" sz="12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2008</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7.1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9.0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(329.2)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(207.5)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(48.6)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(585.3)</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2009</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150.0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7.6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162.3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(152.3)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(157.5)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(47.1)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(356.9)</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2010</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(191.7)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(164.1)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(62.2)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(418.0)</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25368">
                <a:tc>
                  <a:txBody>
                    <a:bodyPr/>
                    <a:lstStyle/>
                    <a:p>
                      <a:pPr algn="r" fontAlgn="t"/>
                      <a:r>
                        <a:rPr lang="en-US" sz="1200" u="none" strike="noStrike" dirty="0">
                          <a:effectLst/>
                        </a:rPr>
                        <a:t>2011</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7.0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7.7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(305.3)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(261.6)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(60.9)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(627.8)</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ctr" fontAlgn="t"/>
                      <a:r>
                        <a:rPr lang="en-US" sz="1200" b="1" u="none" strike="noStrike" dirty="0">
                          <a:effectLst/>
                        </a:rPr>
                        <a:t>Projected payments </a:t>
                      </a:r>
                      <a:r>
                        <a:rPr lang="en-US" sz="1200" u="none" strike="noStrike" dirty="0" smtClean="0">
                          <a:effectLst/>
                        </a:rPr>
                        <a:t>2012</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31.5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13.2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7.2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51.9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(248.5)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(262.9)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(56.1)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(567.5)</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2013</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41.5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49.7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(188.3)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(264.9)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(52.6)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(505.8)</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2014</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51.1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57.4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(114.9)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(267.7)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(49.2)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(431.8)</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2015</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47.0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53.0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(39.6)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(271.5)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(46.0)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(357.1)</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2016</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42.4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48.2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37.0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(276.2)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(42.9)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(282.1)</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2017</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14.7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20.1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90.9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(282.0)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(39.9)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(231.0)</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2018</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133.6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(289.1)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(36.8)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(192.3)</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2019</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179.1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(297.5)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(33.7)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(152.1)</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2020</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228.6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(307.5)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(30.7)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(109.6)</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2021</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281.0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(319.0)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(66.3)</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2022</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337.0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(332.2)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(25.5)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(20.7)</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2023</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26.4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30.3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396.8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(320.0)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(23.4)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53.4</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2024</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29.4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33.1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460.8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(304.0)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(21.3)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135.5</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2025</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31.9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529.3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(288.4)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(19.4)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221.5</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2026</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27.2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30.5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602.4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(273.3)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(17.6)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311.5</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2027</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26.3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29.3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680.6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(258.4)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(15.9)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406.3</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2028</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25.6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28.4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764.3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(243.7)</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(14.3)</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506.3</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2029</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0.6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24.8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2.0</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27.4</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853.8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(229.1)</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(12.8)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US" sz="1200" u="none" strike="noStrike" dirty="0">
                          <a:effectLst/>
                        </a:rPr>
                        <a:t>611.9</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6965">
                <a:tc>
                  <a:txBody>
                    <a:bodyPr/>
                    <a:lstStyle/>
                    <a:p>
                      <a:pPr algn="r" fontAlgn="t"/>
                      <a:r>
                        <a:rPr lang="en-US" sz="1200" u="none" strike="noStrike" dirty="0">
                          <a:effectLst/>
                        </a:rPr>
                        <a:t>2030</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0.5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23.9</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1.8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26.2</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949.6</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(214.8)</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(11.5)</a:t>
                      </a:r>
                      <a:endParaRPr lang="en-US" sz="12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u="none" strike="noStrike" dirty="0">
                          <a:effectLst/>
                        </a:rPr>
                        <a:t>723.3</a:t>
                      </a:r>
                      <a:endParaRPr lang="en-US" sz="1200" b="0" i="0" u="none" strike="noStrike" dirty="0">
                        <a:solidFill>
                          <a:srgbClr val="000000"/>
                        </a:solidFill>
                        <a:effectLst/>
                        <a:latin typeface="Times New Roman"/>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6873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7" name="Title 2"/>
          <p:cNvSpPr>
            <a:spLocks noGrp="1"/>
          </p:cNvSpPr>
          <p:nvPr>
            <p:ph type="title"/>
          </p:nvPr>
        </p:nvSpPr>
        <p:spPr>
          <a:xfrm>
            <a:off x="5704117" y="57015"/>
            <a:ext cx="3393791" cy="471360"/>
          </a:xfrm>
        </p:spPr>
        <p:txBody>
          <a:bodyPr>
            <a:normAutofit/>
          </a:bodyPr>
          <a:lstStyle/>
          <a:p>
            <a:pPr algn="r"/>
            <a:r>
              <a:rPr lang="en-US" sz="2400" b="1" dirty="0">
                <a:latin typeface="Cambria" pitchFamily="18" charset="0"/>
                <a:cs typeface="Times New Roman" pitchFamily="18" charset="0"/>
              </a:rPr>
              <a:t>Assumptions</a:t>
            </a:r>
          </a:p>
        </p:txBody>
      </p:sp>
      <p:graphicFrame>
        <p:nvGraphicFramePr>
          <p:cNvPr id="5" name="Table 4"/>
          <p:cNvGraphicFramePr>
            <a:graphicFrameLocks noGrp="1"/>
          </p:cNvGraphicFramePr>
          <p:nvPr>
            <p:extLst>
              <p:ext uri="{D42A27DB-BD31-4B8C-83A1-F6EECF244321}">
                <p14:modId xmlns:p14="http://schemas.microsoft.com/office/powerpoint/2010/main" val="2464713751"/>
              </p:ext>
            </p:extLst>
          </p:nvPr>
        </p:nvGraphicFramePr>
        <p:xfrm>
          <a:off x="51834" y="762000"/>
          <a:ext cx="8975933" cy="609600"/>
        </p:xfrm>
        <a:graphic>
          <a:graphicData uri="http://schemas.openxmlformats.org/drawingml/2006/table">
            <a:tbl>
              <a:tblPr/>
              <a:tblGrid>
                <a:gridCol w="2529419"/>
                <a:gridCol w="588442"/>
                <a:gridCol w="588442"/>
                <a:gridCol w="588442"/>
                <a:gridCol w="588442"/>
                <a:gridCol w="588442"/>
                <a:gridCol w="562094"/>
                <a:gridCol w="588442"/>
                <a:gridCol w="588442"/>
                <a:gridCol w="588442"/>
                <a:gridCol w="588442"/>
                <a:gridCol w="588442"/>
              </a:tblGrid>
              <a:tr h="304800">
                <a:tc rowSpan="2">
                  <a:txBody>
                    <a:bodyPr/>
                    <a:lstStyle/>
                    <a:p>
                      <a:pPr algn="ctr" fontAlgn="ctr"/>
                      <a:r>
                        <a:rPr lang="en-US" sz="2000" b="1" i="0" u="none" strike="noStrike" dirty="0">
                          <a:solidFill>
                            <a:srgbClr val="FFFFFF"/>
                          </a:solidFill>
                          <a:effectLst/>
                          <a:latin typeface="Calibri"/>
                        </a:rPr>
                        <a:t>Assumptions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gridSpan="5">
                  <a:txBody>
                    <a:bodyPr/>
                    <a:lstStyle/>
                    <a:p>
                      <a:pPr algn="ctr" fontAlgn="b"/>
                      <a:r>
                        <a:rPr lang="en-US" sz="1600" b="1" i="0" u="none" strike="noStrike" dirty="0">
                          <a:solidFill>
                            <a:srgbClr val="FFFFFF"/>
                          </a:solidFill>
                          <a:effectLst/>
                          <a:latin typeface="Calibri"/>
                        </a:rPr>
                        <a:t>Actual</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600" b="1" i="0" u="none" strike="noStrike" dirty="0">
                          <a:solidFill>
                            <a:srgbClr val="FFFFFF"/>
                          </a:solidFill>
                          <a:effectLst/>
                          <a:latin typeface="Calibri"/>
                        </a:rPr>
                        <a:t>Estimated</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vMerge="1">
                  <a:txBody>
                    <a:bodyPr/>
                    <a:lstStyle/>
                    <a:p>
                      <a:endParaRPr lang="en-US"/>
                    </a:p>
                  </a:txBody>
                  <a:tcPr/>
                </a:tc>
                <a:tc>
                  <a:txBody>
                    <a:bodyPr/>
                    <a:lstStyle/>
                    <a:p>
                      <a:pPr algn="ctr" fontAlgn="b"/>
                      <a:r>
                        <a:rPr lang="en-US" sz="1200" b="1" i="0" u="none" strike="noStrike" dirty="0">
                          <a:solidFill>
                            <a:srgbClr val="FFFFFF"/>
                          </a:solidFill>
                          <a:effectLst/>
                          <a:latin typeface="Calibri"/>
                        </a:rPr>
                        <a:t>2007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2008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2009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2012E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2013E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2014E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2015E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2016E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2017E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4337423"/>
              </p:ext>
            </p:extLst>
          </p:nvPr>
        </p:nvGraphicFramePr>
        <p:xfrm>
          <a:off x="58499" y="1524000"/>
          <a:ext cx="8969268" cy="2407535"/>
        </p:xfrm>
        <a:graphic>
          <a:graphicData uri="http://schemas.openxmlformats.org/drawingml/2006/table">
            <a:tbl>
              <a:tblPr/>
              <a:tblGrid>
                <a:gridCol w="2527541"/>
                <a:gridCol w="588005"/>
                <a:gridCol w="588005"/>
                <a:gridCol w="588005"/>
                <a:gridCol w="588005"/>
                <a:gridCol w="588005"/>
                <a:gridCol w="561677"/>
                <a:gridCol w="588005"/>
                <a:gridCol w="588005"/>
                <a:gridCol w="588005"/>
                <a:gridCol w="588005"/>
                <a:gridCol w="588005"/>
              </a:tblGrid>
              <a:tr h="313267">
                <a:tc gridSpan="12">
                  <a:txBody>
                    <a:bodyPr/>
                    <a:lstStyle/>
                    <a:p>
                      <a:pPr algn="ctr" fontAlgn="b"/>
                      <a:r>
                        <a:rPr lang="en-US" sz="1400" b="1" i="0" u="none" strike="noStrike" dirty="0">
                          <a:solidFill>
                            <a:srgbClr val="FFFFFF"/>
                          </a:solidFill>
                          <a:effectLst/>
                          <a:latin typeface="Calibri"/>
                        </a:rPr>
                        <a:t>Income Statement</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067">
                <a:tc>
                  <a:txBody>
                    <a:bodyPr/>
                    <a:lstStyle/>
                    <a:p>
                      <a:pPr algn="l" fontAlgn="t"/>
                      <a:r>
                        <a:rPr lang="en-US" sz="1400" b="1" i="0" u="none" strike="noStrike" dirty="0">
                          <a:solidFill>
                            <a:srgbClr val="000000"/>
                          </a:solidFill>
                          <a:effectLst/>
                          <a:latin typeface="Calibri"/>
                        </a:rPr>
                        <a:t>% Growth Revenue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16.2%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15.7%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24.5%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7.0%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6.0%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4.0%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067">
                <a:tc>
                  <a:txBody>
                    <a:bodyPr/>
                    <a:lstStyle/>
                    <a:p>
                      <a:pPr algn="l" fontAlgn="b"/>
                      <a:r>
                        <a:rPr lang="en-US" sz="1400" b="1" i="0" u="none" strike="noStrike" dirty="0">
                          <a:solidFill>
                            <a:srgbClr val="000000"/>
                          </a:solidFill>
                          <a:effectLst/>
                          <a:latin typeface="Calibri"/>
                        </a:rPr>
                        <a:t>Gross Margin</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19.7%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20.8%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19.2%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18.7%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37067">
                <a:tc>
                  <a:txBody>
                    <a:bodyPr/>
                    <a:lstStyle/>
                    <a:p>
                      <a:pPr algn="l" fontAlgn="b"/>
                      <a:r>
                        <a:rPr lang="en-US" sz="1400" b="1" i="0" u="none" strike="noStrike" dirty="0">
                          <a:solidFill>
                            <a:srgbClr val="000000"/>
                          </a:solidFill>
                          <a:effectLst/>
                          <a:latin typeface="Calibri"/>
                        </a:rPr>
                        <a:t>Average Life of LT Assets (Years)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11.7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4.9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4.5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067">
                <a:tc>
                  <a:txBody>
                    <a:bodyPr/>
                    <a:lstStyle/>
                    <a:p>
                      <a:pPr algn="l" fontAlgn="b"/>
                      <a:r>
                        <a:rPr lang="en-US" sz="1400" b="1" i="0" u="none" strike="noStrike" dirty="0">
                          <a:solidFill>
                            <a:srgbClr val="000000"/>
                          </a:solidFill>
                          <a:effectLst/>
                          <a:latin typeface="Calibri"/>
                        </a:rPr>
                        <a:t>Income Tax Rate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37.0%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23.6%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-36.7%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48.1%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23.8%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35.0%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37067">
                <a:tc>
                  <a:txBody>
                    <a:bodyPr/>
                    <a:lstStyle/>
                    <a:p>
                      <a:pPr algn="l" fontAlgn="b"/>
                      <a:r>
                        <a:rPr lang="en-US" sz="1400" b="1" i="0" u="none" strike="noStrike" dirty="0">
                          <a:solidFill>
                            <a:srgbClr val="000000"/>
                          </a:solidFill>
                          <a:effectLst/>
                          <a:latin typeface="Calibri"/>
                        </a:rPr>
                        <a:t>Minority Int. in Earnings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-22.8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-39.8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-31.7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-15.7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-24.0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067">
                <a:tc>
                  <a:txBody>
                    <a:bodyPr/>
                    <a:lstStyle/>
                    <a:p>
                      <a:pPr algn="l" fontAlgn="b"/>
                      <a:r>
                        <a:rPr lang="en-US" sz="1400" b="1" i="0" u="none" strike="noStrike" dirty="0">
                          <a:solidFill>
                            <a:srgbClr val="000000"/>
                          </a:solidFill>
                          <a:effectLst/>
                          <a:latin typeface="Calibri"/>
                        </a:rPr>
                        <a:t>SGA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13.9%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13.7%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13.7%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13.8%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14.0%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14.6%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14.4%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14.3%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14.2%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14.1%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14.0%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37067">
                <a:tc>
                  <a:txBody>
                    <a:bodyPr/>
                    <a:lstStyle/>
                    <a:p>
                      <a:pPr algn="l" fontAlgn="b"/>
                      <a:r>
                        <a:rPr lang="en-US" sz="1400" b="1" i="0" u="none" strike="noStrike" dirty="0">
                          <a:solidFill>
                            <a:srgbClr val="000000"/>
                          </a:solidFill>
                          <a:effectLst/>
                          <a:latin typeface="Calibri"/>
                        </a:rPr>
                        <a:t>Other Operating Expense/(Income)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-6.5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-12.1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-4.8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067">
                <a:tc>
                  <a:txBody>
                    <a:bodyPr/>
                    <a:lstStyle/>
                    <a:p>
                      <a:pPr algn="l" fontAlgn="b"/>
                      <a:r>
                        <a:rPr lang="en-US" sz="1400" b="1" i="0" u="none" strike="noStrike" dirty="0">
                          <a:solidFill>
                            <a:srgbClr val="000000"/>
                          </a:solidFill>
                          <a:effectLst/>
                          <a:latin typeface="Calibri"/>
                        </a:rPr>
                        <a:t>Int Exp % of Revenue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78062657"/>
              </p:ext>
            </p:extLst>
          </p:nvPr>
        </p:nvGraphicFramePr>
        <p:xfrm>
          <a:off x="91622" y="4038600"/>
          <a:ext cx="8936151" cy="2057400"/>
        </p:xfrm>
        <a:graphic>
          <a:graphicData uri="http://schemas.openxmlformats.org/drawingml/2006/table">
            <a:tbl>
              <a:tblPr/>
              <a:tblGrid>
                <a:gridCol w="2518208"/>
                <a:gridCol w="585834"/>
                <a:gridCol w="585834"/>
                <a:gridCol w="585834"/>
                <a:gridCol w="585834"/>
                <a:gridCol w="585834"/>
                <a:gridCol w="559603"/>
                <a:gridCol w="585834"/>
                <a:gridCol w="585834"/>
                <a:gridCol w="585834"/>
                <a:gridCol w="585834"/>
                <a:gridCol w="585834"/>
              </a:tblGrid>
              <a:tr h="342900">
                <a:tc gridSpan="12">
                  <a:txBody>
                    <a:bodyPr/>
                    <a:lstStyle/>
                    <a:p>
                      <a:pPr algn="ctr" fontAlgn="b"/>
                      <a:r>
                        <a:rPr lang="en-US" sz="1400" b="1" i="0" u="none" strike="noStrike" dirty="0">
                          <a:solidFill>
                            <a:srgbClr val="FFFFFF"/>
                          </a:solidFill>
                          <a:effectLst/>
                          <a:latin typeface="Calibri"/>
                        </a:rPr>
                        <a:t>Statement of Cash Flows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900">
                <a:tc>
                  <a:txBody>
                    <a:bodyPr/>
                    <a:lstStyle/>
                    <a:p>
                      <a:pPr algn="l" fontAlgn="b"/>
                      <a:r>
                        <a:rPr lang="en-US" sz="1400" b="1" i="0" u="none" strike="noStrike" dirty="0">
                          <a:solidFill>
                            <a:srgbClr val="000000"/>
                          </a:solidFill>
                          <a:effectLst/>
                          <a:latin typeface="Calibri"/>
                        </a:rPr>
                        <a:t>Cap-Ex as % of Net PPE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12.7%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31.0%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31.0%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21.3%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26.2%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algn="l" fontAlgn="b"/>
                      <a:r>
                        <a:rPr lang="en-US" sz="1400" b="1" i="0" u="none" strike="noStrike" dirty="0">
                          <a:solidFill>
                            <a:srgbClr val="000000"/>
                          </a:solidFill>
                          <a:effectLst/>
                          <a:latin typeface="Calibri"/>
                        </a:rPr>
                        <a:t>Other Amortization</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14.1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14.2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13.6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12.8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15.9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42900">
                <a:tc>
                  <a:txBody>
                    <a:bodyPr/>
                    <a:lstStyle/>
                    <a:p>
                      <a:pPr algn="l" fontAlgn="b"/>
                      <a:r>
                        <a:rPr lang="en-US" sz="1400" b="1" i="0" u="none" strike="noStrike" dirty="0">
                          <a:solidFill>
                            <a:srgbClr val="000000"/>
                          </a:solidFill>
                          <a:effectLst/>
                          <a:latin typeface="Calibri"/>
                        </a:rPr>
                        <a:t>Dividends as % of Net Income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9.9%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9.2%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33.1%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24.4%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25.0%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algn="l" fontAlgn="b"/>
                      <a:r>
                        <a:rPr lang="en-US" sz="1400" b="1" i="0" u="none" strike="noStrike" dirty="0">
                          <a:solidFill>
                            <a:srgbClr val="000000"/>
                          </a:solidFill>
                          <a:effectLst/>
                          <a:latin typeface="Calibri"/>
                        </a:rPr>
                        <a:t>Special Dividend Paid</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42900">
                <a:tc>
                  <a:txBody>
                    <a:bodyPr/>
                    <a:lstStyle/>
                    <a:p>
                      <a:pPr algn="l" fontAlgn="b"/>
                      <a:r>
                        <a:rPr lang="en-US" sz="1400" b="1" i="0" u="none" strike="noStrike" dirty="0">
                          <a:solidFill>
                            <a:srgbClr val="000000"/>
                          </a:solidFill>
                          <a:effectLst/>
                          <a:latin typeface="Calibri"/>
                        </a:rPr>
                        <a:t>Foreign Exchange Rate Adj</a:t>
                      </a:r>
                      <a:r>
                        <a:rPr lang="en-US" sz="1400" b="1" i="0" u="none" strike="noStrike" dirty="0" smtClean="0">
                          <a:solidFill>
                            <a:srgbClr val="000000"/>
                          </a:solidFill>
                          <a:effectLst/>
                          <a:latin typeface="Calibri"/>
                        </a:rPr>
                        <a:t>. ($M)</a:t>
                      </a:r>
                      <a:endParaRPr lang="en-US" sz="1400" b="1" i="0" u="none" strike="noStrike" dirty="0">
                        <a:solidFill>
                          <a:srgbClr val="000000"/>
                        </a:solidFill>
                        <a:effectLst/>
                        <a:latin typeface="Calibri"/>
                      </a:endParaRP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8.1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-13.1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-15.4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-8.1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-13.6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0" name="TextBox 19"/>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10154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7" name="Title 2"/>
          <p:cNvSpPr>
            <a:spLocks noGrp="1"/>
          </p:cNvSpPr>
          <p:nvPr>
            <p:ph type="title"/>
          </p:nvPr>
        </p:nvSpPr>
        <p:spPr>
          <a:xfrm>
            <a:off x="5704117" y="57015"/>
            <a:ext cx="3393791" cy="471360"/>
          </a:xfrm>
        </p:spPr>
        <p:txBody>
          <a:bodyPr>
            <a:normAutofit/>
          </a:bodyPr>
          <a:lstStyle/>
          <a:p>
            <a:pPr algn="r"/>
            <a:r>
              <a:rPr lang="en-US" sz="2400" b="1" dirty="0" smtClean="0">
                <a:latin typeface="Cambria" pitchFamily="18" charset="0"/>
                <a:cs typeface="Times New Roman" pitchFamily="18" charset="0"/>
              </a:rPr>
              <a:t>Assumptions, Pt. II</a:t>
            </a:r>
            <a:endParaRPr lang="en-US" sz="2400" b="1" dirty="0">
              <a:latin typeface="Cambria"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6760319"/>
              </p:ext>
            </p:extLst>
          </p:nvPr>
        </p:nvGraphicFramePr>
        <p:xfrm>
          <a:off x="51834" y="762000"/>
          <a:ext cx="8975933" cy="609600"/>
        </p:xfrm>
        <a:graphic>
          <a:graphicData uri="http://schemas.openxmlformats.org/drawingml/2006/table">
            <a:tbl>
              <a:tblPr/>
              <a:tblGrid>
                <a:gridCol w="2529419"/>
                <a:gridCol w="588442"/>
                <a:gridCol w="588442"/>
                <a:gridCol w="588442"/>
                <a:gridCol w="588442"/>
                <a:gridCol w="588442"/>
                <a:gridCol w="562094"/>
                <a:gridCol w="588442"/>
                <a:gridCol w="588442"/>
                <a:gridCol w="588442"/>
                <a:gridCol w="588442"/>
                <a:gridCol w="588442"/>
              </a:tblGrid>
              <a:tr h="304800">
                <a:tc rowSpan="2">
                  <a:txBody>
                    <a:bodyPr/>
                    <a:lstStyle/>
                    <a:p>
                      <a:pPr algn="ctr" fontAlgn="ctr"/>
                      <a:r>
                        <a:rPr lang="en-US" sz="2000" b="1" i="0" u="none" strike="noStrike" dirty="0">
                          <a:solidFill>
                            <a:srgbClr val="FFFFFF"/>
                          </a:solidFill>
                          <a:effectLst/>
                          <a:latin typeface="Calibri"/>
                        </a:rPr>
                        <a:t>Assumptions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gridSpan="5">
                  <a:txBody>
                    <a:bodyPr/>
                    <a:lstStyle/>
                    <a:p>
                      <a:pPr algn="ctr" fontAlgn="b"/>
                      <a:r>
                        <a:rPr lang="en-US" sz="1600" b="1" i="0" u="none" strike="noStrike" dirty="0">
                          <a:solidFill>
                            <a:srgbClr val="FFFFFF"/>
                          </a:solidFill>
                          <a:effectLst/>
                          <a:latin typeface="Calibri"/>
                        </a:rPr>
                        <a:t>Actual</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600" b="1" i="0" u="none" strike="noStrike" dirty="0">
                          <a:solidFill>
                            <a:srgbClr val="FFFFFF"/>
                          </a:solidFill>
                          <a:effectLst/>
                          <a:latin typeface="Calibri"/>
                        </a:rPr>
                        <a:t>Estimated</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vMerge="1">
                  <a:txBody>
                    <a:bodyPr/>
                    <a:lstStyle/>
                    <a:p>
                      <a:endParaRPr lang="en-US"/>
                    </a:p>
                  </a:txBody>
                  <a:tcPr/>
                </a:tc>
                <a:tc>
                  <a:txBody>
                    <a:bodyPr/>
                    <a:lstStyle/>
                    <a:p>
                      <a:pPr algn="ctr" fontAlgn="b"/>
                      <a:r>
                        <a:rPr lang="en-US" sz="1200" b="1" i="0" u="none" strike="noStrike" dirty="0">
                          <a:solidFill>
                            <a:srgbClr val="FFFFFF"/>
                          </a:solidFill>
                          <a:effectLst/>
                          <a:latin typeface="Calibri"/>
                        </a:rPr>
                        <a:t>2007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2008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2009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2012E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2013E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2014E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2015E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2016E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200" b="1" i="0" u="none" strike="noStrike" dirty="0">
                          <a:solidFill>
                            <a:srgbClr val="FFFFFF"/>
                          </a:solidFill>
                          <a:effectLst/>
                          <a:latin typeface="Calibri"/>
                        </a:rPr>
                        <a:t>2017E</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97870408"/>
              </p:ext>
            </p:extLst>
          </p:nvPr>
        </p:nvGraphicFramePr>
        <p:xfrm>
          <a:off x="43133" y="1447800"/>
          <a:ext cx="8984633" cy="4721344"/>
        </p:xfrm>
        <a:graphic>
          <a:graphicData uri="http://schemas.openxmlformats.org/drawingml/2006/table">
            <a:tbl>
              <a:tblPr/>
              <a:tblGrid>
                <a:gridCol w="2531874"/>
                <a:gridCol w="589012"/>
                <a:gridCol w="589012"/>
                <a:gridCol w="589012"/>
                <a:gridCol w="589012"/>
                <a:gridCol w="589012"/>
                <a:gridCol w="562639"/>
                <a:gridCol w="589012"/>
                <a:gridCol w="589012"/>
                <a:gridCol w="589012"/>
                <a:gridCol w="589012"/>
                <a:gridCol w="589012"/>
              </a:tblGrid>
              <a:tr h="178777">
                <a:tc gridSpan="12">
                  <a:txBody>
                    <a:bodyPr/>
                    <a:lstStyle/>
                    <a:p>
                      <a:pPr algn="ctr" fontAlgn="b"/>
                      <a:r>
                        <a:rPr lang="en-US" sz="1600" b="1" i="0" u="none" strike="noStrike" dirty="0">
                          <a:solidFill>
                            <a:srgbClr val="FFFFFF"/>
                          </a:solidFill>
                          <a:effectLst/>
                          <a:latin typeface="Calibri"/>
                        </a:rPr>
                        <a:t>Balance Sheet</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777">
                <a:tc>
                  <a:txBody>
                    <a:bodyPr/>
                    <a:lstStyle/>
                    <a:p>
                      <a:pPr algn="l" fontAlgn="b"/>
                      <a:r>
                        <a:rPr lang="en-US" sz="1100" b="1" i="0" u="none" strike="noStrike" dirty="0">
                          <a:solidFill>
                            <a:srgbClr val="000000"/>
                          </a:solidFill>
                          <a:effectLst/>
                          <a:latin typeface="Calibri"/>
                        </a:rPr>
                        <a:t>Cash &amp; ST Investments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Accounts Receivable (AR) Turnover</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7.0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7.3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7.1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Days Prepaid Outstanding (DPO)</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11.5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9.4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14.1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Days Other Outstanding (DOO)</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8.5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3.6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PPE (Net)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40.9%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16.9%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17.5%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22.4%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19.3%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Investments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Intangibles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Other LTA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7.2%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7.3%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9.6%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Goodwill</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141.3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139.6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213.7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244.3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231.4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231.8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242.0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242.0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242.0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242.0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242.0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Days Payable Outstanding (DPO)</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28.6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Accrued Expenses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14.3%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11.4%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11.6%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13.2%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11.5%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Income Taxes Payable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Other Current Liabilities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Current financial </a:t>
                      </a:r>
                      <a:r>
                        <a:rPr lang="en-US" sz="1100" b="1" i="0" u="none" strike="noStrike" dirty="0" smtClean="0">
                          <a:solidFill>
                            <a:srgbClr val="000000"/>
                          </a:solidFill>
                          <a:effectLst/>
                          <a:latin typeface="Calibri"/>
                        </a:rPr>
                        <a:t>liabilities, % </a:t>
                      </a:r>
                      <a:r>
                        <a:rPr lang="en-US" sz="1100" b="1" i="0" u="none" strike="noStrike" dirty="0">
                          <a:solidFill>
                            <a:srgbClr val="000000"/>
                          </a:solidFill>
                          <a:effectLst/>
                          <a:latin typeface="Calibri"/>
                        </a:rPr>
                        <a:t>of total debt</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31.1%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9.0%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13.5%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19.5%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19.0%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18.5%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Total Debt as % of Total Assets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17.1%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13.1%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14.5%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13.4%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12.3%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11.1%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Other Long-term liabilities as % of sales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 </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Unearned Revenue, Current</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39.6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Capital Leases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13.9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73.8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Unearned Revenue, Non-Current</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178.6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Pension &amp; Other Post-Retire. Benefits</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162.3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623.3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390.4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485.4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685.0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617.5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555.8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481.8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407.1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332.1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281.0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Def. Tax Liability, Non-Curr.</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29.8</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21.5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30.5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30.6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23.0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21.9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Common Stock</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45.7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47.9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46.4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46.9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47.7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Additional Paid In Capital</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452.6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486.3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550.2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542.6</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559.5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574.1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568.3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568.3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568.3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568.3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568.3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8777">
                <a:tc>
                  <a:txBody>
                    <a:bodyPr/>
                    <a:lstStyle/>
                    <a:p>
                      <a:pPr algn="l" fontAlgn="b"/>
                      <a:r>
                        <a:rPr lang="en-US" sz="1100" b="1" i="0" u="none" strike="noStrike" dirty="0">
                          <a:solidFill>
                            <a:srgbClr val="000000"/>
                          </a:solidFill>
                          <a:effectLst/>
                          <a:latin typeface="Calibri"/>
                        </a:rPr>
                        <a:t>Comprehensive Inc. and Other</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-130.5</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-628.0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-578.0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-610.3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-787.9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-948.7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-634.7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-510.7</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-436.0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-361.0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Calibri"/>
                        </a:rPr>
                        <a:t>-309.9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78777">
                <a:tc>
                  <a:txBody>
                    <a:bodyPr/>
                    <a:lstStyle/>
                    <a:p>
                      <a:pPr algn="l" fontAlgn="b"/>
                      <a:r>
                        <a:rPr lang="en-US" sz="1100" b="1" i="0" u="none" strike="noStrike" dirty="0">
                          <a:solidFill>
                            <a:srgbClr val="000000"/>
                          </a:solidFill>
                          <a:effectLst/>
                          <a:latin typeface="Calibri"/>
                        </a:rPr>
                        <a:t>Minority Interest</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68.2</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91.3</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60.9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66.9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74.4</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81.1</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74.9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74.9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74.9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74.9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74.9</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151479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4379913" y="10331450"/>
            <a:ext cx="4014787" cy="952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7" name="Title 2"/>
          <p:cNvSpPr>
            <a:spLocks noGrp="1"/>
          </p:cNvSpPr>
          <p:nvPr>
            <p:ph type="title"/>
          </p:nvPr>
        </p:nvSpPr>
        <p:spPr>
          <a:xfrm>
            <a:off x="4267201" y="57015"/>
            <a:ext cx="4830708" cy="471360"/>
          </a:xfrm>
        </p:spPr>
        <p:txBody>
          <a:bodyPr>
            <a:normAutofit/>
          </a:bodyPr>
          <a:lstStyle/>
          <a:p>
            <a:pPr algn="r"/>
            <a:r>
              <a:rPr lang="en-US" sz="2400" b="1" dirty="0" smtClean="0">
                <a:latin typeface="Cambria" pitchFamily="18" charset="0"/>
                <a:cs typeface="Times New Roman" pitchFamily="18" charset="0"/>
              </a:rPr>
              <a:t>2012 Estimate Calculation</a:t>
            </a:r>
            <a:endParaRPr lang="en-US" sz="2400" b="1" dirty="0">
              <a:latin typeface="Cambria" pitchFamily="18" charset="0"/>
              <a:cs typeface="Times New Roman" pitchFamily="18"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7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2" name="Group 1"/>
          <p:cNvGrpSpPr/>
          <p:nvPr/>
        </p:nvGrpSpPr>
        <p:grpSpPr>
          <a:xfrm>
            <a:off x="0" y="1481138"/>
            <a:ext cx="9144000" cy="3895725"/>
            <a:chOff x="0" y="1209675"/>
            <a:chExt cx="9144000" cy="3895725"/>
          </a:xfrm>
        </p:grpSpPr>
        <p:sp>
          <p:nvSpPr>
            <p:cNvPr id="54" name="Rectangle 53"/>
            <p:cNvSpPr/>
            <p:nvPr/>
          </p:nvSpPr>
          <p:spPr>
            <a:xfrm>
              <a:off x="2508912" y="2514600"/>
              <a:ext cx="3968088" cy="2590800"/>
            </a:xfrm>
            <a:prstGeom prst="rect">
              <a:avLst/>
            </a:prstGeom>
            <a:blipFill dpi="0" rotWithShape="1">
              <a:blip r:embed="rId6"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2" name="Rectangle 6"/>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3" name="Rectangle 7"/>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4" name="Rectangle 8"/>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5" name="Rectangle 9"/>
            <p:cNvSpPr>
              <a:spLocks noChangeArrowheads="1"/>
            </p:cNvSpPr>
            <p:nvPr/>
          </p:nvSpPr>
          <p:spPr bwMode="auto">
            <a:xfrm>
              <a:off x="0" y="2143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9"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 y="1752600"/>
              <a:ext cx="3133725" cy="533400"/>
            </a:xfrm>
            <a:prstGeom prst="rect">
              <a:avLst/>
            </a:prstGeom>
            <a:noFill/>
          </p:spPr>
        </p:pic>
        <p:pic>
          <p:nvPicPr>
            <p:cNvPr id="19468"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72000" y="1752600"/>
              <a:ext cx="4086225" cy="542925"/>
            </a:xfrm>
            <a:prstGeom prst="rect">
              <a:avLst/>
            </a:prstGeom>
            <a:noFill/>
          </p:spPr>
        </p:pic>
        <p:pic>
          <p:nvPicPr>
            <p:cNvPr id="19467"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38400" y="3200400"/>
              <a:ext cx="4010025" cy="276225"/>
            </a:xfrm>
            <a:prstGeom prst="rect">
              <a:avLst/>
            </a:prstGeom>
            <a:noFill/>
          </p:spPr>
        </p:pic>
        <p:pic>
          <p:nvPicPr>
            <p:cNvPr id="1946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19200" y="4343400"/>
              <a:ext cx="6638925" cy="542925"/>
            </a:xfrm>
            <a:prstGeom prst="rect">
              <a:avLst/>
            </a:prstGeom>
            <a:noFill/>
          </p:spPr>
        </p:pic>
        <p:sp>
          <p:nvSpPr>
            <p:cNvPr id="19471" name="Rectangle 15"/>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72" name="Rectangle 16"/>
            <p:cNvSpPr>
              <a:spLocks noChangeArrowheads="1"/>
            </p:cNvSpPr>
            <p:nvPr/>
          </p:nvSpPr>
          <p:spPr bwMode="auto">
            <a:xfrm>
              <a:off x="0" y="1914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73" name="Rectangle 17"/>
            <p:cNvSpPr>
              <a:spLocks noChangeArrowheads="1"/>
            </p:cNvSpPr>
            <p:nvPr/>
          </p:nvSpPr>
          <p:spPr bwMode="auto">
            <a:xfrm>
              <a:off x="0" y="2190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74" name="Rectangle 18"/>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TextBox 30"/>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410963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783435666"/>
              </p:ext>
            </p:extLst>
          </p:nvPr>
        </p:nvGraphicFramePr>
        <p:xfrm>
          <a:off x="283953" y="914400"/>
          <a:ext cx="8631449" cy="5191893"/>
        </p:xfrm>
        <a:graphic>
          <a:graphicData uri="http://schemas.openxmlformats.org/drawingml/2006/table">
            <a:tbl>
              <a:tblPr/>
              <a:tblGrid>
                <a:gridCol w="1405721"/>
                <a:gridCol w="656886"/>
                <a:gridCol w="656886"/>
                <a:gridCol w="656886"/>
                <a:gridCol w="656886"/>
                <a:gridCol w="656886"/>
                <a:gridCol w="656868"/>
                <a:gridCol w="656886"/>
                <a:gridCol w="656886"/>
                <a:gridCol w="656886"/>
                <a:gridCol w="656886"/>
                <a:gridCol w="656886"/>
              </a:tblGrid>
              <a:tr h="233111">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2007</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2008</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2009</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2010</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2011</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2012</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2013</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2014</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2015</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2016</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400" kern="1400" dirty="0">
                          <a:solidFill>
                            <a:srgbClr val="FFFFFF"/>
                          </a:solidFill>
                          <a:effectLst/>
                          <a:latin typeface="Calibri"/>
                        </a:rPr>
                        <a:t>2017</a:t>
                      </a:r>
                      <a:endParaRPr lang="en-US" sz="11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339057">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Pre-Tax Income (EBT)</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$160.70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$224.60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$166.30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$139.60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$156.40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$136.80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$169.20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$187.49</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$205.63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$223.23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000000"/>
                          </a:solidFill>
                          <a:effectLst/>
                          <a:latin typeface="Arial"/>
                        </a:rPr>
                        <a:t>$239.82</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78839">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Add: Interest Expense (Income)</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3.0</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-0.5</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-10.7</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-18.1</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-17.1</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-19.0</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-18.1</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-16.8</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-15.1</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-13.1</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508586">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Less: Taxes on adjusted operating income</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-58.7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-53.7</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60.9</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-62.0</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-52.5</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-28.5</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-52.6</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-59.3</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-66.1</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-72.8</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00" kern="1400" dirty="0">
                          <a:solidFill>
                            <a:srgbClr val="FF0000"/>
                          </a:solidFill>
                          <a:effectLst/>
                          <a:latin typeface="Arial"/>
                        </a:rPr>
                        <a:t>-79.3</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13075">
                <a:tc>
                  <a:txBody>
                    <a:bodyPr/>
                    <a:lstStyle/>
                    <a:p>
                      <a:pPr marL="51270" marR="0" indent="0" algn="l" rtl="0">
                        <a:lnSpc>
                          <a:spcPct val="119000"/>
                        </a:lnSpc>
                        <a:spcBef>
                          <a:spcPts val="0"/>
                        </a:spcBef>
                        <a:spcAft>
                          <a:spcPts val="1400"/>
                        </a:spcAft>
                      </a:pPr>
                      <a:r>
                        <a:rPr lang="en-US" sz="1000" b="1" kern="1400" dirty="0">
                          <a:solidFill>
                            <a:srgbClr val="000000"/>
                          </a:solidFill>
                          <a:effectLst/>
                          <a:latin typeface="Arial"/>
                        </a:rPr>
                        <a:t>NOPLAT</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99.9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173.9</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226.7</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66.9</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85.8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91.2</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97.6</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110.1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122.7</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135.3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000" b="1" kern="1400" dirty="0">
                          <a:solidFill>
                            <a:srgbClr val="000000"/>
                          </a:solidFill>
                          <a:effectLst/>
                          <a:latin typeface="Arial"/>
                        </a:rPr>
                        <a:t>147.4</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36623">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Total Assets</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2394.3</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1815.8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1879.8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2270.5</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2406.2</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2544.6</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2681.4</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2852.1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3008.7</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3147.1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3263.3</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39057">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Less: Accounts Payable</a:t>
                      </a:r>
                      <a:endParaRPr lang="en-US" sz="1100" kern="1400" dirty="0">
                        <a:solidFill>
                          <a:srgbClr val="000000"/>
                        </a:solidFill>
                        <a:effectLst/>
                        <a:latin typeface="Calibri"/>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171.9</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137.8</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127.2</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141.5</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159.5</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167.1</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188.5</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201.6</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213.7</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224.4</a:t>
                      </a:r>
                      <a:endParaRPr lang="en-US" sz="11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233.4</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8400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Less: Other Current Liabilities</a:t>
                      </a:r>
                      <a:endParaRPr lang="en-US" sz="1100" kern="1400" dirty="0">
                        <a:solidFill>
                          <a:srgbClr val="000000"/>
                        </a:solidFill>
                        <a:effectLst/>
                        <a:latin typeface="Calibri"/>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0.0</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0.0</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0.0</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38.5</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25.1</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1.2</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42.3</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45.3</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48.0</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50.4</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52.4</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39057">
                <a:tc>
                  <a:txBody>
                    <a:bodyPr/>
                    <a:lstStyle/>
                    <a:p>
                      <a:pPr marL="51270" marR="0" indent="0" algn="l" rtl="0">
                        <a:lnSpc>
                          <a:spcPct val="119000"/>
                        </a:lnSpc>
                        <a:spcBef>
                          <a:spcPts val="0"/>
                        </a:spcBef>
                        <a:spcAft>
                          <a:spcPts val="1400"/>
                        </a:spcAft>
                      </a:pPr>
                      <a:r>
                        <a:rPr lang="en-US" sz="1000" b="1" kern="1400" dirty="0">
                          <a:solidFill>
                            <a:srgbClr val="000000"/>
                          </a:solidFill>
                          <a:effectLst/>
                          <a:latin typeface="Arial"/>
                        </a:rPr>
                        <a:t>Invested Book</a:t>
                      </a:r>
                      <a:br>
                        <a:rPr lang="en-US" sz="1000" b="1" kern="1400" dirty="0">
                          <a:solidFill>
                            <a:srgbClr val="000000"/>
                          </a:solidFill>
                          <a:effectLst/>
                          <a:latin typeface="Arial"/>
                        </a:rPr>
                      </a:br>
                      <a:r>
                        <a:rPr lang="en-US" sz="1000" b="1" kern="1400" dirty="0">
                          <a:solidFill>
                            <a:srgbClr val="000000"/>
                          </a:solidFill>
                          <a:effectLst/>
                          <a:latin typeface="Arial"/>
                        </a:rPr>
                        <a:t>Capital</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2222.4</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1678.0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1752.6</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2090.5</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2221.6</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2376.3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2450.6</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2605.2</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2747.0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2872.2</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2977.5</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84002">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Add: Interest Expense (Income)</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3.0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-0.5</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-10.7</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-18.1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-17.1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-19.0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-18.1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-16.8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-15.1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-13.1</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08586">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Less: Taxes on adjusted operating income</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-58.7</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-53.7</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60.9</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-62.0</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-52.5</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-28.5</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-52.6</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-59.3</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-66.1</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-72.8</a:t>
                      </a:r>
                      <a:endParaRPr lang="en-US" sz="11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-79.3</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13075">
                <a:tc>
                  <a:txBody>
                    <a:bodyPr/>
                    <a:lstStyle/>
                    <a:p>
                      <a:pPr marL="51270" marR="0" indent="0" algn="l" rtl="0">
                        <a:lnSpc>
                          <a:spcPct val="119000"/>
                        </a:lnSpc>
                        <a:spcBef>
                          <a:spcPts val="0"/>
                        </a:spcBef>
                        <a:spcAft>
                          <a:spcPts val="1400"/>
                        </a:spcAft>
                      </a:pPr>
                      <a:r>
                        <a:rPr lang="en-US" sz="1000" b="1" kern="1400" dirty="0">
                          <a:solidFill>
                            <a:srgbClr val="000000"/>
                          </a:solidFill>
                          <a:effectLst/>
                          <a:latin typeface="Arial"/>
                        </a:rPr>
                        <a:t>Invested Capital</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2161.6</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1627.3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1813.0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2017.8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2151.0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2330.7</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2379.0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2527.8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2664.1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2784.3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2885.0</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3075">
                <a:tc>
                  <a:txBody>
                    <a:bodyPr/>
                    <a:lstStyle/>
                    <a:p>
                      <a:pPr marR="0" indent="0" algn="l" rtl="0">
                        <a:lnSpc>
                          <a:spcPct val="119000"/>
                        </a:lnSpc>
                        <a:spcBef>
                          <a:spcPts val="0"/>
                        </a:spcBef>
                        <a:spcAft>
                          <a:spcPts val="1400"/>
                        </a:spcAft>
                      </a:pPr>
                      <a:r>
                        <a:rPr lang="en-US" sz="1000" kern="1400" dirty="0">
                          <a:solidFill>
                            <a:srgbClr val="000000"/>
                          </a:solidFill>
                          <a:effectLst/>
                          <a:latin typeface="Arial"/>
                        </a:rPr>
                        <a:t>WACC</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400" kern="1400" dirty="0">
                          <a:solidFill>
                            <a:srgbClr val="000000"/>
                          </a:solidFill>
                          <a:effectLst/>
                          <a:latin typeface="Calibri"/>
                        </a:rPr>
                        <a:t>11%</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9057">
                <a:tc>
                  <a:txBody>
                    <a:bodyPr/>
                    <a:lstStyle/>
                    <a:p>
                      <a:pPr marR="0" indent="0" algn="l" rtl="0">
                        <a:lnSpc>
                          <a:spcPct val="119000"/>
                        </a:lnSpc>
                        <a:spcBef>
                          <a:spcPts val="0"/>
                        </a:spcBef>
                        <a:spcAft>
                          <a:spcPts val="1400"/>
                        </a:spcAft>
                      </a:pPr>
                      <a:r>
                        <a:rPr lang="en-US" sz="1000" b="1" kern="1400" dirty="0">
                          <a:solidFill>
                            <a:srgbClr val="000000"/>
                          </a:solidFill>
                          <a:effectLst/>
                          <a:latin typeface="Arial"/>
                        </a:rPr>
                        <a:t>Economic</a:t>
                      </a:r>
                      <a:br>
                        <a:rPr lang="en-US" sz="1000" b="1" kern="1400" dirty="0">
                          <a:solidFill>
                            <a:srgbClr val="000000"/>
                          </a:solidFill>
                          <a:effectLst/>
                          <a:latin typeface="Arial"/>
                        </a:rPr>
                      </a:br>
                      <a:r>
                        <a:rPr lang="en-US" sz="1000" b="1" kern="1400" dirty="0">
                          <a:solidFill>
                            <a:srgbClr val="000000"/>
                          </a:solidFill>
                          <a:effectLst/>
                          <a:latin typeface="Arial"/>
                        </a:rPr>
                        <a:t>Earnings (EVA)</a:t>
                      </a:r>
                      <a:endParaRPr lang="en-US" sz="11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-127.1</a:t>
                      </a:r>
                      <a:endParaRPr lang="en-US" sz="11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-5.1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27.3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-155.0</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-150.8</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-165.2</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-261.7</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-278.1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-293.1</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-306.3</a:t>
                      </a:r>
                      <a:endParaRPr lang="en-US" sz="11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400" b="1" kern="1400" dirty="0">
                          <a:solidFill>
                            <a:srgbClr val="000000"/>
                          </a:solidFill>
                          <a:effectLst/>
                          <a:latin typeface="Calibri"/>
                        </a:rPr>
                        <a:t>-317.4</a:t>
                      </a:r>
                      <a:endParaRPr lang="en-US" sz="11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2049463" y="4826000"/>
            <a:ext cx="6400800" cy="41354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200401" y="57015"/>
            <a:ext cx="5897508" cy="471360"/>
          </a:xfrm>
        </p:spPr>
        <p:txBody>
          <a:bodyPr>
            <a:normAutofit/>
          </a:bodyPr>
          <a:lstStyle/>
          <a:p>
            <a:pPr algn="r"/>
            <a:r>
              <a:rPr lang="en-US" sz="2400" b="1" dirty="0">
                <a:latin typeface="Cambria" pitchFamily="18" charset="0"/>
                <a:cs typeface="Times New Roman" pitchFamily="18" charset="0"/>
              </a:rPr>
              <a:t>Economic Value Added (EVA)</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9534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598899310"/>
              </p:ext>
            </p:extLst>
          </p:nvPr>
        </p:nvGraphicFramePr>
        <p:xfrm>
          <a:off x="373917" y="1066800"/>
          <a:ext cx="8396166" cy="4703356"/>
        </p:xfrm>
        <a:graphic>
          <a:graphicData uri="http://schemas.openxmlformats.org/drawingml/2006/table">
            <a:tbl>
              <a:tblPr/>
              <a:tblGrid>
                <a:gridCol w="1832608"/>
                <a:gridCol w="1546669"/>
                <a:gridCol w="1045183"/>
                <a:gridCol w="988169"/>
                <a:gridCol w="912162"/>
                <a:gridCol w="912162"/>
                <a:gridCol w="1159213"/>
              </a:tblGrid>
              <a:tr h="307556">
                <a:tc gridSpan="2">
                  <a:txBody>
                    <a:bodyPr/>
                    <a:lstStyle/>
                    <a:p>
                      <a:pPr marR="0" indent="0" algn="ctr" rtl="0">
                        <a:lnSpc>
                          <a:spcPct val="119000"/>
                        </a:lnSpc>
                        <a:spcBef>
                          <a:spcPts val="0"/>
                        </a:spcBef>
                        <a:spcAft>
                          <a:spcPts val="1400"/>
                        </a:spcAft>
                      </a:pPr>
                      <a:r>
                        <a:rPr lang="en-US" sz="2000" b="1" kern="1400" dirty="0">
                          <a:solidFill>
                            <a:srgbClr val="FFFFFF"/>
                          </a:solidFill>
                          <a:effectLst/>
                          <a:latin typeface="Calibri"/>
                        </a:rPr>
                        <a:t> </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Arial"/>
                        </a:rPr>
                        <a:t>2013E</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Arial"/>
                        </a:rPr>
                        <a:t>2014E</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Arial"/>
                        </a:rPr>
                        <a:t>2015E</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Arial"/>
                        </a:rPr>
                        <a:t>2016E</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200" b="1" kern="1400" dirty="0">
                          <a:solidFill>
                            <a:srgbClr val="FFFFFF"/>
                          </a:solidFill>
                          <a:effectLst/>
                          <a:latin typeface="Arial"/>
                        </a:rPr>
                        <a:t>2017E</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68812">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Pre-Tax Income (EBT)</a:t>
                      </a:r>
                      <a:endParaRPr lang="en-US" sz="16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       169.20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      187.49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    205.63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    223.23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          239.82 </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54422">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Add: Interest Expense (Income)</a:t>
                      </a:r>
                      <a:endParaRPr lang="en-US" sz="16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(19.04)</a:t>
                      </a:r>
                      <a:endParaRPr lang="en-US" sz="16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(18.11)</a:t>
                      </a:r>
                      <a:endParaRPr lang="en-US" sz="16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(16.80)</a:t>
                      </a:r>
                      <a:endParaRPr lang="en-US" sz="16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(15.12)</a:t>
                      </a:r>
                      <a:endParaRPr lang="en-US" sz="16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(13.10)</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675488">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Less: Taxes on adjusted operating income</a:t>
                      </a:r>
                      <a:endParaRPr lang="en-US" sz="16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(52.55)</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(59.28)</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(66.09)</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(72.84)</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FF0000"/>
                          </a:solidFill>
                          <a:effectLst/>
                          <a:latin typeface="Arial"/>
                        </a:rPr>
                        <a:t>             (79.35)</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24235">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NOPLAT</a:t>
                      </a:r>
                      <a:endParaRPr lang="en-US" sz="16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97.60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110.09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122.74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135.27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147.36 </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24235">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Add: Depreciation</a:t>
                      </a:r>
                      <a:endParaRPr lang="en-US" sz="16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169.28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181.13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191.99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201.59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209.66 </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4235">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Gross Cash Flow</a:t>
                      </a:r>
                      <a:endParaRPr lang="en-US" sz="16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266.88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291.22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314.74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336.86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357.02 </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48256">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Change in Working Capital</a:t>
                      </a:r>
                      <a:endParaRPr lang="en-US" sz="16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(32.75)</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25.11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49.41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47.17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43.70 </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48256">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Capital Expenditures</a:t>
                      </a:r>
                      <a:endParaRPr lang="en-US" sz="16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(211.60)</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(226.41)</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(239.99)</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(251.99)</a:t>
                      </a:r>
                      <a:endParaRPr lang="en-US" sz="16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(262.07)</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24235">
                <a:tc gridSpan="2">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Cash From (Used For) Gross Investment</a:t>
                      </a:r>
                      <a:endParaRPr lang="en-US" sz="16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(244.35)</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(201.30)</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(190.58)</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(204.82)</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(218.37)</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24235">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600" kern="1400"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600" kern="1400"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600" kern="1400"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600" kern="1400" dirty="0">
                          <a:solidFill>
                            <a:srgbClr val="000000"/>
                          </a:solidFill>
                          <a:effectLst/>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4235">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Free Cash Flow</a:t>
                      </a:r>
                      <a:endParaRPr lang="en-US" sz="16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kern="1400" dirty="0">
                          <a:solidFill>
                            <a:srgbClr val="000000"/>
                          </a:solidFill>
                          <a:effectLst/>
                          <a:latin typeface="Arial"/>
                        </a:rPr>
                        <a:t> </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22.53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89.92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124.16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132.04 </a:t>
                      </a:r>
                      <a:endParaRPr lang="en-US" sz="16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200" b="1" kern="1400" dirty="0">
                          <a:solidFill>
                            <a:srgbClr val="000000"/>
                          </a:solidFill>
                          <a:effectLst/>
                          <a:latin typeface="Arial"/>
                        </a:rPr>
                        <a:t>             138.65 </a:t>
                      </a:r>
                      <a:endParaRPr lang="en-US" sz="16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2243138" y="3663950"/>
            <a:ext cx="6153150" cy="30051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048001" y="57015"/>
            <a:ext cx="6049908" cy="471360"/>
          </a:xfrm>
        </p:spPr>
        <p:txBody>
          <a:bodyPr>
            <a:normAutofit/>
          </a:bodyPr>
          <a:lstStyle/>
          <a:p>
            <a:pPr algn="r"/>
            <a:r>
              <a:rPr lang="en-US" sz="2400" b="1" dirty="0">
                <a:latin typeface="Cambria" pitchFamily="18" charset="0"/>
                <a:cs typeface="Times New Roman" pitchFamily="18" charset="0"/>
              </a:rPr>
              <a:t>Free Cash Flow (FCF) Calculation</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30313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227042289"/>
              </p:ext>
            </p:extLst>
          </p:nvPr>
        </p:nvGraphicFramePr>
        <p:xfrm>
          <a:off x="407652" y="838200"/>
          <a:ext cx="8328697" cy="5260019"/>
        </p:xfrm>
        <a:graphic>
          <a:graphicData uri="http://schemas.openxmlformats.org/drawingml/2006/table">
            <a:tbl>
              <a:tblPr/>
              <a:tblGrid>
                <a:gridCol w="2803200"/>
                <a:gridCol w="160949"/>
                <a:gridCol w="1117615"/>
                <a:gridCol w="1056649"/>
                <a:gridCol w="975371"/>
                <a:gridCol w="975371"/>
                <a:gridCol w="1239542"/>
              </a:tblGrid>
              <a:tr h="237840">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Free Cash Flow</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22.53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89.92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124.16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132.04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138.65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840">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WACC</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r" rtl="0">
                        <a:lnSpc>
                          <a:spcPct val="119000"/>
                        </a:lnSpc>
                        <a:spcBef>
                          <a:spcPts val="0"/>
                        </a:spcBef>
                        <a:spcAft>
                          <a:spcPts val="1400"/>
                        </a:spcAft>
                      </a:pPr>
                      <a:r>
                        <a:rPr lang="en-US" sz="1100" kern="1400" dirty="0">
                          <a:solidFill>
                            <a:srgbClr val="0000FF"/>
                          </a:solidFill>
                          <a:effectLst/>
                          <a:latin typeface="Arial"/>
                        </a:rPr>
                        <a:t>11.0%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r" rtl="0">
                        <a:lnSpc>
                          <a:spcPct val="119000"/>
                        </a:lnSpc>
                        <a:spcBef>
                          <a:spcPts val="0"/>
                        </a:spcBef>
                        <a:spcAft>
                          <a:spcPts val="1400"/>
                        </a:spcAft>
                      </a:pPr>
                      <a:r>
                        <a:rPr lang="en-US" sz="1100" kern="1400" dirty="0">
                          <a:solidFill>
                            <a:srgbClr val="0000FF"/>
                          </a:solidFill>
                          <a:effectLst/>
                          <a:latin typeface="Arial"/>
                        </a:rPr>
                        <a:t>11.0%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r" rtl="0">
                        <a:lnSpc>
                          <a:spcPct val="119000"/>
                        </a:lnSpc>
                        <a:spcBef>
                          <a:spcPts val="0"/>
                        </a:spcBef>
                        <a:spcAft>
                          <a:spcPts val="1400"/>
                        </a:spcAft>
                      </a:pPr>
                      <a:r>
                        <a:rPr lang="en-US" sz="1100" kern="1400" dirty="0">
                          <a:solidFill>
                            <a:srgbClr val="0000FF"/>
                          </a:solidFill>
                          <a:effectLst/>
                          <a:latin typeface="Arial"/>
                        </a:rPr>
                        <a:t>11.0%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r" rtl="0">
                        <a:lnSpc>
                          <a:spcPct val="119000"/>
                        </a:lnSpc>
                        <a:spcBef>
                          <a:spcPts val="0"/>
                        </a:spcBef>
                        <a:spcAft>
                          <a:spcPts val="1400"/>
                        </a:spcAft>
                      </a:pPr>
                      <a:r>
                        <a:rPr lang="en-US" sz="1100" kern="1400" dirty="0">
                          <a:solidFill>
                            <a:srgbClr val="0000FF"/>
                          </a:solidFill>
                          <a:effectLst/>
                          <a:latin typeface="Arial"/>
                        </a:rPr>
                        <a:t>11.0%</a:t>
                      </a:r>
                      <a:endParaRPr lang="en-US" sz="14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r" rtl="0">
                        <a:lnSpc>
                          <a:spcPct val="119000"/>
                        </a:lnSpc>
                        <a:spcBef>
                          <a:spcPts val="0"/>
                        </a:spcBef>
                        <a:spcAft>
                          <a:spcPts val="1400"/>
                        </a:spcAft>
                      </a:pPr>
                      <a:r>
                        <a:rPr lang="en-US" sz="1100" kern="1400" dirty="0">
                          <a:solidFill>
                            <a:srgbClr val="0000FF"/>
                          </a:solidFill>
                          <a:effectLst/>
                          <a:latin typeface="Arial"/>
                        </a:rPr>
                        <a:t>11.0%</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48415">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Terminal Growth Rate</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r" rtl="0">
                        <a:lnSpc>
                          <a:spcPct val="119000"/>
                        </a:lnSpc>
                        <a:spcBef>
                          <a:spcPts val="0"/>
                        </a:spcBef>
                        <a:spcAft>
                          <a:spcPts val="1400"/>
                        </a:spcAft>
                      </a:pPr>
                      <a:r>
                        <a:rPr lang="en-US" sz="1100" kern="1400" dirty="0">
                          <a:solidFill>
                            <a:srgbClr val="0000FF"/>
                          </a:solidFill>
                          <a:effectLst/>
                          <a:latin typeface="Arial"/>
                        </a:rPr>
                        <a:t>4%</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48415">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Continuing Value</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1,980.67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37840">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Periods Discounted</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1.00 </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2.00 </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3.00 </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4.00 </a:t>
                      </a:r>
                      <a:endParaRPr lang="en-US" sz="14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5.00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5424">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Discounted Cash Flow</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20.30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72.98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90.78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86.98 </a:t>
                      </a:r>
                      <a:endParaRPr lang="en-US" sz="14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1,175.43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3204">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3713">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Sum of DCF</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1,446.47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53713">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Mid Year Adjustment</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40.07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43204">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Implied Enterprise Value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1,486.54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3204">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6001">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add: Cash &amp; Short-term Investments</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170.31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43204">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less: value of debt</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328.17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8271">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less: Value of minority interest</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81.09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43204">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43204">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Implied Equity Value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1,247.60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3204">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43204">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Shares Outstanding</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47.80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43204">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85725"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400" kern="1400" dirty="0">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marR="0" indent="0" algn="l" rtl="0">
                        <a:lnSpc>
                          <a:spcPct val="119000"/>
                        </a:lnSpc>
                        <a:spcBef>
                          <a:spcPts val="0"/>
                        </a:spcBef>
                        <a:spcAft>
                          <a:spcPts val="1400"/>
                        </a:spcAft>
                      </a:pPr>
                      <a:r>
                        <a:rPr lang="en-US" sz="1100" kern="1400" dirty="0">
                          <a:solidFill>
                            <a:srgbClr val="000000"/>
                          </a:solidFill>
                          <a:effectLst/>
                          <a:latin typeface="Arial"/>
                        </a:rPr>
                        <a:t> </a:t>
                      </a:r>
                      <a:endParaRPr lang="en-US" sz="1400" kern="1400"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67559">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Implied Share Price</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8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8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8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8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8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100" b="1" kern="1400" dirty="0">
                          <a:solidFill>
                            <a:srgbClr val="000000"/>
                          </a:solidFill>
                          <a:effectLst/>
                          <a:latin typeface="Arial"/>
                        </a:rPr>
                        <a:t> $            26.10 </a:t>
                      </a:r>
                      <a:endParaRPr lang="en-US" sz="14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2535238" y="7283450"/>
            <a:ext cx="5915025" cy="3590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4343401" y="57015"/>
            <a:ext cx="4754508" cy="471360"/>
          </a:xfrm>
        </p:spPr>
        <p:txBody>
          <a:bodyPr>
            <a:normAutofit/>
          </a:bodyPr>
          <a:lstStyle/>
          <a:p>
            <a:pPr algn="r"/>
            <a:r>
              <a:rPr lang="en-US" sz="2400" b="1" dirty="0">
                <a:latin typeface="Cambria" pitchFamily="18" charset="0"/>
                <a:cs typeface="Times New Roman" pitchFamily="18" charset="0"/>
              </a:rPr>
              <a:t>Perpetuity Growth Model</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30313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721497595"/>
              </p:ext>
            </p:extLst>
          </p:nvPr>
        </p:nvGraphicFramePr>
        <p:xfrm>
          <a:off x="356584" y="1175544"/>
          <a:ext cx="8430833" cy="4506912"/>
        </p:xfrm>
        <a:graphic>
          <a:graphicData uri="http://schemas.openxmlformats.org/drawingml/2006/table">
            <a:tbl>
              <a:tblPr/>
              <a:tblGrid>
                <a:gridCol w="960049"/>
                <a:gridCol w="925950"/>
                <a:gridCol w="925950"/>
                <a:gridCol w="925950"/>
                <a:gridCol w="925950"/>
                <a:gridCol w="925950"/>
                <a:gridCol w="925950"/>
                <a:gridCol w="957542"/>
                <a:gridCol w="957542"/>
              </a:tblGrid>
              <a:tr h="500768">
                <a:tc>
                  <a:txBody>
                    <a:bodyPr/>
                    <a:lstStyle/>
                    <a:p>
                      <a:pPr marR="0" indent="0" algn="l" rtl="0">
                        <a:lnSpc>
                          <a:spcPct val="119000"/>
                        </a:lnSpc>
                        <a:spcBef>
                          <a:spcPts val="0"/>
                        </a:spcBef>
                        <a:spcAft>
                          <a:spcPts val="600"/>
                        </a:spcAft>
                      </a:pPr>
                      <a:r>
                        <a:rPr lang="en-US" sz="1600" kern="1400" dirty="0">
                          <a:solidFill>
                            <a:srgbClr val="000000"/>
                          </a:solidFill>
                          <a:effectLst/>
                          <a:latin typeface="Calibri"/>
                        </a:rPr>
                        <a:t> </a:t>
                      </a:r>
                    </a:p>
                  </a:txBody>
                  <a:tcPr marL="0" marR="0" marT="0" marB="0" anchor="ctr">
                    <a:lnL>
                      <a:noFill/>
                    </a:lnL>
                    <a:lnR>
                      <a:noFill/>
                    </a:lnR>
                    <a:lnT>
                      <a:noFill/>
                    </a:lnT>
                    <a:lnB>
                      <a:noFill/>
                    </a:lnB>
                    <a:solidFill>
                      <a:srgbClr val="1F497D"/>
                    </a:solidFill>
                  </a:tcPr>
                </a:tc>
                <a:tc>
                  <a:txBody>
                    <a:bodyPr/>
                    <a:lstStyle/>
                    <a:p>
                      <a:pPr marR="0" indent="0" algn="l" rtl="0">
                        <a:lnSpc>
                          <a:spcPct val="119000"/>
                        </a:lnSpc>
                        <a:spcBef>
                          <a:spcPts val="0"/>
                        </a:spcBef>
                        <a:spcAft>
                          <a:spcPts val="600"/>
                        </a:spcAft>
                      </a:pPr>
                      <a:r>
                        <a:rPr lang="en-US" sz="1600" kern="1400" dirty="0">
                          <a:solidFill>
                            <a:srgbClr val="000000"/>
                          </a:solidFill>
                          <a:effectLst/>
                          <a:latin typeface="Calibri"/>
                        </a:rPr>
                        <a:t> </a:t>
                      </a:r>
                    </a:p>
                  </a:txBody>
                  <a:tcPr marL="0" marR="0" marT="0" marB="0" anchor="b">
                    <a:lnL>
                      <a:noFill/>
                    </a:lnL>
                    <a:lnR>
                      <a:noFill/>
                    </a:lnR>
                    <a:lnT>
                      <a:noFill/>
                    </a:lnT>
                    <a:lnB>
                      <a:noFill/>
                    </a:lnB>
                    <a:solidFill>
                      <a:srgbClr val="1F497D"/>
                    </a:solidFill>
                  </a:tcPr>
                </a:tc>
                <a:tc gridSpan="7">
                  <a:txBody>
                    <a:bodyPr/>
                    <a:lstStyle/>
                    <a:p>
                      <a:pPr marR="0" indent="0" algn="ctr" rtl="0">
                        <a:lnSpc>
                          <a:spcPct val="119000"/>
                        </a:lnSpc>
                        <a:spcBef>
                          <a:spcPts val="0"/>
                        </a:spcBef>
                        <a:spcAft>
                          <a:spcPts val="1400"/>
                        </a:spcAft>
                      </a:pPr>
                      <a:r>
                        <a:rPr lang="en-US" sz="2000" b="1" kern="1400" dirty="0">
                          <a:solidFill>
                            <a:srgbClr val="FFFFFF"/>
                          </a:solidFill>
                          <a:effectLst/>
                          <a:latin typeface="Calibri"/>
                        </a:rPr>
                        <a:t>Terminal WACC</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0768">
                <a:tc>
                  <a:txBody>
                    <a:bodyPr/>
                    <a:lstStyle/>
                    <a:p>
                      <a:pPr marR="0" indent="0" algn="ctr" rtl="0">
                        <a:lnSpc>
                          <a:spcPct val="119000"/>
                        </a:lnSpc>
                        <a:spcBef>
                          <a:spcPts val="0"/>
                        </a:spcBef>
                        <a:spcAft>
                          <a:spcPts val="1400"/>
                        </a:spcAft>
                      </a:pPr>
                      <a:r>
                        <a:rPr lang="en-US" sz="2000" b="1" kern="1400" dirty="0">
                          <a:solidFill>
                            <a:srgbClr val="000000"/>
                          </a:solidFill>
                          <a:effectLst/>
                          <a:latin typeface="Calibri"/>
                        </a:rPr>
                        <a:t> </a:t>
                      </a:r>
                      <a:endParaRPr lang="en-US" sz="1600" kern="1400" dirty="0">
                        <a:solidFill>
                          <a:srgbClr val="000000"/>
                        </a:solidFill>
                        <a:effectLst/>
                        <a:latin typeface="Calibri"/>
                      </a:endParaRPr>
                    </a:p>
                  </a:txBody>
                  <a:tcPr marL="0" marR="0" marT="0" marB="0" anchor="ctr">
                    <a:lnL>
                      <a:noFill/>
                    </a:lnL>
                    <a:lnR>
                      <a:noFill/>
                    </a:lnR>
                    <a:lnT>
                      <a:noFill/>
                    </a:lnT>
                    <a:lnB>
                      <a:noFill/>
                    </a:lnB>
                    <a:solidFill>
                      <a:srgbClr val="1F497D"/>
                    </a:solidFill>
                  </a:tcPr>
                </a:tc>
                <a:tc>
                  <a:txBody>
                    <a:bodyPr/>
                    <a:lstStyle/>
                    <a:p>
                      <a:pPr marR="0" indent="0" algn="ctr" rtl="0">
                        <a:lnSpc>
                          <a:spcPct val="119000"/>
                        </a:lnSpc>
                        <a:spcBef>
                          <a:spcPts val="0"/>
                        </a:spcBef>
                        <a:spcAft>
                          <a:spcPts val="1400"/>
                        </a:spcAft>
                      </a:pPr>
                      <a:r>
                        <a:rPr lang="en-US" sz="2000" kern="1400" dirty="0">
                          <a:solidFill>
                            <a:srgbClr val="FFFFFF"/>
                          </a:solidFill>
                          <a:effectLst/>
                          <a:latin typeface="Calibri"/>
                        </a:rPr>
                        <a:t> </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9.50%</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10.00%</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10.50%</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11.00%</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11.50%</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12.00%</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12.50%</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500768">
                <a:tc rowSpan="5">
                  <a:txBody>
                    <a:bodyPr/>
                    <a:lstStyle/>
                    <a:p>
                      <a:pPr marR="0" indent="0" algn="ctr" rtl="0">
                        <a:lnSpc>
                          <a:spcPct val="119000"/>
                        </a:lnSpc>
                        <a:spcBef>
                          <a:spcPts val="0"/>
                        </a:spcBef>
                        <a:spcAft>
                          <a:spcPts val="1400"/>
                        </a:spcAft>
                      </a:pPr>
                      <a:r>
                        <a:rPr lang="en-US" sz="1400" b="1" kern="1400" dirty="0">
                          <a:solidFill>
                            <a:srgbClr val="FFFFFF"/>
                          </a:solidFill>
                          <a:effectLst/>
                          <a:latin typeface="Arial"/>
                        </a:rPr>
                        <a:t>Terminal Growth rate</a:t>
                      </a:r>
                      <a:endParaRPr lang="en-US" sz="1600" kern="1400" dirty="0">
                        <a:solidFill>
                          <a:srgbClr val="000000"/>
                        </a:solidFill>
                        <a:effectLst/>
                        <a:latin typeface="Calibri"/>
                      </a:endParaRPr>
                    </a:p>
                  </a:txBody>
                  <a:tcPr marL="0" marR="0" marT="0" marB="0" anchor="ctr">
                    <a:lnL>
                      <a:noFill/>
                    </a:lnL>
                    <a:lnR>
                      <a:noFill/>
                    </a:lnR>
                    <a:lnT>
                      <a:noFill/>
                    </a:lnT>
                    <a:lnB>
                      <a:noFill/>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2.00%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1F497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26.08</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BFBFE"/>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23.99</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7E2F2"/>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22.17</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8CCE7"/>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20.56</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CB8D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19.13</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83A7D4"/>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17.85</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6D97CC"/>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16.70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A8AC6"/>
                    </a:solidFill>
                  </a:tcPr>
                </a:tc>
              </a:tr>
              <a:tr h="500768">
                <a:tc vMerge="1">
                  <a:txBody>
                    <a:bodyPr/>
                    <a:lstStyle/>
                    <a:p>
                      <a:endParaRPr lang="en-US"/>
                    </a:p>
                  </a:txBody>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2.50%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1F497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27.86</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F3F6"/>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25.52</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1F4FB"/>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23.48</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CEDCEF"/>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21.70</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B0C6E4"/>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20.12</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95B3DA"/>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18.73</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7CA2D2"/>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17.48</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6793CA"/>
                    </a:solidFill>
                  </a:tcPr>
                </a:tc>
              </a:tr>
              <a:tr h="500768">
                <a:tc vMerge="1">
                  <a:txBody>
                    <a:bodyPr/>
                    <a:lstStyle/>
                    <a:p>
                      <a:endParaRPr lang="en-US"/>
                    </a:p>
                  </a:txBody>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3.00%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1F497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29.91</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E9EC"/>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27.25</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CF7F9"/>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24.97</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E8EEF8"/>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22.98</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C6D6EC"/>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21.24</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A8C1E1"/>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19.70</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8DAED8"/>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18.34</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769DCF"/>
                    </a:solidFill>
                  </a:tcPr>
                </a:tc>
              </a:tr>
              <a:tr h="500768">
                <a:tc vMerge="1">
                  <a:txBody>
                    <a:bodyPr/>
                    <a:lstStyle/>
                    <a:p>
                      <a:endParaRPr lang="en-US"/>
                    </a:p>
                  </a:txBody>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3.50%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1F497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32.30</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DCDF"/>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29.26</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CECEF"/>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26.67</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CFAF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24.44</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FE7F4"/>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22.50</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BDD0E9"/>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20.80</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A0BBDE"/>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19.30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86A9D5"/>
                    </a:solidFill>
                  </a:tcPr>
                </a:tc>
              </a:tr>
              <a:tr h="500768">
                <a:tc vMerge="1">
                  <a:txBody>
                    <a:bodyPr/>
                    <a:lstStyle/>
                    <a:p>
                      <a:endParaRPr lang="en-US"/>
                    </a:p>
                  </a:txBody>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4.00%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1F497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35.13</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BCED0"/>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31.60</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CE0E3"/>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28.63</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EFF2"/>
                    </a:solidFill>
                  </a:tcPr>
                </a:tc>
                <a:tc>
                  <a:txBody>
                    <a:bodyPr/>
                    <a:lstStyle/>
                    <a:p>
                      <a:pPr marR="0" indent="0" algn="r" rtl="0">
                        <a:lnSpc>
                          <a:spcPct val="119000"/>
                        </a:lnSpc>
                        <a:spcBef>
                          <a:spcPts val="0"/>
                        </a:spcBef>
                        <a:spcAft>
                          <a:spcPts val="1400"/>
                        </a:spcAft>
                      </a:pPr>
                      <a:r>
                        <a:rPr lang="en-US" sz="2000" b="1" kern="1400" dirty="0">
                          <a:solidFill>
                            <a:srgbClr val="000000"/>
                          </a:solidFill>
                          <a:effectLst/>
                          <a:latin typeface="Calibri"/>
                        </a:rPr>
                        <a:t>26.10</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23.92</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6E1F1"/>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22.03</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B5CAE6"/>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20.36</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9B6DC"/>
                    </a:solidFill>
                  </a:tcPr>
                </a:tc>
              </a:tr>
              <a:tr h="500768">
                <a:tc>
                  <a:txBody>
                    <a:bodyPr/>
                    <a:lstStyle/>
                    <a:p>
                      <a:pPr marR="0" indent="0" algn="r" rtl="0">
                        <a:lnSpc>
                          <a:spcPct val="119000"/>
                        </a:lnSpc>
                        <a:spcBef>
                          <a:spcPts val="0"/>
                        </a:spcBef>
                        <a:spcAft>
                          <a:spcPts val="1400"/>
                        </a:spcAft>
                      </a:pPr>
                      <a:r>
                        <a:rPr lang="en-US" sz="2000" kern="1400" dirty="0">
                          <a:solidFill>
                            <a:srgbClr val="FFFFFF"/>
                          </a:solidFill>
                          <a:effectLst/>
                          <a:latin typeface="Calibri"/>
                        </a:rPr>
                        <a:t> </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4.50%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1F497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38.52</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BBCBF"/>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34.36</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BD2D4"/>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30.92</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CE4E6"/>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28.02</a:t>
                      </a:r>
                      <a:endParaRPr lang="en-US" sz="16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CF3F6"/>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25.55</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F2F5FB"/>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23.42</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CDDBEE"/>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21.57</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ADC5E3"/>
                    </a:solidFill>
                  </a:tcPr>
                </a:tc>
              </a:tr>
              <a:tr h="500768">
                <a:tc>
                  <a:txBody>
                    <a:bodyPr/>
                    <a:lstStyle/>
                    <a:p>
                      <a:pPr marR="0" indent="0" algn="r" rtl="0">
                        <a:lnSpc>
                          <a:spcPct val="119000"/>
                        </a:lnSpc>
                        <a:spcBef>
                          <a:spcPts val="0"/>
                        </a:spcBef>
                        <a:spcAft>
                          <a:spcPts val="1400"/>
                        </a:spcAft>
                      </a:pPr>
                      <a:r>
                        <a:rPr lang="en-US" sz="2000" kern="1400" dirty="0">
                          <a:solidFill>
                            <a:srgbClr val="FFFFFF"/>
                          </a:solidFill>
                          <a:effectLst/>
                          <a:latin typeface="Calibri"/>
                        </a:rPr>
                        <a:t> </a:t>
                      </a:r>
                      <a:endParaRPr lang="en-US" sz="1600" kern="1400" dirty="0">
                        <a:solidFill>
                          <a:srgbClr val="000000"/>
                        </a:solidFill>
                        <a:effectLst/>
                        <a:latin typeface="Calibri"/>
                      </a:endParaRPr>
                    </a:p>
                  </a:txBody>
                  <a:tcPr marL="0" marR="0" marT="0" marB="0" anchor="b">
                    <a:lnL>
                      <a:noFill/>
                    </a:lnL>
                    <a:lnR>
                      <a:noFill/>
                    </a:lnR>
                    <a:lnT>
                      <a:noFill/>
                    </a:lnT>
                    <a:lnB>
                      <a:noFill/>
                    </a:lnB>
                    <a:solidFill>
                      <a:srgbClr val="1F497D"/>
                    </a:solidFill>
                  </a:tcPr>
                </a:tc>
                <a:tc>
                  <a:txBody>
                    <a:bodyPr/>
                    <a:lstStyle/>
                    <a:p>
                      <a:pPr marR="0" indent="0" algn="r" rtl="0">
                        <a:lnSpc>
                          <a:spcPct val="119000"/>
                        </a:lnSpc>
                        <a:spcBef>
                          <a:spcPts val="0"/>
                        </a:spcBef>
                        <a:spcAft>
                          <a:spcPts val="1400"/>
                        </a:spcAft>
                      </a:pPr>
                      <a:r>
                        <a:rPr lang="en-US" sz="1200" kern="1400" dirty="0">
                          <a:solidFill>
                            <a:srgbClr val="FFFFFF"/>
                          </a:solidFill>
                          <a:effectLst/>
                          <a:latin typeface="Arial"/>
                        </a:rPr>
                        <a:t>5.00%</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1F497D"/>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42.66</a:t>
                      </a:r>
                      <a:endParaRPr lang="en-US" sz="16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AA7A9"/>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37.68</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BC1C3"/>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33.62</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BD6D8"/>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30.25</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E7EA"/>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27.42</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CF6F9"/>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25.01</a:t>
                      </a:r>
                      <a:endParaRPr lang="en-US" sz="16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9EEF8"/>
                    </a:solidFill>
                  </a:tcPr>
                </a:tc>
                <a:tc>
                  <a:txBody>
                    <a:bodyPr/>
                    <a:lstStyle/>
                    <a:p>
                      <a:pPr marR="0" indent="0" algn="r" rtl="0">
                        <a:lnSpc>
                          <a:spcPct val="119000"/>
                        </a:lnSpc>
                        <a:spcBef>
                          <a:spcPts val="0"/>
                        </a:spcBef>
                        <a:spcAft>
                          <a:spcPts val="1400"/>
                        </a:spcAft>
                      </a:pPr>
                      <a:r>
                        <a:rPr lang="en-US" sz="2000" kern="1400" dirty="0">
                          <a:solidFill>
                            <a:srgbClr val="000000"/>
                          </a:solidFill>
                          <a:effectLst/>
                          <a:latin typeface="Calibri"/>
                        </a:rPr>
                        <a:t>22.93</a:t>
                      </a:r>
                      <a:endParaRPr lang="en-US" sz="16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5EB"/>
                    </a:solidFill>
                  </a:tcPr>
                </a:tc>
              </a:tr>
            </a:tbl>
          </a:graphicData>
        </a:graphic>
      </p:graphicFrame>
      <p:sp>
        <p:nvSpPr>
          <p:cNvPr id="3" name="Control 1"/>
          <p:cNvSpPr>
            <a:spLocks noChangeArrowheads="1" noChangeShapeType="1"/>
          </p:cNvSpPr>
          <p:nvPr/>
        </p:nvSpPr>
        <p:spPr bwMode="auto">
          <a:xfrm>
            <a:off x="3578225" y="4792663"/>
            <a:ext cx="4845050" cy="15621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4724401" y="57015"/>
            <a:ext cx="4373508" cy="471360"/>
          </a:xfrm>
        </p:spPr>
        <p:txBody>
          <a:bodyPr>
            <a:normAutofit/>
          </a:bodyPr>
          <a:lstStyle/>
          <a:p>
            <a:pPr algn="r"/>
            <a:r>
              <a:rPr lang="en-US" sz="2400" b="1" dirty="0">
                <a:latin typeface="Cambria" pitchFamily="18" charset="0"/>
                <a:cs typeface="Times New Roman" pitchFamily="18" charset="0"/>
              </a:rPr>
              <a:t>DCF Sensitivity Analysis</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25816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370202274"/>
              </p:ext>
            </p:extLst>
          </p:nvPr>
        </p:nvGraphicFramePr>
        <p:xfrm>
          <a:off x="1306830" y="1924453"/>
          <a:ext cx="6530340" cy="3009095"/>
        </p:xfrm>
        <a:graphic>
          <a:graphicData uri="http://schemas.openxmlformats.org/drawingml/2006/table">
            <a:tbl>
              <a:tblPr/>
              <a:tblGrid>
                <a:gridCol w="3265157"/>
                <a:gridCol w="3265183"/>
              </a:tblGrid>
              <a:tr h="717133">
                <a:tc gridSpan="2">
                  <a:txBody>
                    <a:bodyPr/>
                    <a:lstStyle/>
                    <a:p>
                      <a:pPr marR="0" indent="0" algn="ctr" rtl="0">
                        <a:lnSpc>
                          <a:spcPct val="119000"/>
                        </a:lnSpc>
                        <a:spcBef>
                          <a:spcPts val="0"/>
                        </a:spcBef>
                        <a:spcAft>
                          <a:spcPts val="1400"/>
                        </a:spcAft>
                      </a:pPr>
                      <a:r>
                        <a:rPr lang="en-US" sz="1600" b="1" kern="1400" dirty="0">
                          <a:solidFill>
                            <a:srgbClr val="FFFFFF"/>
                          </a:solidFill>
                          <a:effectLst/>
                          <a:latin typeface="Calibri"/>
                        </a:rPr>
                        <a:t>2013E P/E Valuation</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r>
              <a:tr h="751457">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Forward P/E</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13.42x</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r>
              <a:tr h="751457">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EPS</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600" kern="1400" dirty="0">
                          <a:solidFill>
                            <a:srgbClr val="000000"/>
                          </a:solidFill>
                          <a:effectLst/>
                          <a:latin typeface="Calibri"/>
                        </a:rPr>
                        <a:t>$1.85</a:t>
                      </a:r>
                      <a:endParaRPr lang="en-US" sz="1200" kern="1400"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789048">
                <a:tc>
                  <a:txBody>
                    <a:bodyPr/>
                    <a:lstStyle/>
                    <a:p>
                      <a:pPr marR="0" indent="0" algn="ctr" rtl="0">
                        <a:lnSpc>
                          <a:spcPct val="119000"/>
                        </a:lnSpc>
                        <a:spcBef>
                          <a:spcPts val="0"/>
                        </a:spcBef>
                        <a:spcAft>
                          <a:spcPts val="1400"/>
                        </a:spcAft>
                      </a:pPr>
                      <a:r>
                        <a:rPr lang="en-US" sz="1600" b="1" kern="1400" dirty="0">
                          <a:solidFill>
                            <a:srgbClr val="000000"/>
                          </a:solidFill>
                          <a:effectLst/>
                          <a:latin typeface="Calibri"/>
                        </a:rPr>
                        <a:t>Implied Price</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1F497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R="0" indent="0" algn="ctr" rtl="0">
                        <a:lnSpc>
                          <a:spcPct val="119000"/>
                        </a:lnSpc>
                        <a:spcBef>
                          <a:spcPts val="0"/>
                        </a:spcBef>
                        <a:spcAft>
                          <a:spcPts val="1400"/>
                        </a:spcAft>
                      </a:pPr>
                      <a:r>
                        <a:rPr lang="en-US" sz="1600" b="1" kern="1400" dirty="0">
                          <a:solidFill>
                            <a:srgbClr val="000000"/>
                          </a:solidFill>
                          <a:effectLst/>
                          <a:latin typeface="Calibri"/>
                        </a:rPr>
                        <a:t>$24.78</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Control 1"/>
          <p:cNvSpPr>
            <a:spLocks noChangeArrowheads="1" noChangeShapeType="1"/>
          </p:cNvSpPr>
          <p:nvPr/>
        </p:nvSpPr>
        <p:spPr bwMode="auto">
          <a:xfrm>
            <a:off x="5132388" y="4516438"/>
            <a:ext cx="3292475" cy="12525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5704117" y="57015"/>
            <a:ext cx="3393791" cy="471360"/>
          </a:xfrm>
        </p:spPr>
        <p:txBody>
          <a:bodyPr>
            <a:normAutofit/>
          </a:bodyPr>
          <a:lstStyle/>
          <a:p>
            <a:pPr algn="r"/>
            <a:r>
              <a:rPr lang="en-US" sz="2400" b="1" dirty="0">
                <a:latin typeface="Cambria" pitchFamily="18" charset="0"/>
                <a:cs typeface="Times New Roman" pitchFamily="18" charset="0"/>
              </a:rPr>
              <a:t>P/E Valuation</a:t>
            </a:r>
          </a:p>
        </p:txBody>
      </p:sp>
      <p:sp>
        <p:nvSpPr>
          <p:cNvPr id="19" name="TextBox 18"/>
          <p:cNvSpPr txBox="1"/>
          <p:nvPr/>
        </p:nvSpPr>
        <p:spPr>
          <a:xfrm>
            <a:off x="196269" y="6241475"/>
            <a:ext cx="2615909" cy="369332"/>
          </a:xfrm>
          <a:prstGeom prst="rect">
            <a:avLst/>
          </a:prstGeom>
          <a:noFill/>
        </p:spPr>
        <p:txBody>
          <a:bodyPr wrap="none" rtlCol="0">
            <a:spAutoFit/>
          </a:bodyPr>
          <a:lstStyle/>
          <a:p>
            <a:r>
              <a:rPr lang="en-US" b="1" dirty="0" smtClean="0">
                <a:latin typeface="+mj-lt"/>
              </a:rPr>
              <a:t>Source</a:t>
            </a:r>
            <a:r>
              <a:rPr lang="en-US" dirty="0" smtClean="0">
                <a:latin typeface="+mj-lt"/>
              </a:rPr>
              <a:t>: Team’s Analysis</a:t>
            </a:r>
            <a:endParaRPr lang="en-US" dirty="0">
              <a:latin typeface="+mj-lt"/>
            </a:endParaRPr>
          </a:p>
        </p:txBody>
      </p:sp>
    </p:spTree>
    <p:extLst>
      <p:ext uri="{BB962C8B-B14F-4D97-AF65-F5344CB8AC3E}">
        <p14:creationId xmlns:p14="http://schemas.microsoft.com/office/powerpoint/2010/main" val="41670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536144512"/>
              </p:ext>
            </p:extLst>
          </p:nvPr>
        </p:nvGraphicFramePr>
        <p:xfrm>
          <a:off x="776289" y="1257294"/>
          <a:ext cx="7591423" cy="4343412"/>
        </p:xfrm>
        <a:graphic>
          <a:graphicData uri="http://schemas.openxmlformats.org/drawingml/2006/table">
            <a:tbl>
              <a:tblPr/>
              <a:tblGrid>
                <a:gridCol w="658508"/>
                <a:gridCol w="1031612"/>
                <a:gridCol w="846548"/>
                <a:gridCol w="846548"/>
                <a:gridCol w="846548"/>
                <a:gridCol w="846548"/>
                <a:gridCol w="846548"/>
                <a:gridCol w="895395"/>
                <a:gridCol w="773168"/>
              </a:tblGrid>
              <a:tr h="203204">
                <a:tc>
                  <a:txBody>
                    <a:bodyPr/>
                    <a:lstStyle/>
                    <a:p>
                      <a:pPr marR="0" indent="0" algn="ctr" rtl="0">
                        <a:lnSpc>
                          <a:spcPct val="119000"/>
                        </a:lnSpc>
                        <a:spcBef>
                          <a:spcPts val="0"/>
                        </a:spcBef>
                        <a:spcAft>
                          <a:spcPts val="1400"/>
                        </a:spcAft>
                      </a:pPr>
                      <a:r>
                        <a:rPr lang="en-US" sz="1050" kern="1400" dirty="0">
                          <a:solidFill>
                            <a:srgbClr val="FFFFFF"/>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kern="1400" dirty="0">
                          <a:solidFill>
                            <a:srgbClr val="FFFFFF"/>
                          </a:solidFill>
                          <a:effectLst/>
                          <a:latin typeface="Arial"/>
                        </a:rPr>
                        <a:t> </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Arial"/>
                        </a:rPr>
                        <a:t>2007</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Arial"/>
                        </a:rPr>
                        <a:t>2008</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Arial"/>
                        </a:rPr>
                        <a:t>2009</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Arial"/>
                        </a:rPr>
                        <a:t>2010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Arial"/>
                        </a:rPr>
                        <a:t>2011</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Arial"/>
                        </a:rPr>
                        <a:t>LTM 2012</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marR="0" indent="0" algn="ctr" rtl="0">
                        <a:lnSpc>
                          <a:spcPct val="119000"/>
                        </a:lnSpc>
                        <a:spcBef>
                          <a:spcPts val="0"/>
                        </a:spcBef>
                        <a:spcAft>
                          <a:spcPts val="1400"/>
                        </a:spcAft>
                      </a:pPr>
                      <a:r>
                        <a:rPr lang="en-US" sz="1050" b="1" kern="1400" dirty="0">
                          <a:solidFill>
                            <a:srgbClr val="FFFFFF"/>
                          </a:solidFill>
                          <a:effectLst/>
                          <a:latin typeface="Arial"/>
                        </a:rPr>
                        <a:t>2012E</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Brink's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Free Cash Flow</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$311.90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$261.80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$24.60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$86.50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$50.80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$8.20</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FCF Yield</a:t>
                      </a:r>
                      <a:endParaRPr lang="en-US" sz="12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9.45%</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25.59%</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2.03%</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6.02%</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3.53%</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0.57%</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tabLst>
                          <a:tab pos="-1456639200" algn="l"/>
                        </a:tabLst>
                      </a:pPr>
                      <a:r>
                        <a:rPr lang="en-US" sz="1050" i="1" kern="1400" dirty="0">
                          <a:solidFill>
                            <a:srgbClr val="000000"/>
                          </a:solidFill>
                          <a:effectLst/>
                          <a:latin typeface="Arial"/>
                        </a:rPr>
                        <a:t>% Change</a:t>
                      </a:r>
                      <a:endParaRPr lang="en-US" sz="1200" kern="1400" dirty="0">
                        <a:solidFill>
                          <a:srgbClr val="000000"/>
                        </a:solidFill>
                        <a:effectLst/>
                        <a:latin typeface="Calibri"/>
                      </a:endParaRPr>
                    </a:p>
                  </a:txBody>
                  <a:tcPr marL="34290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16.14%</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-23.56%</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3.99%</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-2.49%</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-2.96%</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53982">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G4S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Free Cash Flow</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$311.65</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$289.25</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$520.13</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$420.01</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$309.73</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$362.36</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FCF Yield</a:t>
                      </a:r>
                      <a:endParaRPr lang="en-US" sz="12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5.35%</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8.35%</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9.10%</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7.19%</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4.99%</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5.93%</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Change</a:t>
                      </a:r>
                      <a:endParaRPr lang="en-US" sz="1200" kern="1400" dirty="0">
                        <a:solidFill>
                          <a:srgbClr val="000000"/>
                        </a:solidFill>
                        <a:effectLst/>
                        <a:latin typeface="Calibri"/>
                      </a:endParaRPr>
                    </a:p>
                  </a:txBody>
                  <a:tcPr marL="34290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3.00%</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0.75%</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-1.91%</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-2.20%</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0.93%</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53982">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Garda</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Free Cash Flow</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$8.63</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$43.91</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$23.61</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$64.49</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$61.52</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$63.15</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FCF Yield</a:t>
                      </a:r>
                      <a:endParaRPr lang="en-US" sz="12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1.43%</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9.51%</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27.55%</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22.07%</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17.33%</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N/A</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Change</a:t>
                      </a:r>
                      <a:endParaRPr lang="en-US" sz="1200" kern="1400" dirty="0">
                        <a:solidFill>
                          <a:srgbClr val="000000"/>
                        </a:solidFill>
                        <a:effectLst/>
                        <a:latin typeface="Calibri"/>
                      </a:endParaRPr>
                    </a:p>
                  </a:txBody>
                  <a:tcPr marL="34290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8.08%</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18.04%</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-5.47%</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-4.75%</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N/A</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53982">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Loomis</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Free Cash Flow</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-$140.80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-$27.32</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$73.60</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$85.44</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$53.14</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$68.16</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FCF Yield</a:t>
                      </a:r>
                      <a:endParaRPr lang="en-US" sz="12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-4.51%</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8.18%</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7.34%</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5.25%</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6.02%</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Change</a:t>
                      </a:r>
                      <a:endParaRPr lang="en-US" sz="1200" kern="1400" dirty="0">
                        <a:solidFill>
                          <a:srgbClr val="000000"/>
                        </a:solidFill>
                        <a:effectLst/>
                        <a:latin typeface="Calibri"/>
                      </a:endParaRPr>
                    </a:p>
                  </a:txBody>
                  <a:tcPr marL="34290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-4.51%</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12.68%</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-0.84%</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-2.08%</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0.77%</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30202">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200" kern="1400" dirty="0">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Prosegur</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Free Cash Flow</a:t>
                      </a:r>
                      <a:endParaRPr lang="en-US" sz="1200" kern="1400" dirty="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$142.69</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$197.94</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$135.96</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$175.46</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$80.88</a:t>
                      </a:r>
                      <a:endParaRPr lang="en-US" sz="1200" kern="1400"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$171.90</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3204">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b="1" kern="1400" dirty="0">
                          <a:solidFill>
                            <a:srgbClr val="000000"/>
                          </a:solidFill>
                          <a:effectLst/>
                          <a:latin typeface="Arial"/>
                        </a:rPr>
                        <a:t>FCF Yield</a:t>
                      </a:r>
                      <a:endParaRPr lang="en-US" sz="1200" kern="1400" dirty="0">
                        <a:solidFill>
                          <a:srgbClr val="000000"/>
                        </a:solidFill>
                        <a:effectLst/>
                        <a:latin typeface="Calibri"/>
                      </a:endParaRPr>
                    </a:p>
                  </a:txBody>
                  <a:tcPr marL="0" marR="0" marT="0" marB="0" anchor="ctr">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6.04%</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13.01%</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5.14%</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5.27%</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2.79%</a:t>
                      </a:r>
                      <a:endParaRPr lang="en-US" sz="1200" kern="1400" dirty="0">
                        <a:solidFill>
                          <a:srgbClr val="000000"/>
                        </a:solidFill>
                        <a:effectLst/>
                        <a:latin typeface="Calibri"/>
                      </a:endParaRPr>
                    </a:p>
                  </a:txBody>
                  <a:tcPr marL="0" marR="0" marT="0" marB="0" anchor="b">
                    <a:lnL>
                      <a:noFill/>
                    </a:lnL>
                    <a:lnR>
                      <a:noFill/>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4.51%</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3204">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1400"/>
                        </a:spcAft>
                      </a:pPr>
                      <a:r>
                        <a:rPr lang="en-US" sz="1050" i="1" kern="1400" dirty="0">
                          <a:solidFill>
                            <a:srgbClr val="000000"/>
                          </a:solidFill>
                          <a:effectLst/>
                          <a:latin typeface="Arial"/>
                        </a:rPr>
                        <a:t>% Change</a:t>
                      </a:r>
                      <a:endParaRPr lang="en-US" sz="1200" kern="1400" dirty="0">
                        <a:solidFill>
                          <a:srgbClr val="000000"/>
                        </a:solidFill>
                        <a:effectLst/>
                        <a:latin typeface="Calibri"/>
                      </a:endParaRPr>
                    </a:p>
                  </a:txBody>
                  <a:tcPr marL="34290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6.96%</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-7.87%</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0.13%</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-2.48%</a:t>
                      </a:r>
                      <a:endParaRPr lang="en-US" sz="1200" kern="1400"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i="1" kern="1400" dirty="0">
                          <a:solidFill>
                            <a:srgbClr val="000000"/>
                          </a:solidFill>
                          <a:effectLst/>
                          <a:latin typeface="Arial"/>
                        </a:rPr>
                        <a:t>1.72%</a:t>
                      </a:r>
                      <a:endParaRPr lang="en-US" sz="1200" kern="1400"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050" kern="1400" dirty="0">
                          <a:solidFill>
                            <a:srgbClr val="000000"/>
                          </a:solidFill>
                          <a:effectLst/>
                          <a:latin typeface="Arial"/>
                        </a:rPr>
                        <a:t> </a:t>
                      </a:r>
                      <a:endParaRPr lang="en-US" sz="1200" kern="1400"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a:latin typeface="Cambria" pitchFamily="18" charset="0"/>
                <a:cs typeface="Times New Roman" pitchFamily="18" charset="0"/>
              </a:rPr>
              <a:t>Free Cash Flow (FCF) Yield</a:t>
            </a:r>
          </a:p>
        </p:txBody>
      </p:sp>
      <p:sp>
        <p:nvSpPr>
          <p:cNvPr id="19" name="TextBox 18"/>
          <p:cNvSpPr txBox="1"/>
          <p:nvPr/>
        </p:nvSpPr>
        <p:spPr>
          <a:xfrm>
            <a:off x="196269" y="6241475"/>
            <a:ext cx="4081823" cy="369332"/>
          </a:xfrm>
          <a:prstGeom prst="rect">
            <a:avLst/>
          </a:prstGeom>
          <a:noFill/>
        </p:spPr>
        <p:txBody>
          <a:bodyPr wrap="none" rtlCol="0">
            <a:spAutoFit/>
          </a:bodyPr>
          <a:lstStyle/>
          <a:p>
            <a:r>
              <a:rPr lang="en-US" b="1" dirty="0" smtClean="0">
                <a:latin typeface="+mj-lt"/>
              </a:rPr>
              <a:t>Source</a:t>
            </a:r>
            <a:r>
              <a:rPr lang="en-US" dirty="0" smtClean="0">
                <a:latin typeface="+mj-lt"/>
              </a:rPr>
              <a:t>: S&amp;P Capital IQ, Team’s Analysis</a:t>
            </a:r>
            <a:endParaRPr lang="en-US" dirty="0">
              <a:latin typeface="+mj-lt"/>
            </a:endParaRPr>
          </a:p>
        </p:txBody>
      </p:sp>
    </p:spTree>
    <p:extLst>
      <p:ext uri="{BB962C8B-B14F-4D97-AF65-F5344CB8AC3E}">
        <p14:creationId xmlns:p14="http://schemas.microsoft.com/office/powerpoint/2010/main" val="131835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70525" y="2109148"/>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smtClean="0">
              <a:solidFill>
                <a:schemeClr val="bg1"/>
              </a:solidFill>
            </a:endParaRPr>
          </a:p>
        </p:txBody>
      </p:sp>
      <p:sp>
        <p:nvSpPr>
          <p:cNvPr id="23" name="Chevron 22"/>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graphicFrame>
        <p:nvGraphicFramePr>
          <p:cNvPr id="26" name="Diagram 25"/>
          <p:cNvGraphicFramePr/>
          <p:nvPr>
            <p:extLst>
              <p:ext uri="{D42A27DB-BD31-4B8C-83A1-F6EECF244321}">
                <p14:modId xmlns:p14="http://schemas.microsoft.com/office/powerpoint/2010/main" val="688555495"/>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9000" y="838200"/>
            <a:ext cx="2956378" cy="2667000"/>
            <a:chOff x="91622" y="838200"/>
            <a:chExt cx="2956378" cy="2667000"/>
          </a:xfrm>
          <a:solidFill>
            <a:schemeClr val="tx2"/>
          </a:solidFill>
          <a:effectLst>
            <a:outerShdw blurRad="50800" dist="38100" dir="2700000" algn="tl" rotWithShape="0">
              <a:prstClr val="black">
                <a:alpha val="40000"/>
              </a:prstClr>
            </a:outerShdw>
          </a:effectLst>
        </p:grpSpPr>
        <p:sp>
          <p:nvSpPr>
            <p:cNvPr id="3" name="Rectangle 2"/>
            <p:cNvSpPr/>
            <p:nvPr/>
          </p:nvSpPr>
          <p:spPr>
            <a:xfrm>
              <a:off x="91622" y="838200"/>
              <a:ext cx="2956378" cy="2667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b="1" dirty="0" smtClean="0"/>
                <a:t>Retail Centers</a:t>
              </a:r>
              <a:endParaRPr lang="en-US" b="1" dirty="0"/>
            </a:p>
          </p:txBody>
        </p:sp>
        <p:pic>
          <p:nvPicPr>
            <p:cNvPr id="1026" name="Picture 2" descr="http://www.hstreetventures.com/images/photo-channelside.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411" r="9874"/>
            <a:stretch/>
          </p:blipFill>
          <p:spPr bwMode="auto">
            <a:xfrm>
              <a:off x="205831" y="948715"/>
              <a:ext cx="2743200" cy="2122315"/>
            </a:xfrm>
            <a:prstGeom prst="rect">
              <a:avLst/>
            </a:prstGeom>
            <a:grpFill/>
            <a:ln>
              <a:noFill/>
            </a:ln>
            <a:effectLst/>
            <a:extLst/>
          </p:spPr>
        </p:pic>
      </p:grpSp>
      <p:grpSp>
        <p:nvGrpSpPr>
          <p:cNvPr id="14" name="Group 13"/>
          <p:cNvGrpSpPr/>
          <p:nvPr/>
        </p:nvGrpSpPr>
        <p:grpSpPr>
          <a:xfrm>
            <a:off x="3093811" y="838200"/>
            <a:ext cx="2956378" cy="2667000"/>
            <a:chOff x="3093811" y="838200"/>
            <a:chExt cx="2956378" cy="2667000"/>
          </a:xfrm>
          <a:solidFill>
            <a:schemeClr val="tx2"/>
          </a:solidFill>
          <a:effectLst>
            <a:outerShdw blurRad="50800" dist="38100" dir="2700000" algn="tl" rotWithShape="0">
              <a:prstClr val="black">
                <a:alpha val="40000"/>
              </a:prstClr>
            </a:outerShdw>
          </a:effectLst>
        </p:grpSpPr>
        <p:sp>
          <p:nvSpPr>
            <p:cNvPr id="34" name="Rectangle 33"/>
            <p:cNvSpPr/>
            <p:nvPr/>
          </p:nvSpPr>
          <p:spPr>
            <a:xfrm>
              <a:off x="3093811" y="838200"/>
              <a:ext cx="2956378" cy="2667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b="1" dirty="0" smtClean="0"/>
                <a:t>Banks</a:t>
              </a:r>
              <a:endParaRPr lang="en-US" b="1" dirty="0"/>
            </a:p>
          </p:txBody>
        </p:sp>
        <p:pic>
          <p:nvPicPr>
            <p:cNvPr id="2" name="Picture 6" descr="http://upload.wikimedia.org/wikipedia/commons/3/3f/Riggs_National_Bank_building.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898" t="12290" r="12280"/>
            <a:stretch/>
          </p:blipFill>
          <p:spPr bwMode="auto">
            <a:xfrm>
              <a:off x="3200400" y="949656"/>
              <a:ext cx="2743200" cy="2146300"/>
            </a:xfrm>
            <a:prstGeom prst="rect">
              <a:avLst/>
            </a:prstGeom>
            <a:grpFill/>
            <a:ln>
              <a:noFill/>
            </a:ln>
            <a:effectLst/>
            <a:extLst/>
          </p:spPr>
        </p:pic>
      </p:grpSp>
      <p:grpSp>
        <p:nvGrpSpPr>
          <p:cNvPr id="15" name="Group 14"/>
          <p:cNvGrpSpPr/>
          <p:nvPr/>
        </p:nvGrpSpPr>
        <p:grpSpPr>
          <a:xfrm>
            <a:off x="6071390" y="838200"/>
            <a:ext cx="2956378" cy="2667000"/>
            <a:chOff x="6071390" y="838200"/>
            <a:chExt cx="2956378" cy="2667000"/>
          </a:xfrm>
          <a:effectLst>
            <a:outerShdw blurRad="50800" dist="38100" dir="2700000" algn="tl" rotWithShape="0">
              <a:prstClr val="black">
                <a:alpha val="40000"/>
              </a:prstClr>
            </a:outerShdw>
          </a:effectLst>
        </p:grpSpPr>
        <p:sp>
          <p:nvSpPr>
            <p:cNvPr id="36" name="Rectangle 35"/>
            <p:cNvSpPr/>
            <p:nvPr/>
          </p:nvSpPr>
          <p:spPr>
            <a:xfrm>
              <a:off x="6071390" y="838200"/>
              <a:ext cx="2956378" cy="2667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b="1" dirty="0" smtClean="0"/>
                <a:t>Other Retail Businesses</a:t>
              </a:r>
              <a:endParaRPr lang="en-US" b="1" dirty="0"/>
            </a:p>
          </p:txBody>
        </p:sp>
        <p:pic>
          <p:nvPicPr>
            <p:cNvPr id="1034" name="Picture 10" descr="http://upload.wikimedia.org/wikipedia/commons/0/00/New_York_City_skyline_with_Empire_State_Building_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2499" t="12648" r="12499"/>
            <a:stretch/>
          </p:blipFill>
          <p:spPr bwMode="auto">
            <a:xfrm>
              <a:off x="6172200" y="952216"/>
              <a:ext cx="2743200" cy="2129986"/>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5" name="AutoShape 14" descr="https://mail-attachment.googleusercontent.com/attachment/u/0/?ui=2&amp;ik=3278c4da09&amp;view=att&amp;th=13cea4c3f8c3a650&amp;attid=0.1&amp;disp=inline&amp;realattid=f_hdarv1ud0&amp;safe=1&amp;zw&amp;saduie=AG9B_P_raV3M-U-6Djrf_mVQ2FAV&amp;sadet=1361141722971&amp;sads=DHemLLn-MQaEZEXNZPPh2FpnWC4&amp;sads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6" descr="https://mail-attachment.googleusercontent.com/attachment/u/0/?ui=2&amp;ik=3278c4da09&amp;view=att&amp;th=13cea4c3f8c3a650&amp;attid=0.1&amp;disp=inline&amp;realattid=f_hdarv1ud0&amp;safe=1&amp;zw&amp;saduie=AG9B_P_raV3M-U-6Djrf_mVQ2FAV&amp;sadet=1361141722971&amp;sads=DHemLLn-MQaEZEXNZPPh2FpnWC4&amp;sadssc=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22" descr="https://mail-attachment.googleusercontent.com/attachment/u/0/?ui=2&amp;ik=3278c4da09&amp;view=att&amp;th=13cea8397735405e&amp;attid=0.1&amp;disp=inline&amp;realattid=f_hdasu0vo2&amp;safe=1&amp;zw&amp;saduie=AG9B_P_raV3M-U-6Djrf_mVQ2FAV&amp;sadet=1361144830464&amp;sads=7PszvJwVWf16yfRS6M-5DorGu4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24" descr="https://mail-attachment.googleusercontent.com/attachment/u/0/?ui=2&amp;ik=3278c4da09&amp;view=att&amp;th=13cea8397735405e&amp;attid=0.1&amp;disp=inline&amp;realattid=f_hdasu0vo2&amp;safe=1&amp;zw&amp;saduie=AG9B_P_raV3M-U-6Djrf_mVQ2FAV&amp;sadet=1361144830464&amp;sads=7PszvJwVWf16yfRS6M-5DorGu4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rotWithShape="1">
          <a:blip r:embed="rId15" cstate="print">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l="5182" t="893" r="5024" b="-893"/>
          <a:stretch/>
        </p:blipFill>
        <p:spPr>
          <a:xfrm>
            <a:off x="1608798" y="2286000"/>
            <a:ext cx="6894230" cy="3743228"/>
          </a:xfrm>
          <a:prstGeom prst="rect">
            <a:avLst/>
          </a:prstGeom>
        </p:spPr>
      </p:pic>
      <p:sp>
        <p:nvSpPr>
          <p:cNvPr id="31"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Industry Dynamics</a:t>
            </a:r>
          </a:p>
        </p:txBody>
      </p:sp>
    </p:spTree>
    <p:extLst>
      <p:ext uri="{BB962C8B-B14F-4D97-AF65-F5344CB8AC3E}">
        <p14:creationId xmlns:p14="http://schemas.microsoft.com/office/powerpoint/2010/main" val="209076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00" fill="hold"/>
                                        <p:tgtEl>
                                          <p:spTgt spid="11"/>
                                        </p:tgtEl>
                                        <p:attrNameLst>
                                          <p:attrName>ppt_w</p:attrName>
                                        </p:attrNameLst>
                                      </p:cBhvr>
                                      <p:tavLst>
                                        <p:tav tm="0">
                                          <p:val>
                                            <p:fltVal val="0"/>
                                          </p:val>
                                        </p:tav>
                                        <p:tav tm="100000">
                                          <p:val>
                                            <p:strVal val="#ppt_w"/>
                                          </p:val>
                                        </p:tav>
                                      </p:tavLst>
                                    </p:anim>
                                    <p:anim calcmode="lin" valueType="num">
                                      <p:cBhvr>
                                        <p:cTn id="8" dur="700" fill="hold"/>
                                        <p:tgtEl>
                                          <p:spTgt spid="11"/>
                                        </p:tgtEl>
                                        <p:attrNameLst>
                                          <p:attrName>ppt_h</p:attrName>
                                        </p:attrNameLst>
                                      </p:cBhvr>
                                      <p:tavLst>
                                        <p:tav tm="0">
                                          <p:val>
                                            <p:fltVal val="0"/>
                                          </p:val>
                                        </p:tav>
                                        <p:tav tm="100000">
                                          <p:val>
                                            <p:strVal val="#ppt_h"/>
                                          </p:val>
                                        </p:tav>
                                      </p:tavLst>
                                    </p:anim>
                                    <p:animEffect transition="in" filter="fade">
                                      <p:cBhvr>
                                        <p:cTn id="9" dur="700"/>
                                        <p:tgtEl>
                                          <p:spTgt spid="11"/>
                                        </p:tgtEl>
                                      </p:cBhvr>
                                    </p:animEffect>
                                  </p:childTnLst>
                                </p:cTn>
                              </p:par>
                            </p:childTnLst>
                          </p:cTn>
                        </p:par>
                        <p:par>
                          <p:cTn id="10" fill="hold">
                            <p:stCondLst>
                              <p:cond delay="7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700" fill="hold"/>
                                        <p:tgtEl>
                                          <p:spTgt spid="14"/>
                                        </p:tgtEl>
                                        <p:attrNameLst>
                                          <p:attrName>ppt_w</p:attrName>
                                        </p:attrNameLst>
                                      </p:cBhvr>
                                      <p:tavLst>
                                        <p:tav tm="0">
                                          <p:val>
                                            <p:fltVal val="0"/>
                                          </p:val>
                                        </p:tav>
                                        <p:tav tm="100000">
                                          <p:val>
                                            <p:strVal val="#ppt_w"/>
                                          </p:val>
                                        </p:tav>
                                      </p:tavLst>
                                    </p:anim>
                                    <p:anim calcmode="lin" valueType="num">
                                      <p:cBhvr>
                                        <p:cTn id="14" dur="700" fill="hold"/>
                                        <p:tgtEl>
                                          <p:spTgt spid="14"/>
                                        </p:tgtEl>
                                        <p:attrNameLst>
                                          <p:attrName>ppt_h</p:attrName>
                                        </p:attrNameLst>
                                      </p:cBhvr>
                                      <p:tavLst>
                                        <p:tav tm="0">
                                          <p:val>
                                            <p:fltVal val="0"/>
                                          </p:val>
                                        </p:tav>
                                        <p:tav tm="100000">
                                          <p:val>
                                            <p:strVal val="#ppt_h"/>
                                          </p:val>
                                        </p:tav>
                                      </p:tavLst>
                                    </p:anim>
                                    <p:animEffect transition="in" filter="fade">
                                      <p:cBhvr>
                                        <p:cTn id="15" dur="700"/>
                                        <p:tgtEl>
                                          <p:spTgt spid="14"/>
                                        </p:tgtEl>
                                      </p:cBhvr>
                                    </p:animEffect>
                                  </p:childTnLst>
                                </p:cTn>
                              </p:par>
                            </p:childTnLst>
                          </p:cTn>
                        </p:par>
                        <p:par>
                          <p:cTn id="16" fill="hold">
                            <p:stCondLst>
                              <p:cond delay="14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100" fill="hold"/>
                                        <p:tgtEl>
                                          <p:spTgt spid="15"/>
                                        </p:tgtEl>
                                        <p:attrNameLst>
                                          <p:attrName>ppt_w</p:attrName>
                                        </p:attrNameLst>
                                      </p:cBhvr>
                                      <p:tavLst>
                                        <p:tav tm="0">
                                          <p:val>
                                            <p:fltVal val="0"/>
                                          </p:val>
                                        </p:tav>
                                        <p:tav tm="100000">
                                          <p:val>
                                            <p:strVal val="#ppt_w"/>
                                          </p:val>
                                        </p:tav>
                                      </p:tavLst>
                                    </p:anim>
                                    <p:anim calcmode="lin" valueType="num">
                                      <p:cBhvr>
                                        <p:cTn id="20" dur="1100" fill="hold"/>
                                        <p:tgtEl>
                                          <p:spTgt spid="15"/>
                                        </p:tgtEl>
                                        <p:attrNameLst>
                                          <p:attrName>ppt_h</p:attrName>
                                        </p:attrNameLst>
                                      </p:cBhvr>
                                      <p:tavLst>
                                        <p:tav tm="0">
                                          <p:val>
                                            <p:fltVal val="0"/>
                                          </p:val>
                                        </p:tav>
                                        <p:tav tm="100000">
                                          <p:val>
                                            <p:strVal val="#ppt_h"/>
                                          </p:val>
                                        </p:tav>
                                      </p:tavLst>
                                    </p:anim>
                                    <p:animEffect transition="in" filter="fade">
                                      <p:cBhvr>
                                        <p:cTn id="21" dur="11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000"/>
                                        <p:tgtEl>
                                          <p:spTgt spid="10"/>
                                        </p:tgtEl>
                                      </p:cBhvr>
                                    </p:animEffect>
                                  </p:childTnLst>
                                  <p:subTnLst>
                                    <p:cmd type="evt" cmd="onstopaudio">
                                      <p:cBhvr>
                                        <p:cTn display="0" masterRel="sameClick">
                                          <p:stCondLst>
                                            <p:cond evt="begin" delay="0">
                                              <p:tn val="24"/>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Currency Devaluation</a:t>
            </a:r>
            <a:endParaRPr lang="en-US" sz="2400" b="1" dirty="0">
              <a:latin typeface="Cambria" pitchFamily="18" charset="0"/>
              <a:cs typeface="Times New Roman" pitchFamily="18"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646" y="1333500"/>
            <a:ext cx="828470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96269" y="6241475"/>
            <a:ext cx="2105063" cy="369332"/>
          </a:xfrm>
          <a:prstGeom prst="rect">
            <a:avLst/>
          </a:prstGeom>
          <a:noFill/>
        </p:spPr>
        <p:txBody>
          <a:bodyPr wrap="none" rtlCol="0">
            <a:spAutoFit/>
          </a:bodyPr>
          <a:lstStyle/>
          <a:p>
            <a:r>
              <a:rPr lang="en-US" b="1" dirty="0" smtClean="0">
                <a:latin typeface="+mj-lt"/>
              </a:rPr>
              <a:t>Source</a:t>
            </a:r>
            <a:r>
              <a:rPr lang="en-US" dirty="0" smtClean="0">
                <a:latin typeface="+mj-lt"/>
              </a:rPr>
              <a:t>: Bloomberg</a:t>
            </a:r>
            <a:endParaRPr lang="en-US" dirty="0">
              <a:latin typeface="+mj-lt"/>
            </a:endParaRPr>
          </a:p>
        </p:txBody>
      </p:sp>
      <p:sp>
        <p:nvSpPr>
          <p:cNvPr id="20" name="TextBox 19"/>
          <p:cNvSpPr txBox="1"/>
          <p:nvPr/>
        </p:nvSpPr>
        <p:spPr>
          <a:xfrm>
            <a:off x="533400" y="914400"/>
            <a:ext cx="1865254" cy="461665"/>
          </a:xfrm>
          <a:prstGeom prst="rect">
            <a:avLst/>
          </a:prstGeom>
          <a:noFill/>
        </p:spPr>
        <p:txBody>
          <a:bodyPr wrap="none" rtlCol="0">
            <a:spAutoFit/>
          </a:bodyPr>
          <a:lstStyle/>
          <a:p>
            <a:r>
              <a:rPr lang="en-US" sz="2400" b="1" dirty="0" smtClean="0">
                <a:latin typeface="+mj-lt"/>
              </a:rPr>
              <a:t>USD VS. VEF</a:t>
            </a:r>
            <a:endParaRPr lang="en-US" sz="2400" b="1" dirty="0">
              <a:latin typeface="+mj-lt"/>
            </a:endParaRPr>
          </a:p>
        </p:txBody>
      </p:sp>
    </p:spTree>
    <p:extLst>
      <p:ext uri="{BB962C8B-B14F-4D97-AF65-F5344CB8AC3E}">
        <p14:creationId xmlns:p14="http://schemas.microsoft.com/office/powerpoint/2010/main" val="14967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Historical &amp; Projected Earnings</a:t>
            </a:r>
            <a:endParaRPr lang="en-US" sz="2400" b="1" dirty="0">
              <a:latin typeface="Cambria" pitchFamily="18" charset="0"/>
              <a:cs typeface="Times New Roman" pitchFamily="18" charset="0"/>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16" y="990600"/>
            <a:ext cx="8951568"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842" y="2186608"/>
            <a:ext cx="8938316" cy="172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842" y="4070218"/>
            <a:ext cx="8924926" cy="205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6269" y="6241475"/>
            <a:ext cx="2105063" cy="369332"/>
          </a:xfrm>
          <a:prstGeom prst="rect">
            <a:avLst/>
          </a:prstGeom>
          <a:noFill/>
        </p:spPr>
        <p:txBody>
          <a:bodyPr wrap="none" rtlCol="0">
            <a:spAutoFit/>
          </a:bodyPr>
          <a:lstStyle/>
          <a:p>
            <a:r>
              <a:rPr lang="en-US" b="1" dirty="0" smtClean="0">
                <a:latin typeface="+mj-lt"/>
              </a:rPr>
              <a:t>Source</a:t>
            </a:r>
            <a:r>
              <a:rPr lang="en-US" dirty="0" smtClean="0">
                <a:latin typeface="+mj-lt"/>
              </a:rPr>
              <a:t>: Bloomberg</a:t>
            </a:r>
            <a:endParaRPr lang="en-US" dirty="0">
              <a:latin typeface="+mj-lt"/>
            </a:endParaRPr>
          </a:p>
        </p:txBody>
      </p:sp>
    </p:spTree>
    <p:extLst>
      <p:ext uri="{BB962C8B-B14F-4D97-AF65-F5344CB8AC3E}">
        <p14:creationId xmlns:p14="http://schemas.microsoft.com/office/powerpoint/2010/main" val="62896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Credit Rating &amp; Outlook</a:t>
            </a:r>
            <a:endParaRPr lang="en-US" sz="2400" b="1" dirty="0">
              <a:latin typeface="Cambria" pitchFamily="18" charset="0"/>
              <a:cs typeface="Times New Roman" pitchFamily="18" charset="0"/>
            </a:endParaRPr>
          </a:p>
        </p:txBody>
      </p:sp>
      <p:sp>
        <p:nvSpPr>
          <p:cNvPr id="5" name="TextBox 4"/>
          <p:cNvSpPr txBox="1"/>
          <p:nvPr/>
        </p:nvSpPr>
        <p:spPr>
          <a:xfrm>
            <a:off x="196269" y="6241475"/>
            <a:ext cx="2105063" cy="369332"/>
          </a:xfrm>
          <a:prstGeom prst="rect">
            <a:avLst/>
          </a:prstGeom>
          <a:noFill/>
        </p:spPr>
        <p:txBody>
          <a:bodyPr wrap="none" rtlCol="0">
            <a:spAutoFit/>
          </a:bodyPr>
          <a:lstStyle/>
          <a:p>
            <a:r>
              <a:rPr lang="en-US" b="1" dirty="0" smtClean="0">
                <a:latin typeface="+mj-lt"/>
              </a:rPr>
              <a:t>Source</a:t>
            </a:r>
            <a:r>
              <a:rPr lang="en-US" dirty="0" smtClean="0">
                <a:latin typeface="+mj-lt"/>
              </a:rPr>
              <a:t>: Bloomberg</a:t>
            </a:r>
            <a:endParaRPr lang="en-US" dirty="0">
              <a:latin typeface="+mj-lt"/>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2100" y="1127312"/>
            <a:ext cx="6019800" cy="460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7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a:t>
            </a:r>
            <a:r>
              <a:rPr lang="en-US" sz="2400" b="1" baseline="0" dirty="0" smtClean="0">
                <a:latin typeface="Cambria" pitchFamily="18" charset="0"/>
                <a:cs typeface="Times New Roman" pitchFamily="18" charset="0"/>
              </a:rPr>
              <a:t> 1 </a:t>
            </a:r>
            <a:endParaRPr lang="en-US" sz="2400" b="1" dirty="0">
              <a:latin typeface="Cambria" pitchFamily="18" charset="0"/>
              <a:cs typeface="Times New Roman" pitchFamily="18" charset="0"/>
            </a:endParaRPr>
          </a:p>
        </p:txBody>
      </p:sp>
      <p:sp>
        <p:nvSpPr>
          <p:cNvPr id="6" name="TextBox 5"/>
          <p:cNvSpPr txBox="1"/>
          <p:nvPr/>
        </p:nvSpPr>
        <p:spPr>
          <a:xfrm>
            <a:off x="0" y="909935"/>
            <a:ext cx="7091941" cy="461665"/>
          </a:xfrm>
          <a:prstGeom prst="rect">
            <a:avLst/>
          </a:prstGeom>
          <a:noFill/>
        </p:spPr>
        <p:txBody>
          <a:bodyPr wrap="none" rtlCol="0">
            <a:spAutoFit/>
          </a:bodyPr>
          <a:lstStyle/>
          <a:p>
            <a:r>
              <a:rPr lang="en-US" sz="2400" b="1" dirty="0" smtClean="0">
                <a:latin typeface="+mj-lt"/>
              </a:rPr>
              <a:t>Can you elaborate on the Home Security spin off?</a:t>
            </a:r>
            <a:endParaRPr lang="en-US" sz="2400" b="1" dirty="0">
              <a:latin typeface="+mj-lt"/>
            </a:endParaRPr>
          </a:p>
        </p:txBody>
      </p:sp>
      <p:sp>
        <p:nvSpPr>
          <p:cNvPr id="19" name="TextBox 18"/>
          <p:cNvSpPr txBox="1"/>
          <p:nvPr/>
        </p:nvSpPr>
        <p:spPr>
          <a:xfrm>
            <a:off x="248432" y="1828800"/>
            <a:ext cx="8779336" cy="3785652"/>
          </a:xfrm>
          <a:prstGeom prst="rect">
            <a:avLst/>
          </a:prstGeom>
          <a:noFill/>
        </p:spPr>
        <p:txBody>
          <a:bodyPr wrap="square" rtlCol="0">
            <a:spAutoFit/>
          </a:bodyPr>
          <a:lstStyle/>
          <a:p>
            <a:pPr marL="285750" indent="-285750">
              <a:buFont typeface="Wingdings" pitchFamily="2" charset="2"/>
              <a:buChar char="v"/>
            </a:pPr>
            <a:r>
              <a:rPr lang="en-US" sz="2000" dirty="0" smtClean="0">
                <a:latin typeface="+mj-lt"/>
              </a:rPr>
              <a:t>Brink’s Home Security (BHS) was spun-off on October 31, 2008.  Brink’s distributed one share of BHS common stock for each share of Brink’s outstanding and contributed $50 million in cash at the time of the spin-off.</a:t>
            </a:r>
          </a:p>
          <a:p>
            <a:pPr marL="285750" indent="-285750">
              <a:spcAft>
                <a:spcPts val="3600"/>
              </a:spcAft>
              <a:buFont typeface="Wingdings" pitchFamily="2" charset="2"/>
              <a:buChar char="v"/>
            </a:pPr>
            <a:endParaRPr lang="en-US" sz="2000" dirty="0">
              <a:latin typeface="+mj-lt"/>
            </a:endParaRPr>
          </a:p>
          <a:p>
            <a:pPr marL="285750" indent="-285750">
              <a:buFont typeface="Wingdings" pitchFamily="2" charset="2"/>
              <a:buChar char="v"/>
            </a:pPr>
            <a:r>
              <a:rPr lang="en-US" sz="2000" dirty="0" smtClean="0">
                <a:latin typeface="+mj-lt"/>
              </a:rPr>
              <a:t>The business was later renamed Broadview Security.</a:t>
            </a:r>
          </a:p>
          <a:p>
            <a:pPr marL="285750" indent="-285750">
              <a:spcAft>
                <a:spcPts val="3600"/>
              </a:spcAft>
              <a:buFont typeface="Wingdings" pitchFamily="2" charset="2"/>
              <a:buChar char="v"/>
            </a:pPr>
            <a:endParaRPr lang="en-US" sz="2000" dirty="0">
              <a:latin typeface="+mj-lt"/>
            </a:endParaRPr>
          </a:p>
          <a:p>
            <a:pPr marL="285750" indent="-285750">
              <a:buFont typeface="Wingdings" pitchFamily="2" charset="2"/>
              <a:buChar char="v"/>
            </a:pPr>
            <a:r>
              <a:rPr lang="en-US" sz="2000" dirty="0" smtClean="0">
                <a:latin typeface="+mj-lt"/>
              </a:rPr>
              <a:t>In 2010, Tyco International, the holding company for ADT Worldwide Security, purchased Broadview Security for $42.50/share, which was 35 percent higher than Brink’s stock price at the time, $31.42. </a:t>
            </a:r>
            <a:endParaRPr lang="en-US" sz="2000" dirty="0">
              <a:latin typeface="+mj-lt"/>
            </a:endParaRPr>
          </a:p>
        </p:txBody>
      </p:sp>
    </p:spTree>
    <p:extLst>
      <p:ext uri="{BB962C8B-B14F-4D97-AF65-F5344CB8AC3E}">
        <p14:creationId xmlns:p14="http://schemas.microsoft.com/office/powerpoint/2010/main" val="403651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-2a</a:t>
            </a:r>
            <a:endParaRPr lang="en-US" sz="2400" b="1" dirty="0">
              <a:latin typeface="Cambria" pitchFamily="18" charset="0"/>
              <a:cs typeface="Times New Roman" pitchFamily="18" charset="0"/>
            </a:endParaRPr>
          </a:p>
        </p:txBody>
      </p:sp>
      <p:sp>
        <p:nvSpPr>
          <p:cNvPr id="6" name="TextBox 5"/>
          <p:cNvSpPr txBox="1"/>
          <p:nvPr/>
        </p:nvSpPr>
        <p:spPr>
          <a:xfrm>
            <a:off x="0" y="909935"/>
            <a:ext cx="6537880" cy="461665"/>
          </a:xfrm>
          <a:prstGeom prst="rect">
            <a:avLst/>
          </a:prstGeom>
          <a:noFill/>
        </p:spPr>
        <p:txBody>
          <a:bodyPr wrap="none" rtlCol="0">
            <a:spAutoFit/>
          </a:bodyPr>
          <a:lstStyle/>
          <a:p>
            <a:r>
              <a:rPr lang="en-US" sz="2400" b="1" dirty="0" smtClean="0">
                <a:latin typeface="+mj-lt"/>
              </a:rPr>
              <a:t>Could you elaborate on the industry outlook?</a:t>
            </a:r>
            <a:endParaRPr lang="en-US" sz="2400" b="1" dirty="0">
              <a:latin typeface="+mj-lt"/>
            </a:endParaRPr>
          </a:p>
        </p:txBody>
      </p:sp>
      <p:sp>
        <p:nvSpPr>
          <p:cNvPr id="7" name="TextBox 6"/>
          <p:cNvSpPr txBox="1"/>
          <p:nvPr/>
        </p:nvSpPr>
        <p:spPr>
          <a:xfrm>
            <a:off x="147301" y="1524000"/>
            <a:ext cx="7083670" cy="400110"/>
          </a:xfrm>
          <a:prstGeom prst="rect">
            <a:avLst/>
          </a:prstGeom>
          <a:noFill/>
        </p:spPr>
        <p:txBody>
          <a:bodyPr wrap="none" rtlCol="0">
            <a:spAutoFit/>
          </a:bodyPr>
          <a:lstStyle/>
          <a:p>
            <a:r>
              <a:rPr lang="en-US" sz="2000" b="1" dirty="0" smtClean="0">
                <a:latin typeface="+mj-lt"/>
              </a:rPr>
              <a:t>Short-Run</a:t>
            </a:r>
            <a:r>
              <a:rPr lang="en-US" dirty="0" smtClean="0">
                <a:latin typeface="+mj-lt"/>
              </a:rPr>
              <a:t>: the industry outlook is uncertain and subject to volatility</a:t>
            </a:r>
          </a:p>
        </p:txBody>
      </p:sp>
      <p:sp>
        <p:nvSpPr>
          <p:cNvPr id="8" name="TextBox 7"/>
          <p:cNvSpPr txBox="1"/>
          <p:nvPr/>
        </p:nvSpPr>
        <p:spPr>
          <a:xfrm>
            <a:off x="381527" y="2057400"/>
            <a:ext cx="7636065" cy="923330"/>
          </a:xfrm>
          <a:prstGeom prst="rect">
            <a:avLst/>
          </a:prstGeom>
          <a:noFill/>
        </p:spPr>
        <p:txBody>
          <a:bodyPr wrap="none" rtlCol="0">
            <a:spAutoFit/>
          </a:bodyPr>
          <a:lstStyle/>
          <a:p>
            <a:pPr marL="285750" indent="-285750">
              <a:buFont typeface="Wingdings" pitchFamily="2" charset="2"/>
              <a:buChar char="v"/>
            </a:pPr>
            <a:r>
              <a:rPr lang="en-US" dirty="0" smtClean="0"/>
              <a:t>A linear regression of the S&amp;P Security &amp; Alarm Services index and the MSCI </a:t>
            </a:r>
            <a:br>
              <a:rPr lang="en-US" dirty="0" smtClean="0"/>
            </a:br>
            <a:r>
              <a:rPr lang="en-US" dirty="0" smtClean="0"/>
              <a:t>World index, an 83% correlation suggests that the industry is rather cyclical </a:t>
            </a:r>
            <a:br>
              <a:rPr lang="en-US" dirty="0" smtClean="0"/>
            </a:br>
            <a:r>
              <a:rPr lang="en-US" dirty="0" smtClean="0"/>
              <a:t>in nature. [</a:t>
            </a:r>
            <a:r>
              <a:rPr lang="en-US" dirty="0" smtClean="0">
                <a:hlinkClick r:id="rId7" action="ppaction://hlinksldjump"/>
              </a:rPr>
              <a:t>See Linear Regression</a:t>
            </a:r>
            <a:r>
              <a:rPr lang="en-US" dirty="0" smtClean="0"/>
              <a:t>] </a:t>
            </a:r>
            <a:endParaRPr lang="en-US" dirty="0"/>
          </a:p>
        </p:txBody>
      </p:sp>
      <p:sp>
        <p:nvSpPr>
          <p:cNvPr id="24" name="TextBox 23"/>
          <p:cNvSpPr txBox="1"/>
          <p:nvPr/>
        </p:nvSpPr>
        <p:spPr>
          <a:xfrm>
            <a:off x="381527" y="3267670"/>
            <a:ext cx="8127994" cy="923330"/>
          </a:xfrm>
          <a:prstGeom prst="rect">
            <a:avLst/>
          </a:prstGeom>
          <a:noFill/>
        </p:spPr>
        <p:txBody>
          <a:bodyPr wrap="none" rtlCol="0">
            <a:spAutoFit/>
          </a:bodyPr>
          <a:lstStyle/>
          <a:p>
            <a:pPr marL="285750" indent="-285750">
              <a:buFont typeface="Wingdings" pitchFamily="2" charset="2"/>
              <a:buChar char="v"/>
            </a:pPr>
            <a:r>
              <a:rPr lang="en-US" dirty="0" smtClean="0"/>
              <a:t>As long as broader macroeconomic risks continue to threaten the global economy</a:t>
            </a:r>
            <a:br>
              <a:rPr lang="en-US" dirty="0" smtClean="0"/>
            </a:br>
            <a:r>
              <a:rPr lang="en-US" dirty="0" smtClean="0"/>
              <a:t>industries which are cyclical such as the one Brink’s operates in</a:t>
            </a:r>
            <a:br>
              <a:rPr lang="en-US" dirty="0" smtClean="0"/>
            </a:br>
            <a:r>
              <a:rPr lang="en-US" dirty="0" smtClean="0"/>
              <a:t> will be subject to these same risks.</a:t>
            </a:r>
            <a:endParaRPr lang="en-US" dirty="0"/>
          </a:p>
        </p:txBody>
      </p:sp>
    </p:spTree>
    <p:extLst>
      <p:ext uri="{BB962C8B-B14F-4D97-AF65-F5344CB8AC3E}">
        <p14:creationId xmlns:p14="http://schemas.microsoft.com/office/powerpoint/2010/main" val="43724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-2b</a:t>
            </a:r>
            <a:endParaRPr lang="en-US" sz="2400" b="1" dirty="0">
              <a:latin typeface="Cambria" pitchFamily="18" charset="0"/>
              <a:cs typeface="Times New Roman" pitchFamily="18" charset="0"/>
            </a:endParaRPr>
          </a:p>
        </p:txBody>
      </p:sp>
      <p:sp>
        <p:nvSpPr>
          <p:cNvPr id="6" name="TextBox 5"/>
          <p:cNvSpPr txBox="1"/>
          <p:nvPr/>
        </p:nvSpPr>
        <p:spPr>
          <a:xfrm>
            <a:off x="0" y="909935"/>
            <a:ext cx="6537880" cy="461665"/>
          </a:xfrm>
          <a:prstGeom prst="rect">
            <a:avLst/>
          </a:prstGeom>
          <a:noFill/>
        </p:spPr>
        <p:txBody>
          <a:bodyPr wrap="none" rtlCol="0">
            <a:spAutoFit/>
          </a:bodyPr>
          <a:lstStyle/>
          <a:p>
            <a:r>
              <a:rPr lang="en-US" sz="2400" b="1" dirty="0" smtClean="0">
                <a:latin typeface="+mj-lt"/>
              </a:rPr>
              <a:t>Could you elaborate on the industry outlook?</a:t>
            </a:r>
            <a:endParaRPr lang="en-US" sz="2400" b="1" dirty="0">
              <a:latin typeface="+mj-lt"/>
            </a:endParaRPr>
          </a:p>
        </p:txBody>
      </p:sp>
      <p:sp>
        <p:nvSpPr>
          <p:cNvPr id="7" name="TextBox 6"/>
          <p:cNvSpPr txBox="1"/>
          <p:nvPr/>
        </p:nvSpPr>
        <p:spPr>
          <a:xfrm>
            <a:off x="158561" y="1447800"/>
            <a:ext cx="7156639" cy="954107"/>
          </a:xfrm>
          <a:prstGeom prst="rect">
            <a:avLst/>
          </a:prstGeom>
          <a:noFill/>
        </p:spPr>
        <p:txBody>
          <a:bodyPr wrap="none" rtlCol="0">
            <a:spAutoFit/>
          </a:bodyPr>
          <a:lstStyle/>
          <a:p>
            <a:r>
              <a:rPr lang="en-US" sz="2000" b="1" dirty="0" smtClean="0">
                <a:latin typeface="+mj-lt"/>
              </a:rPr>
              <a:t>Long-Run</a:t>
            </a:r>
            <a:r>
              <a:rPr lang="en-US" dirty="0" smtClean="0">
                <a:latin typeface="+mj-lt"/>
              </a:rPr>
              <a:t>: the industry is in decline as cash is gradually phased out </a:t>
            </a:r>
            <a:br>
              <a:rPr lang="en-US" dirty="0" smtClean="0">
                <a:latin typeface="+mj-lt"/>
              </a:rPr>
            </a:br>
            <a:r>
              <a:rPr lang="en-US" dirty="0" smtClean="0">
                <a:latin typeface="+mj-lt"/>
              </a:rPr>
              <a:t>due to an increase in the use non-cash instruments to conduct financial</a:t>
            </a:r>
            <a:br>
              <a:rPr lang="en-US" dirty="0" smtClean="0">
                <a:latin typeface="+mj-lt"/>
              </a:rPr>
            </a:br>
            <a:r>
              <a:rPr lang="en-US" dirty="0" smtClean="0">
                <a:latin typeface="+mj-lt"/>
              </a:rPr>
              <a:t>transactions. </a:t>
            </a:r>
          </a:p>
        </p:txBody>
      </p:sp>
      <p:sp>
        <p:nvSpPr>
          <p:cNvPr id="8" name="TextBox 7"/>
          <p:cNvSpPr txBox="1"/>
          <p:nvPr/>
        </p:nvSpPr>
        <p:spPr>
          <a:xfrm>
            <a:off x="228600" y="2401907"/>
            <a:ext cx="7286803" cy="923330"/>
          </a:xfrm>
          <a:prstGeom prst="rect">
            <a:avLst/>
          </a:prstGeom>
          <a:noFill/>
        </p:spPr>
        <p:txBody>
          <a:bodyPr wrap="none" rtlCol="0">
            <a:spAutoFit/>
          </a:bodyPr>
          <a:lstStyle/>
          <a:p>
            <a:pPr marL="285750" indent="-285750">
              <a:buFont typeface="Wingdings" pitchFamily="2" charset="2"/>
              <a:buChar char="v"/>
            </a:pPr>
            <a:r>
              <a:rPr lang="en-US" dirty="0" smtClean="0"/>
              <a:t>According to the World Payments Report there is a fundamental</a:t>
            </a:r>
            <a:br>
              <a:rPr lang="en-US" dirty="0" smtClean="0"/>
            </a:br>
            <a:r>
              <a:rPr lang="en-US" dirty="0" smtClean="0"/>
              <a:t>transformation in the payments landscape which is expected to continue</a:t>
            </a:r>
            <a:br>
              <a:rPr lang="en-US" dirty="0" smtClean="0"/>
            </a:br>
            <a:r>
              <a:rPr lang="en-US" dirty="0" smtClean="0"/>
              <a:t>in the medium-to-longer term.  </a:t>
            </a:r>
            <a:endParaRPr lang="en-US" dirty="0"/>
          </a:p>
        </p:txBody>
      </p:sp>
      <p:sp>
        <p:nvSpPr>
          <p:cNvPr id="23" name="TextBox 22"/>
          <p:cNvSpPr txBox="1"/>
          <p:nvPr/>
        </p:nvSpPr>
        <p:spPr>
          <a:xfrm>
            <a:off x="228600" y="3325237"/>
            <a:ext cx="7425110" cy="646331"/>
          </a:xfrm>
          <a:prstGeom prst="rect">
            <a:avLst/>
          </a:prstGeom>
          <a:noFill/>
        </p:spPr>
        <p:txBody>
          <a:bodyPr wrap="none" rtlCol="0">
            <a:spAutoFit/>
          </a:bodyPr>
          <a:lstStyle/>
          <a:p>
            <a:pPr marL="285750" indent="-285750">
              <a:buFont typeface="Wingdings" pitchFamily="2" charset="2"/>
              <a:buChar char="v"/>
            </a:pPr>
            <a:r>
              <a:rPr lang="en-US" dirty="0" smtClean="0"/>
              <a:t>This has largely been due to regulatory pressure as there has been a drive </a:t>
            </a:r>
            <a:br>
              <a:rPr lang="en-US" dirty="0" smtClean="0"/>
            </a:br>
            <a:r>
              <a:rPr lang="en-US" dirty="0" smtClean="0"/>
              <a:t>towards increased standardization and commoditization</a:t>
            </a:r>
            <a:endParaRPr lang="en-US" dirty="0"/>
          </a:p>
        </p:txBody>
      </p:sp>
      <p:sp>
        <p:nvSpPr>
          <p:cNvPr id="25" name="TextBox 24"/>
          <p:cNvSpPr txBox="1"/>
          <p:nvPr/>
        </p:nvSpPr>
        <p:spPr>
          <a:xfrm>
            <a:off x="499690" y="3962400"/>
            <a:ext cx="1162498" cy="369332"/>
          </a:xfrm>
          <a:prstGeom prst="rect">
            <a:avLst/>
          </a:prstGeom>
          <a:noFill/>
        </p:spPr>
        <p:txBody>
          <a:bodyPr wrap="none" rtlCol="0">
            <a:spAutoFit/>
          </a:bodyPr>
          <a:lstStyle/>
          <a:p>
            <a:r>
              <a:rPr lang="en-US" b="1" u="sng" dirty="0" smtClean="0"/>
              <a:t>EXAMPLE</a:t>
            </a:r>
            <a:r>
              <a:rPr lang="en-US" b="1" dirty="0" smtClean="0"/>
              <a:t>:</a:t>
            </a:r>
            <a:endParaRPr lang="en-US" b="1" dirty="0"/>
          </a:p>
        </p:txBody>
      </p:sp>
      <p:sp>
        <p:nvSpPr>
          <p:cNvPr id="26" name="TextBox 25"/>
          <p:cNvSpPr txBox="1"/>
          <p:nvPr/>
        </p:nvSpPr>
        <p:spPr>
          <a:xfrm>
            <a:off x="685800" y="4331732"/>
            <a:ext cx="8381782" cy="646331"/>
          </a:xfrm>
          <a:prstGeom prst="rect">
            <a:avLst/>
          </a:prstGeom>
          <a:noFill/>
        </p:spPr>
        <p:txBody>
          <a:bodyPr wrap="none" rtlCol="0">
            <a:spAutoFit/>
          </a:bodyPr>
          <a:lstStyle/>
          <a:p>
            <a:pPr marL="285750" indent="-285750">
              <a:buFont typeface="Wingdings" pitchFamily="2" charset="2"/>
              <a:buChar char="v"/>
            </a:pPr>
            <a:r>
              <a:rPr lang="en-US" dirty="0" smtClean="0"/>
              <a:t>Sweden has nearly eliminated the use of physical cash as it only comprises 3 percent</a:t>
            </a:r>
            <a:br>
              <a:rPr lang="en-US" dirty="0" smtClean="0"/>
            </a:br>
            <a:r>
              <a:rPr lang="en-US" dirty="0" smtClean="0"/>
              <a:t>of transactions in the entire country. </a:t>
            </a:r>
            <a:endParaRPr lang="en-US" dirty="0"/>
          </a:p>
        </p:txBody>
      </p:sp>
      <p:sp>
        <p:nvSpPr>
          <p:cNvPr id="27" name="TextBox 26"/>
          <p:cNvSpPr txBox="1"/>
          <p:nvPr/>
        </p:nvSpPr>
        <p:spPr>
          <a:xfrm>
            <a:off x="932505" y="4916269"/>
            <a:ext cx="3326808" cy="369332"/>
          </a:xfrm>
          <a:prstGeom prst="rect">
            <a:avLst/>
          </a:prstGeom>
          <a:noFill/>
        </p:spPr>
        <p:txBody>
          <a:bodyPr wrap="none" rtlCol="0">
            <a:spAutoFit/>
          </a:bodyPr>
          <a:lstStyle/>
          <a:p>
            <a:pPr marL="285750" indent="-285750">
              <a:buFont typeface="Wingdings" pitchFamily="2" charset="2"/>
              <a:buChar char="v"/>
            </a:pPr>
            <a:r>
              <a:rPr lang="en-US" dirty="0" smtClean="0"/>
              <a:t>Public buses don’t accept cash</a:t>
            </a:r>
            <a:endParaRPr lang="en-US" dirty="0"/>
          </a:p>
        </p:txBody>
      </p:sp>
      <p:sp>
        <p:nvSpPr>
          <p:cNvPr id="28" name="TextBox 27"/>
          <p:cNvSpPr txBox="1"/>
          <p:nvPr/>
        </p:nvSpPr>
        <p:spPr>
          <a:xfrm>
            <a:off x="939800" y="5268108"/>
            <a:ext cx="5685595" cy="369332"/>
          </a:xfrm>
          <a:prstGeom prst="rect">
            <a:avLst/>
          </a:prstGeom>
          <a:noFill/>
        </p:spPr>
        <p:txBody>
          <a:bodyPr wrap="none" rtlCol="0">
            <a:spAutoFit/>
          </a:bodyPr>
          <a:lstStyle/>
          <a:p>
            <a:pPr marL="285750" indent="-285750">
              <a:buFont typeface="Wingdings" pitchFamily="2" charset="2"/>
              <a:buChar char="v"/>
            </a:pPr>
            <a:r>
              <a:rPr lang="en-US" dirty="0" smtClean="0"/>
              <a:t>Offerings at church are made using credit or debit cards</a:t>
            </a:r>
            <a:endParaRPr lang="en-US" dirty="0"/>
          </a:p>
        </p:txBody>
      </p:sp>
      <p:sp>
        <p:nvSpPr>
          <p:cNvPr id="29" name="TextBox 28"/>
          <p:cNvSpPr txBox="1"/>
          <p:nvPr/>
        </p:nvSpPr>
        <p:spPr>
          <a:xfrm>
            <a:off x="940392" y="5600700"/>
            <a:ext cx="6036140" cy="369332"/>
          </a:xfrm>
          <a:prstGeom prst="rect">
            <a:avLst/>
          </a:prstGeom>
          <a:noFill/>
        </p:spPr>
        <p:txBody>
          <a:bodyPr wrap="none" rtlCol="0">
            <a:spAutoFit/>
          </a:bodyPr>
          <a:lstStyle/>
          <a:p>
            <a:pPr marL="285750" indent="-285750">
              <a:buFont typeface="Wingdings" pitchFamily="2" charset="2"/>
              <a:buChar char="v"/>
            </a:pPr>
            <a:r>
              <a:rPr lang="en-US" dirty="0" smtClean="0"/>
              <a:t>A number of banks have stopped handling cash all together</a:t>
            </a:r>
            <a:endParaRPr lang="en-US" dirty="0"/>
          </a:p>
        </p:txBody>
      </p:sp>
    </p:spTree>
    <p:extLst>
      <p:ext uri="{BB962C8B-B14F-4D97-AF65-F5344CB8AC3E}">
        <p14:creationId xmlns:p14="http://schemas.microsoft.com/office/powerpoint/2010/main" val="140983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a:t>
            </a:r>
            <a:r>
              <a:rPr lang="en-US" sz="2400" b="1" baseline="0" dirty="0" smtClean="0">
                <a:latin typeface="Cambria" pitchFamily="18" charset="0"/>
                <a:cs typeface="Times New Roman" pitchFamily="18" charset="0"/>
              </a:rPr>
              <a:t> 3 </a:t>
            </a:r>
            <a:endParaRPr lang="en-US" sz="2400" b="1" dirty="0">
              <a:latin typeface="Cambria" pitchFamily="18" charset="0"/>
              <a:cs typeface="Times New Roman" pitchFamily="18" charset="0"/>
            </a:endParaRPr>
          </a:p>
        </p:txBody>
      </p:sp>
      <p:sp>
        <p:nvSpPr>
          <p:cNvPr id="6" name="TextBox 5"/>
          <p:cNvSpPr txBox="1"/>
          <p:nvPr/>
        </p:nvSpPr>
        <p:spPr>
          <a:xfrm>
            <a:off x="0" y="986135"/>
            <a:ext cx="2097049" cy="461665"/>
          </a:xfrm>
          <a:prstGeom prst="rect">
            <a:avLst/>
          </a:prstGeom>
          <a:noFill/>
        </p:spPr>
        <p:txBody>
          <a:bodyPr wrap="none" rtlCol="0">
            <a:spAutoFit/>
          </a:bodyPr>
          <a:lstStyle/>
          <a:p>
            <a:r>
              <a:rPr lang="en-US" sz="2400" b="1" u="sng" dirty="0" smtClean="0">
                <a:latin typeface="+mj-lt"/>
              </a:rPr>
              <a:t>Industry Risk</a:t>
            </a:r>
            <a:endParaRPr lang="en-US" sz="2400" u="sng" dirty="0">
              <a:latin typeface="+mj-lt"/>
            </a:endParaRPr>
          </a:p>
        </p:txBody>
      </p:sp>
      <p:sp>
        <p:nvSpPr>
          <p:cNvPr id="19" name="TextBox 18"/>
          <p:cNvSpPr txBox="1"/>
          <p:nvPr/>
        </p:nvSpPr>
        <p:spPr>
          <a:xfrm>
            <a:off x="91622" y="2168486"/>
            <a:ext cx="8823778" cy="1323439"/>
          </a:xfrm>
          <a:prstGeom prst="rect">
            <a:avLst/>
          </a:prstGeom>
          <a:noFill/>
        </p:spPr>
        <p:txBody>
          <a:bodyPr wrap="square" rtlCol="0">
            <a:spAutoFit/>
          </a:bodyPr>
          <a:lstStyle/>
          <a:p>
            <a:pPr marL="285750" indent="-285750">
              <a:buFont typeface="Wingdings" pitchFamily="2" charset="2"/>
              <a:buChar char="v"/>
            </a:pPr>
            <a:r>
              <a:rPr lang="en-US" sz="2000" b="1" dirty="0" smtClean="0">
                <a:latin typeface="+mj-lt"/>
              </a:rPr>
              <a:t>Segment Failure Risk: </a:t>
            </a:r>
            <a:r>
              <a:rPr lang="en-US" sz="2000" dirty="0" smtClean="0">
                <a:latin typeface="+mj-lt"/>
              </a:rPr>
              <a:t>The possibility that one of Brink’s business segments could fail, such as an increase in the use of non-cash instruments reducing demand for the company’s Cash-In-Transit or Cash Logistics segment to the point that the segment is unprofitable</a:t>
            </a:r>
            <a:endParaRPr lang="en-US" sz="2000" b="1" dirty="0">
              <a:latin typeface="+mj-lt"/>
            </a:endParaRPr>
          </a:p>
        </p:txBody>
      </p:sp>
      <p:sp>
        <p:nvSpPr>
          <p:cNvPr id="20" name="TextBox 19"/>
          <p:cNvSpPr txBox="1"/>
          <p:nvPr/>
        </p:nvSpPr>
        <p:spPr>
          <a:xfrm>
            <a:off x="117953" y="4265592"/>
            <a:ext cx="8909816" cy="1015663"/>
          </a:xfrm>
          <a:prstGeom prst="rect">
            <a:avLst/>
          </a:prstGeom>
          <a:noFill/>
        </p:spPr>
        <p:txBody>
          <a:bodyPr wrap="square" rtlCol="0">
            <a:spAutoFit/>
          </a:bodyPr>
          <a:lstStyle/>
          <a:p>
            <a:pPr marL="285750" indent="-285750">
              <a:buFont typeface="Wingdings" pitchFamily="2" charset="2"/>
              <a:buChar char="v"/>
            </a:pPr>
            <a:r>
              <a:rPr lang="en-US" sz="2000" b="1" dirty="0" smtClean="0">
                <a:latin typeface="+mj-lt"/>
              </a:rPr>
              <a:t>New Entrant Risk: </a:t>
            </a:r>
            <a:r>
              <a:rPr lang="en-US" sz="2000" dirty="0" smtClean="0">
                <a:latin typeface="+mj-lt"/>
              </a:rPr>
              <a:t>The possibility that new competitors will enter the market and take market share from Brink’s by undercuting them or providing higher  quality services for a comparable price.  </a:t>
            </a:r>
            <a:endParaRPr lang="en-US" sz="2000" b="1" dirty="0">
              <a:latin typeface="+mj-lt"/>
            </a:endParaRPr>
          </a:p>
        </p:txBody>
      </p:sp>
    </p:spTree>
    <p:extLst>
      <p:ext uri="{BB962C8B-B14F-4D97-AF65-F5344CB8AC3E}">
        <p14:creationId xmlns:p14="http://schemas.microsoft.com/office/powerpoint/2010/main" val="98036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a:t>
            </a:r>
            <a:r>
              <a:rPr lang="en-US" sz="2400" b="1" baseline="0" dirty="0" smtClean="0">
                <a:latin typeface="Cambria" pitchFamily="18" charset="0"/>
                <a:cs typeface="Times New Roman" pitchFamily="18" charset="0"/>
              </a:rPr>
              <a:t> 4</a:t>
            </a:r>
            <a:endParaRPr lang="en-US" sz="2400" b="1" dirty="0">
              <a:latin typeface="Cambria" pitchFamily="18" charset="0"/>
              <a:cs typeface="Times New Roman" pitchFamily="18" charset="0"/>
            </a:endParaRPr>
          </a:p>
        </p:txBody>
      </p:sp>
      <p:sp>
        <p:nvSpPr>
          <p:cNvPr id="6" name="TextBox 5"/>
          <p:cNvSpPr txBox="1"/>
          <p:nvPr/>
        </p:nvSpPr>
        <p:spPr>
          <a:xfrm>
            <a:off x="0" y="909935"/>
            <a:ext cx="2569486" cy="461665"/>
          </a:xfrm>
          <a:prstGeom prst="rect">
            <a:avLst/>
          </a:prstGeom>
          <a:noFill/>
        </p:spPr>
        <p:txBody>
          <a:bodyPr wrap="none" rtlCol="0">
            <a:spAutoFit/>
          </a:bodyPr>
          <a:lstStyle/>
          <a:p>
            <a:r>
              <a:rPr lang="en-US" sz="2400" b="1" u="sng" dirty="0" smtClean="0">
                <a:latin typeface="+mj-lt"/>
              </a:rPr>
              <a:t>Operational Risk</a:t>
            </a:r>
            <a:endParaRPr lang="en-US" sz="2400" u="sng" dirty="0">
              <a:latin typeface="+mj-lt"/>
            </a:endParaRPr>
          </a:p>
        </p:txBody>
      </p:sp>
      <p:sp>
        <p:nvSpPr>
          <p:cNvPr id="19" name="TextBox 18"/>
          <p:cNvSpPr txBox="1"/>
          <p:nvPr/>
        </p:nvSpPr>
        <p:spPr>
          <a:xfrm>
            <a:off x="108335" y="1636693"/>
            <a:ext cx="8919433" cy="1015663"/>
          </a:xfrm>
          <a:prstGeom prst="rect">
            <a:avLst/>
          </a:prstGeom>
          <a:noFill/>
        </p:spPr>
        <p:txBody>
          <a:bodyPr wrap="square" rtlCol="0">
            <a:spAutoFit/>
          </a:bodyPr>
          <a:lstStyle/>
          <a:p>
            <a:pPr marL="285750" indent="-285750">
              <a:buFont typeface="Wingdings" pitchFamily="2" charset="2"/>
              <a:buChar char="v"/>
            </a:pPr>
            <a:r>
              <a:rPr lang="en-US" sz="2000" b="1" dirty="0" smtClean="0">
                <a:latin typeface="+mj-lt"/>
              </a:rPr>
              <a:t>Theft of Customer Valuables: </a:t>
            </a:r>
            <a:r>
              <a:rPr lang="en-US" sz="2000" dirty="0" smtClean="0">
                <a:latin typeface="+mj-lt"/>
              </a:rPr>
              <a:t>The possibility that cash or valuables that Brink’s is responsible for are stolen, as seen by the $50 million diamond heist that occurred in Brussels. </a:t>
            </a:r>
            <a:endParaRPr lang="en-US" sz="2000" b="1" dirty="0" smtClean="0">
              <a:latin typeface="+mj-lt"/>
            </a:endParaRPr>
          </a:p>
        </p:txBody>
      </p:sp>
      <p:sp>
        <p:nvSpPr>
          <p:cNvPr id="20" name="TextBox 19"/>
          <p:cNvSpPr txBox="1"/>
          <p:nvPr/>
        </p:nvSpPr>
        <p:spPr>
          <a:xfrm>
            <a:off x="89479" y="2797314"/>
            <a:ext cx="8938289" cy="707886"/>
          </a:xfrm>
          <a:prstGeom prst="rect">
            <a:avLst/>
          </a:prstGeom>
          <a:noFill/>
        </p:spPr>
        <p:txBody>
          <a:bodyPr wrap="square" rtlCol="0">
            <a:spAutoFit/>
          </a:bodyPr>
          <a:lstStyle/>
          <a:p>
            <a:pPr marL="285750" indent="-285750">
              <a:buFont typeface="Wingdings" pitchFamily="2" charset="2"/>
              <a:buChar char="v"/>
            </a:pPr>
            <a:r>
              <a:rPr lang="en-US" sz="2000" b="1" dirty="0" smtClean="0">
                <a:latin typeface="+mj-lt"/>
              </a:rPr>
              <a:t>Disruption of IT Systems: </a:t>
            </a:r>
            <a:r>
              <a:rPr lang="en-US" sz="2000" dirty="0" smtClean="0">
                <a:latin typeface="+mj-lt"/>
              </a:rPr>
              <a:t>The possibility of computer, phone, or IT systems going down jeopardizing Brink’s ability to carry out daily operations.</a:t>
            </a:r>
          </a:p>
        </p:txBody>
      </p:sp>
      <p:sp>
        <p:nvSpPr>
          <p:cNvPr id="21" name="TextBox 20"/>
          <p:cNvSpPr txBox="1"/>
          <p:nvPr/>
        </p:nvSpPr>
        <p:spPr>
          <a:xfrm>
            <a:off x="64079" y="3770293"/>
            <a:ext cx="9003721" cy="1015663"/>
          </a:xfrm>
          <a:prstGeom prst="rect">
            <a:avLst/>
          </a:prstGeom>
          <a:noFill/>
        </p:spPr>
        <p:txBody>
          <a:bodyPr wrap="square" rtlCol="0">
            <a:spAutoFit/>
          </a:bodyPr>
          <a:lstStyle/>
          <a:p>
            <a:pPr marL="285750" indent="-285750">
              <a:buFont typeface="Wingdings" pitchFamily="2" charset="2"/>
              <a:buChar char="v"/>
            </a:pPr>
            <a:r>
              <a:rPr lang="en-US" sz="2000" b="1" dirty="0" smtClean="0">
                <a:latin typeface="+mj-lt"/>
              </a:rPr>
              <a:t>A decline in reputation: </a:t>
            </a:r>
            <a:r>
              <a:rPr lang="en-US" sz="2000" dirty="0" smtClean="0">
                <a:latin typeface="+mj-lt"/>
              </a:rPr>
              <a:t>The possibility that customers and suppliers become</a:t>
            </a:r>
            <a:br>
              <a:rPr lang="en-US" sz="2000" dirty="0" smtClean="0">
                <a:latin typeface="+mj-lt"/>
              </a:rPr>
            </a:br>
            <a:r>
              <a:rPr lang="en-US" sz="2000" dirty="0" smtClean="0">
                <a:latin typeface="+mj-lt"/>
              </a:rPr>
              <a:t>less confident in Brink’s being able to carry out their services as has likely happened from the $50 million diamond heist that occured in Brussels. </a:t>
            </a:r>
            <a:endParaRPr lang="en-US" sz="2000" b="1" dirty="0">
              <a:latin typeface="+mj-lt"/>
            </a:endParaRPr>
          </a:p>
        </p:txBody>
      </p:sp>
      <p:sp>
        <p:nvSpPr>
          <p:cNvPr id="22" name="TextBox 21"/>
          <p:cNvSpPr txBox="1"/>
          <p:nvPr/>
        </p:nvSpPr>
        <p:spPr>
          <a:xfrm>
            <a:off x="76200" y="4921231"/>
            <a:ext cx="9042284" cy="1015663"/>
          </a:xfrm>
          <a:prstGeom prst="rect">
            <a:avLst/>
          </a:prstGeom>
          <a:noFill/>
        </p:spPr>
        <p:txBody>
          <a:bodyPr wrap="none" rtlCol="0">
            <a:spAutoFit/>
          </a:bodyPr>
          <a:lstStyle/>
          <a:p>
            <a:pPr marL="285750" indent="-285750">
              <a:buFont typeface="Wingdings" pitchFamily="2" charset="2"/>
              <a:buChar char="v"/>
            </a:pPr>
            <a:r>
              <a:rPr lang="en-US" sz="2000" b="1" dirty="0" smtClean="0">
                <a:latin typeface="+mj-lt"/>
              </a:rPr>
              <a:t>Litigation risks from discontinued operations: </a:t>
            </a:r>
            <a:r>
              <a:rPr lang="en-US" sz="2000" dirty="0" smtClean="0">
                <a:latin typeface="+mj-lt"/>
              </a:rPr>
              <a:t>The possibility that future </a:t>
            </a:r>
            <a:br>
              <a:rPr lang="en-US" sz="2000" dirty="0" smtClean="0">
                <a:latin typeface="+mj-lt"/>
              </a:rPr>
            </a:br>
            <a:r>
              <a:rPr lang="en-US" sz="2000" dirty="0" smtClean="0">
                <a:latin typeface="+mj-lt"/>
              </a:rPr>
              <a:t>lawsuits from past operations will materialize, such as a former coal employee </a:t>
            </a:r>
            <a:br>
              <a:rPr lang="en-US" sz="2000" dirty="0" smtClean="0">
                <a:latin typeface="+mj-lt"/>
              </a:rPr>
            </a:br>
            <a:r>
              <a:rPr lang="en-US" sz="2000" dirty="0" smtClean="0">
                <a:latin typeface="+mj-lt"/>
              </a:rPr>
              <a:t>suing Brink’s.  </a:t>
            </a:r>
            <a:endParaRPr lang="en-US" sz="2000" b="1" dirty="0" smtClean="0">
              <a:latin typeface="+mj-lt"/>
            </a:endParaRPr>
          </a:p>
        </p:txBody>
      </p:sp>
    </p:spTree>
    <p:extLst>
      <p:ext uri="{BB962C8B-B14F-4D97-AF65-F5344CB8AC3E}">
        <p14:creationId xmlns:p14="http://schemas.microsoft.com/office/powerpoint/2010/main" val="24796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5 &amp; 6</a:t>
            </a:r>
            <a:endParaRPr lang="en-US" sz="2400" b="1" dirty="0">
              <a:latin typeface="Cambria" pitchFamily="18" charset="0"/>
              <a:cs typeface="Times New Roman" pitchFamily="18" charset="0"/>
            </a:endParaRPr>
          </a:p>
        </p:txBody>
      </p:sp>
      <p:sp>
        <p:nvSpPr>
          <p:cNvPr id="6" name="TextBox 5"/>
          <p:cNvSpPr txBox="1"/>
          <p:nvPr/>
        </p:nvSpPr>
        <p:spPr>
          <a:xfrm>
            <a:off x="0" y="909935"/>
            <a:ext cx="2571345" cy="461665"/>
          </a:xfrm>
          <a:prstGeom prst="rect">
            <a:avLst/>
          </a:prstGeom>
          <a:noFill/>
        </p:spPr>
        <p:txBody>
          <a:bodyPr wrap="none" rtlCol="0">
            <a:spAutoFit/>
          </a:bodyPr>
          <a:lstStyle/>
          <a:p>
            <a:r>
              <a:rPr lang="en-US" sz="2400" b="1" u="sng" dirty="0" smtClean="0">
                <a:latin typeface="+mj-lt"/>
              </a:rPr>
              <a:t>Regulatory Risks</a:t>
            </a:r>
            <a:endParaRPr lang="en-US" sz="2400" u="sng" dirty="0">
              <a:latin typeface="+mj-lt"/>
            </a:endParaRPr>
          </a:p>
        </p:txBody>
      </p:sp>
      <p:sp>
        <p:nvSpPr>
          <p:cNvPr id="19" name="TextBox 18"/>
          <p:cNvSpPr txBox="1"/>
          <p:nvPr/>
        </p:nvSpPr>
        <p:spPr>
          <a:xfrm>
            <a:off x="65925" y="1524674"/>
            <a:ext cx="9098003" cy="1015663"/>
          </a:xfrm>
          <a:prstGeom prst="rect">
            <a:avLst/>
          </a:prstGeom>
          <a:noFill/>
        </p:spPr>
        <p:txBody>
          <a:bodyPr wrap="none" rtlCol="0">
            <a:spAutoFit/>
          </a:bodyPr>
          <a:lstStyle/>
          <a:p>
            <a:pPr marL="285750" indent="-285750">
              <a:buFont typeface="Wingdings" pitchFamily="2" charset="2"/>
              <a:buChar char="v"/>
            </a:pPr>
            <a:r>
              <a:rPr lang="en-US" sz="2000" b="1" dirty="0" smtClean="0">
                <a:latin typeface="+mj-lt"/>
              </a:rPr>
              <a:t>Tax Regulation Risks: </a:t>
            </a:r>
            <a:r>
              <a:rPr lang="en-US" sz="2000" dirty="0" smtClean="0">
                <a:latin typeface="+mj-lt"/>
              </a:rPr>
              <a:t>The possibility of a change in the corporate tax rate</a:t>
            </a:r>
            <a:br>
              <a:rPr lang="en-US" sz="2000" dirty="0" smtClean="0">
                <a:latin typeface="+mj-lt"/>
              </a:rPr>
            </a:br>
            <a:r>
              <a:rPr lang="en-US" sz="2000" dirty="0" smtClean="0">
                <a:latin typeface="+mj-lt"/>
              </a:rPr>
              <a:t>which reqiures Brink’s to pay out more in taxes, directly hindering profitability.</a:t>
            </a:r>
            <a:r>
              <a:rPr lang="en-US" sz="2000" b="1" dirty="0" smtClean="0">
                <a:latin typeface="+mj-lt"/>
              </a:rPr>
              <a:t> </a:t>
            </a:r>
          </a:p>
          <a:p>
            <a:pPr marL="742950" lvl="1" indent="-285750">
              <a:buFont typeface="Wingdings" pitchFamily="2" charset="2"/>
              <a:buChar char="v"/>
            </a:pPr>
            <a:endParaRPr lang="en-US" sz="2000" b="1" dirty="0">
              <a:latin typeface="+mj-lt"/>
            </a:endParaRPr>
          </a:p>
        </p:txBody>
      </p:sp>
      <p:sp>
        <p:nvSpPr>
          <p:cNvPr id="20" name="TextBox 19"/>
          <p:cNvSpPr txBox="1"/>
          <p:nvPr/>
        </p:nvSpPr>
        <p:spPr>
          <a:xfrm>
            <a:off x="74366" y="2444115"/>
            <a:ext cx="8899232" cy="1323439"/>
          </a:xfrm>
          <a:prstGeom prst="rect">
            <a:avLst/>
          </a:prstGeom>
          <a:noFill/>
        </p:spPr>
        <p:txBody>
          <a:bodyPr wrap="square" rtlCol="0">
            <a:spAutoFit/>
          </a:bodyPr>
          <a:lstStyle/>
          <a:p>
            <a:pPr marL="285750" indent="-285750">
              <a:buFont typeface="Wingdings" pitchFamily="2" charset="2"/>
              <a:buChar char="v"/>
            </a:pPr>
            <a:r>
              <a:rPr lang="en-US" sz="2000" b="1" dirty="0" smtClean="0">
                <a:latin typeface="+mj-lt"/>
              </a:rPr>
              <a:t>Industry Regulation Risks: </a:t>
            </a:r>
            <a:r>
              <a:rPr lang="en-US" sz="2000" dirty="0" smtClean="0">
                <a:latin typeface="+mj-lt"/>
              </a:rPr>
              <a:t>The possibility of a change that requires Brink’s </a:t>
            </a:r>
            <a:br>
              <a:rPr lang="en-US" sz="2000" dirty="0" smtClean="0">
                <a:latin typeface="+mj-lt"/>
              </a:rPr>
            </a:br>
            <a:r>
              <a:rPr lang="en-US" sz="2000" dirty="0" smtClean="0">
                <a:latin typeface="+mj-lt"/>
              </a:rPr>
              <a:t>to devote resources to meet new industry standards, such as stricter environmental laws. </a:t>
            </a:r>
          </a:p>
          <a:p>
            <a:pPr lvl="1"/>
            <a:endParaRPr lang="en-US" sz="2000" b="1" dirty="0">
              <a:latin typeface="+mj-lt"/>
            </a:endParaRPr>
          </a:p>
        </p:txBody>
      </p:sp>
      <p:sp>
        <p:nvSpPr>
          <p:cNvPr id="21" name="TextBox 20"/>
          <p:cNvSpPr txBox="1"/>
          <p:nvPr/>
        </p:nvSpPr>
        <p:spPr>
          <a:xfrm>
            <a:off x="0" y="3548052"/>
            <a:ext cx="2319866" cy="461665"/>
          </a:xfrm>
          <a:prstGeom prst="rect">
            <a:avLst/>
          </a:prstGeom>
          <a:noFill/>
        </p:spPr>
        <p:txBody>
          <a:bodyPr wrap="none" rtlCol="0">
            <a:spAutoFit/>
          </a:bodyPr>
          <a:lstStyle/>
          <a:p>
            <a:r>
              <a:rPr lang="en-US" sz="2400" b="1" u="sng" dirty="0" smtClean="0">
                <a:latin typeface="+mj-lt"/>
              </a:rPr>
              <a:t>Financial Risks</a:t>
            </a:r>
            <a:endParaRPr lang="en-US" sz="2400" u="sng" dirty="0">
              <a:latin typeface="+mj-lt"/>
            </a:endParaRPr>
          </a:p>
        </p:txBody>
      </p:sp>
      <p:sp>
        <p:nvSpPr>
          <p:cNvPr id="22" name="TextBox 21"/>
          <p:cNvSpPr txBox="1"/>
          <p:nvPr/>
        </p:nvSpPr>
        <p:spPr>
          <a:xfrm>
            <a:off x="84513" y="4125386"/>
            <a:ext cx="8949822" cy="707886"/>
          </a:xfrm>
          <a:prstGeom prst="rect">
            <a:avLst/>
          </a:prstGeom>
          <a:noFill/>
        </p:spPr>
        <p:txBody>
          <a:bodyPr wrap="none" rtlCol="0">
            <a:spAutoFit/>
          </a:bodyPr>
          <a:lstStyle/>
          <a:p>
            <a:pPr marL="285750" indent="-285750">
              <a:buFont typeface="Wingdings" pitchFamily="2" charset="2"/>
              <a:buChar char="v"/>
            </a:pPr>
            <a:r>
              <a:rPr lang="en-US" sz="2000" b="1" dirty="0" smtClean="0">
                <a:latin typeface="+mj-lt"/>
              </a:rPr>
              <a:t>Currency Exchange Risk: </a:t>
            </a:r>
            <a:r>
              <a:rPr lang="en-US" sz="2000" dirty="0" smtClean="0">
                <a:latin typeface="+mj-lt"/>
              </a:rPr>
              <a:t>The possibility that major fluctuations in currency </a:t>
            </a:r>
            <a:br>
              <a:rPr lang="en-US" sz="2000" dirty="0" smtClean="0">
                <a:latin typeface="+mj-lt"/>
              </a:rPr>
            </a:br>
            <a:r>
              <a:rPr lang="en-US" sz="2000" dirty="0" smtClean="0">
                <a:latin typeface="+mj-lt"/>
              </a:rPr>
              <a:t>exchange rates will reduce Brink’s profitability.</a:t>
            </a:r>
            <a:endParaRPr lang="en-US" sz="2000" b="1" dirty="0">
              <a:latin typeface="+mj-lt"/>
            </a:endParaRPr>
          </a:p>
        </p:txBody>
      </p:sp>
      <p:sp>
        <p:nvSpPr>
          <p:cNvPr id="23" name="TextBox 22"/>
          <p:cNvSpPr txBox="1"/>
          <p:nvPr/>
        </p:nvSpPr>
        <p:spPr>
          <a:xfrm>
            <a:off x="84842" y="4963586"/>
            <a:ext cx="8888756" cy="1015663"/>
          </a:xfrm>
          <a:prstGeom prst="rect">
            <a:avLst/>
          </a:prstGeom>
          <a:noFill/>
        </p:spPr>
        <p:txBody>
          <a:bodyPr wrap="square" rtlCol="0">
            <a:spAutoFit/>
          </a:bodyPr>
          <a:lstStyle/>
          <a:p>
            <a:pPr marL="285750" indent="-285750">
              <a:buFont typeface="Wingdings" pitchFamily="2" charset="2"/>
              <a:buChar char="v"/>
            </a:pPr>
            <a:r>
              <a:rPr lang="en-US" sz="2000" b="1" dirty="0" smtClean="0">
                <a:latin typeface="+mj-lt"/>
              </a:rPr>
              <a:t>Unfunded Liability Risk: </a:t>
            </a:r>
            <a:r>
              <a:rPr lang="en-US" sz="2000" dirty="0" smtClean="0">
                <a:latin typeface="+mj-lt"/>
              </a:rPr>
              <a:t>The possibility that pension liabilities will become too large and jeopordize operating activities as cash is drained to meet these obligations. </a:t>
            </a:r>
            <a:endParaRPr lang="en-US" sz="2000" b="1" dirty="0">
              <a:latin typeface="+mj-lt"/>
            </a:endParaRPr>
          </a:p>
        </p:txBody>
      </p:sp>
    </p:spTree>
    <p:extLst>
      <p:ext uri="{BB962C8B-B14F-4D97-AF65-F5344CB8AC3E}">
        <p14:creationId xmlns:p14="http://schemas.microsoft.com/office/powerpoint/2010/main" val="312211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7</a:t>
            </a:r>
            <a:r>
              <a:rPr lang="en-US" sz="2400" b="1" baseline="0" dirty="0" smtClean="0">
                <a:latin typeface="Cambria" pitchFamily="18" charset="0"/>
                <a:cs typeface="Times New Roman" pitchFamily="18" charset="0"/>
              </a:rPr>
              <a:t> </a:t>
            </a:r>
            <a:endParaRPr lang="en-US" sz="2400" b="1" dirty="0">
              <a:latin typeface="Cambria" pitchFamily="18" charset="0"/>
              <a:cs typeface="Times New Roman" pitchFamily="18" charset="0"/>
            </a:endParaRPr>
          </a:p>
        </p:txBody>
      </p:sp>
      <p:sp>
        <p:nvSpPr>
          <p:cNvPr id="6" name="TextBox 5"/>
          <p:cNvSpPr txBox="1"/>
          <p:nvPr/>
        </p:nvSpPr>
        <p:spPr>
          <a:xfrm>
            <a:off x="0" y="986135"/>
            <a:ext cx="7395679" cy="461665"/>
          </a:xfrm>
          <a:prstGeom prst="rect">
            <a:avLst/>
          </a:prstGeom>
          <a:noFill/>
        </p:spPr>
        <p:txBody>
          <a:bodyPr wrap="none" rtlCol="0">
            <a:spAutoFit/>
          </a:bodyPr>
          <a:lstStyle/>
          <a:p>
            <a:r>
              <a:rPr lang="en-US" sz="2400" b="1" dirty="0" smtClean="0">
                <a:latin typeface="+mj-lt"/>
              </a:rPr>
              <a:t>Why did working capital increase in your estimate?</a:t>
            </a:r>
            <a:endParaRPr lang="en-US" sz="2400" b="1" dirty="0">
              <a:latin typeface="+mj-lt"/>
            </a:endParaRPr>
          </a:p>
        </p:txBody>
      </p:sp>
      <p:sp>
        <p:nvSpPr>
          <p:cNvPr id="19" name="TextBox 18"/>
          <p:cNvSpPr txBox="1"/>
          <p:nvPr/>
        </p:nvSpPr>
        <p:spPr>
          <a:xfrm>
            <a:off x="106057" y="2160369"/>
            <a:ext cx="8621591" cy="707886"/>
          </a:xfrm>
          <a:prstGeom prst="rect">
            <a:avLst/>
          </a:prstGeom>
          <a:noFill/>
        </p:spPr>
        <p:txBody>
          <a:bodyPr wrap="none" rtlCol="0">
            <a:spAutoFit/>
          </a:bodyPr>
          <a:lstStyle/>
          <a:p>
            <a:pPr marL="285750" indent="-285750">
              <a:buFont typeface="Wingdings" pitchFamily="2" charset="2"/>
              <a:buChar char="v"/>
            </a:pPr>
            <a:r>
              <a:rPr lang="en-US" sz="2000" dirty="0" smtClean="0">
                <a:latin typeface="+mj-lt"/>
              </a:rPr>
              <a:t>Based on our operating model assumptions, we believe that current assets </a:t>
            </a:r>
            <a:br>
              <a:rPr lang="en-US" sz="2000" dirty="0" smtClean="0">
                <a:latin typeface="+mj-lt"/>
              </a:rPr>
            </a:br>
            <a:r>
              <a:rPr lang="en-US" sz="2000" dirty="0" smtClean="0">
                <a:latin typeface="+mj-lt"/>
              </a:rPr>
              <a:t>will increase at a faster rate than current liabilities. </a:t>
            </a:r>
            <a:endParaRPr lang="en-US" sz="2000" dirty="0">
              <a:latin typeface="+mj-lt"/>
            </a:endParaRPr>
          </a:p>
        </p:txBody>
      </p:sp>
    </p:spTree>
    <p:extLst>
      <p:ext uri="{BB962C8B-B14F-4D97-AF65-F5344CB8AC3E}">
        <p14:creationId xmlns:p14="http://schemas.microsoft.com/office/powerpoint/2010/main" val="2854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210175" y="959143"/>
            <a:ext cx="2409825" cy="990600"/>
          </a:xfrm>
          <a:prstGeom prst="rect">
            <a:avLst/>
          </a:prstGeom>
          <a:effectLst>
            <a:outerShdw blurRad="50800" dist="38100" dir="2700000" algn="tl" rotWithShape="0">
              <a:prstClr val="black">
                <a:alpha val="40000"/>
              </a:prstClr>
            </a:outerShdw>
          </a:effectLst>
        </p:spPr>
      </p:pic>
      <p:sp>
        <p:nvSpPr>
          <p:cNvPr id="54" name="Rectangle 53"/>
          <p:cNvSpPr/>
          <p:nvPr/>
        </p:nvSpPr>
        <p:spPr>
          <a:xfrm>
            <a:off x="2508912"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324600" y="957943"/>
            <a:ext cx="1882679" cy="961572"/>
          </a:xfrm>
          <a:prstGeom prst="rect">
            <a:avLst/>
          </a:prstGeom>
          <a:solidFill>
            <a:srgbClr val="DCECEF"/>
          </a:solidFill>
          <a:ln>
            <a:solidFill>
              <a:srgbClr val="DCECE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400"/>
              </a:spcAft>
            </a:pPr>
            <a:r>
              <a:rPr lang="en-US" sz="1250" dirty="0" smtClean="0">
                <a:solidFill>
                  <a:srgbClr val="EA7652"/>
                </a:solidFill>
                <a:latin typeface="Arial" panose="020B0604020202020204" pitchFamily="34" charset="0"/>
                <a:cs typeface="Arial" panose="020B0604020202020204" pitchFamily="34" charset="0"/>
              </a:rPr>
              <a:t>Weighted Average</a:t>
            </a:r>
          </a:p>
          <a:p>
            <a:pPr algn="ctr"/>
            <a:r>
              <a:rPr lang="en-US" sz="1200" dirty="0" smtClean="0">
                <a:solidFill>
                  <a:schemeClr val="tx1"/>
                </a:solidFill>
                <a:latin typeface="Arial" panose="020B0604020202020204" pitchFamily="34" charset="0"/>
                <a:cs typeface="Arial" panose="020B0604020202020204" pitchFamily="34" charset="0"/>
              </a:rPr>
              <a:t>’01–’10</a:t>
            </a:r>
          </a:p>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200" b="1" dirty="0" smtClean="0">
                <a:solidFill>
                  <a:schemeClr val="tx1"/>
                </a:solidFill>
                <a:latin typeface="Arial" panose="020B0604020202020204" pitchFamily="34" charset="0"/>
                <a:cs typeface="Arial" panose="020B0604020202020204" pitchFamily="34" charset="0"/>
              </a:rPr>
              <a:t>7.07%</a:t>
            </a:r>
          </a:p>
          <a:p>
            <a:pPr algn="ctr"/>
            <a:endParaRPr lang="en-US" sz="1600" dirty="0">
              <a:latin typeface="Arial" panose="020B0604020202020204" pitchFamily="34" charset="0"/>
              <a:cs typeface="Arial" panose="020B0604020202020204" pitchFamily="34" charset="0"/>
            </a:endParaRPr>
          </a:p>
        </p:txBody>
      </p:sp>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grpSp>
        <p:nvGrpSpPr>
          <p:cNvPr id="83"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22" name="Pentagon 21"/>
          <p:cNvSpPr/>
          <p:nvPr/>
        </p:nvSpPr>
        <p:spPr>
          <a:xfrm>
            <a:off x="74125" y="6200668"/>
            <a:ext cx="1203778" cy="361159"/>
          </a:xfrm>
          <a:prstGeom prst="homePlate">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Key Points</a:t>
            </a:r>
            <a:endParaRPr lang="en-US" sz="1200" dirty="0" smtClean="0">
              <a:solidFill>
                <a:schemeClr val="bg1"/>
              </a:solidFill>
            </a:endParaRPr>
          </a:p>
        </p:txBody>
      </p:sp>
      <p:sp>
        <p:nvSpPr>
          <p:cNvPr id="23" name="Chevron 22"/>
          <p:cNvSpPr/>
          <p:nvPr/>
        </p:nvSpPr>
        <p:spPr>
          <a:xfrm>
            <a:off x="1217125" y="6200755"/>
            <a:ext cx="1221275" cy="359044"/>
          </a:xfrm>
          <a:prstGeom prst="chevron">
            <a:avLst/>
          </a:prstGeom>
          <a:solidFill>
            <a:srgbClr val="3E56A4"/>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ts val="1800"/>
              </a:spcBef>
            </a:pPr>
            <a:r>
              <a:rPr lang="en-US" sz="1100" b="1" dirty="0" smtClean="0">
                <a:solidFill>
                  <a:schemeClr val="bg1"/>
                </a:solidFill>
              </a:rPr>
              <a:t>Business Overview</a:t>
            </a:r>
            <a:endParaRPr lang="en-US" sz="1100" b="1" dirty="0">
              <a:solidFill>
                <a:schemeClr val="bg1"/>
              </a:solidFill>
            </a:endParaRPr>
          </a:p>
        </p:txBody>
      </p:sp>
      <p:sp>
        <p:nvSpPr>
          <p:cNvPr id="24" name="Chevron 23"/>
          <p:cNvSpPr/>
          <p:nvPr/>
        </p:nvSpPr>
        <p:spPr>
          <a:xfrm>
            <a:off x="2370826"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Risk Analysis</a:t>
            </a:r>
            <a:endParaRPr lang="en-US" sz="1100" dirty="0">
              <a:solidFill>
                <a:srgbClr val="FFFFFF"/>
              </a:solidFill>
            </a:endParaRPr>
          </a:p>
        </p:txBody>
      </p:sp>
      <p:sp>
        <p:nvSpPr>
          <p:cNvPr id="25" name="Chevron 24"/>
          <p:cNvSpPr/>
          <p:nvPr/>
        </p:nvSpPr>
        <p:spPr>
          <a:xfrm>
            <a:off x="3511751" y="6194156"/>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Financial Analysis</a:t>
            </a:r>
            <a:endParaRPr lang="en-US" sz="1100" dirty="0"/>
          </a:p>
        </p:txBody>
      </p:sp>
      <p:graphicFrame>
        <p:nvGraphicFramePr>
          <p:cNvPr id="26" name="Diagram 25"/>
          <p:cNvGraphicFramePr/>
          <p:nvPr>
            <p:extLst>
              <p:ext uri="{D42A27DB-BD31-4B8C-83A1-F6EECF244321}">
                <p14:modId xmlns:p14="http://schemas.microsoft.com/office/powerpoint/2010/main" val="4054558063"/>
              </p:ext>
            </p:extLst>
          </p:nvPr>
        </p:nvGraphicFramePr>
        <p:xfrm>
          <a:off x="58905" y="5791200"/>
          <a:ext cx="5660467" cy="347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Chevron 26"/>
          <p:cNvSpPr/>
          <p:nvPr/>
        </p:nvSpPr>
        <p:spPr>
          <a:xfrm>
            <a:off x="4654153" y="6189729"/>
            <a:ext cx="1221275" cy="359044"/>
          </a:xfrm>
          <a:prstGeom prst="chevron">
            <a:avLst/>
          </a:prstGeom>
          <a:solidFill>
            <a:srgbClr val="3E56A4">
              <a:alpha val="2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Conclusion</a:t>
            </a:r>
            <a:endParaRPr lang="en-US" sz="1100" dirty="0"/>
          </a:p>
        </p:txBody>
      </p:sp>
      <p:pic>
        <p:nvPicPr>
          <p:cNvPr id="28" name="Picture 2" descr="http://upload.wikimedia.org/wikipedia/commons/thumb/9/97/The_Brink%E2%80%99s_Company_logo.svg/384px-The_Brink%E2%80%99s_Company_logo.svg.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title"/>
          </p:nvPr>
        </p:nvSpPr>
        <p:spPr>
          <a:xfrm>
            <a:off x="2971800" y="76200"/>
            <a:ext cx="6148120" cy="500571"/>
          </a:xfrm>
        </p:spPr>
        <p:txBody>
          <a:bodyPr>
            <a:normAutofit/>
          </a:bodyPr>
          <a:lstStyle/>
          <a:p>
            <a:pPr algn="r"/>
            <a:r>
              <a:rPr lang="en-US" sz="2400" b="1" dirty="0">
                <a:latin typeface="Cambria" pitchFamily="18" charset="0"/>
                <a:cs typeface="Times New Roman" pitchFamily="18" charset="0"/>
              </a:rPr>
              <a:t>Key External </a:t>
            </a:r>
            <a:r>
              <a:rPr lang="en-US" sz="2400" b="1" dirty="0" smtClean="0">
                <a:latin typeface="Cambria" pitchFamily="18" charset="0"/>
                <a:cs typeface="Times New Roman" pitchFamily="18" charset="0"/>
              </a:rPr>
              <a:t>Driver</a:t>
            </a:r>
            <a:endParaRPr lang="en-US" sz="2400" b="1" dirty="0">
              <a:latin typeface="Cambria" pitchFamily="18" charset="0"/>
              <a:cs typeface="Times New Roman" pitchFamily="18" charset="0"/>
            </a:endParaRPr>
          </a:p>
        </p:txBody>
      </p:sp>
      <p:pic>
        <p:nvPicPr>
          <p:cNvPr id="1026" name="Picture 2"/>
          <p:cNvPicPr>
            <a:picLocks noChangeAspect="1" noChangeArrowheads="1"/>
          </p:cNvPicPr>
          <p:nvPr/>
        </p:nvPicPr>
        <p:blipFill>
          <a:blip r:embed="rId13" cstate="print"/>
          <a:srcRect/>
          <a:stretch>
            <a:fillRect/>
          </a:stretch>
        </p:blipFill>
        <p:spPr bwMode="auto">
          <a:xfrm>
            <a:off x="609600" y="959143"/>
            <a:ext cx="2971800" cy="4755857"/>
          </a:xfrm>
          <a:prstGeom prst="rect">
            <a:avLst/>
          </a:prstGeom>
          <a:ln>
            <a:noFill/>
          </a:ln>
          <a:effectLst>
            <a:outerShdw blurRad="292100" dist="139700" dir="2700000" algn="tl" rotWithShape="0">
              <a:srgbClr val="333333">
                <a:alpha val="65000"/>
              </a:srgbClr>
            </a:outerShdw>
          </a:effectLst>
        </p:spPr>
      </p:pic>
      <p:cxnSp>
        <p:nvCxnSpPr>
          <p:cNvPr id="35" name="Straight Connector 34"/>
          <p:cNvCxnSpPr/>
          <p:nvPr/>
        </p:nvCxnSpPr>
        <p:spPr>
          <a:xfrm flipV="1">
            <a:off x="1447800" y="1235826"/>
            <a:ext cx="1981200" cy="2057400"/>
          </a:xfrm>
          <a:prstGeom prst="line">
            <a:avLst/>
          </a:prstGeom>
          <a:ln w="76200">
            <a:solidFill>
              <a:srgbClr val="FF0000"/>
            </a:solidFill>
            <a:tailEnd type="triangle" w="lg" len="sm"/>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181600" y="838199"/>
            <a:ext cx="838200" cy="91440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7698" name="Picture 2" descr="http://datafactsmortgage.files.wordpress.com/2011/11/stack-of-cc.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810000" y="1828800"/>
            <a:ext cx="5227319" cy="3733800"/>
          </a:xfrm>
          <a:prstGeom prst="rect">
            <a:avLst/>
          </a:prstGeom>
          <a:noFill/>
        </p:spPr>
      </p:pic>
      <p:sp>
        <p:nvSpPr>
          <p:cNvPr id="32" name="Rectangle 31"/>
          <p:cNvSpPr/>
          <p:nvPr/>
        </p:nvSpPr>
        <p:spPr>
          <a:xfrm>
            <a:off x="6781800" y="1524000"/>
            <a:ext cx="838200" cy="366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3810000" y="959144"/>
            <a:ext cx="5083079" cy="4754880"/>
            <a:chOff x="3810000" y="838200"/>
            <a:chExt cx="5083079" cy="4754880"/>
          </a:xfrm>
        </p:grpSpPr>
        <p:pic>
          <p:nvPicPr>
            <p:cNvPr id="1027" name="Picture 3"/>
            <p:cNvPicPr>
              <a:picLocks noChangeAspect="1" noChangeArrowheads="1"/>
            </p:cNvPicPr>
            <p:nvPr/>
          </p:nvPicPr>
          <p:blipFill>
            <a:blip r:embed="rId15" cstate="print"/>
            <a:srcRect/>
            <a:stretch>
              <a:fillRect/>
            </a:stretch>
          </p:blipFill>
          <p:spPr bwMode="auto">
            <a:xfrm>
              <a:off x="3810000" y="838200"/>
              <a:ext cx="5083079" cy="475488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16" cstate="print"/>
            <a:srcRect/>
            <a:stretch>
              <a:fillRect/>
            </a:stretch>
          </p:blipFill>
          <p:spPr bwMode="auto">
            <a:xfrm>
              <a:off x="7924800" y="890057"/>
              <a:ext cx="895350" cy="600075"/>
            </a:xfrm>
            <a:prstGeom prst="rect">
              <a:avLst/>
            </a:prstGeom>
            <a:noFill/>
            <a:ln w="9525">
              <a:noFill/>
              <a:miter lim="800000"/>
              <a:headEnd/>
              <a:tailEnd/>
            </a:ln>
          </p:spPr>
        </p:pic>
      </p:grpSp>
    </p:spTree>
    <p:extLst>
      <p:ext uri="{BB962C8B-B14F-4D97-AF65-F5344CB8AC3E}">
        <p14:creationId xmlns:p14="http://schemas.microsoft.com/office/powerpoint/2010/main" val="351557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4"/>
                                        </p:tgtEl>
                                      </p:cBhvr>
                                    </p:animEffect>
                                    <p:set>
                                      <p:cBhvr>
                                        <p:cTn id="20" dur="1" fill="hold">
                                          <p:stCondLst>
                                            <p:cond delay="499"/>
                                          </p:stCondLst>
                                        </p:cTn>
                                        <p:tgtEl>
                                          <p:spTgt spid="54"/>
                                        </p:tgtEl>
                                        <p:attrNameLst>
                                          <p:attrName>style.visibility</p:attrName>
                                        </p:attrNameLst>
                                      </p:cBhvr>
                                      <p:to>
                                        <p:strVal val="hidden"/>
                                      </p:to>
                                    </p:set>
                                  </p:childTnLst>
                                </p:cTn>
                              </p:par>
                              <p:par>
                                <p:cTn id="21" presetID="35" presetClass="path" presetSubtype="0" accel="50000" decel="50000" fill="hold" nodeType="withEffect">
                                  <p:stCondLst>
                                    <p:cond delay="0"/>
                                  </p:stCondLst>
                                  <p:childTnLst>
                                    <p:animMotion origin="layout" path="M -2.5E-6 -1.90751E-6 L -0.15156 -0.00092 " pathEditMode="relative" rAng="0" ptsTypes="AA">
                                      <p:cBhvr>
                                        <p:cTn id="22" dur="1000" fill="hold"/>
                                        <p:tgtEl>
                                          <p:spTgt spid="4"/>
                                        </p:tgtEl>
                                        <p:attrNameLst>
                                          <p:attrName>ppt_x</p:attrName>
                                          <p:attrName>ppt_y</p:attrName>
                                        </p:attrNameLst>
                                      </p:cBhvr>
                                      <p:rCtr x="-76" y="0"/>
                                    </p:animMotion>
                                  </p:childTnLst>
                                </p:cTn>
                              </p:par>
                              <p:par>
                                <p:cTn id="23" presetID="10" presetClass="exit" presetSubtype="0" fill="hold" nodeType="with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par>
                          <p:cTn id="26" fill="hold">
                            <p:stCondLst>
                              <p:cond delay="1000"/>
                            </p:stCondLst>
                            <p:childTnLst>
                              <p:par>
                                <p:cTn id="27" presetID="22" presetClass="entr" presetSubtype="8" fill="hold" grpId="1"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1500"/>
                            </p:stCondLst>
                            <p:childTnLst>
                              <p:par>
                                <p:cTn id="31" presetID="22" presetClass="entr" presetSubtype="8" fill="hold" grpId="1"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 presetClass="entr" presetSubtype="12"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7698"/>
                                        </p:tgtEl>
                                        <p:attrNameLst>
                                          <p:attrName>style.visibility</p:attrName>
                                        </p:attrNameLst>
                                      </p:cBhvr>
                                      <p:to>
                                        <p:strVal val="visible"/>
                                      </p:to>
                                    </p:set>
                                    <p:animEffect transition="in" filter="fade">
                                      <p:cBhvr>
                                        <p:cTn id="42" dur="5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 grpId="1" animBg="1"/>
      <p:bldP spid="32"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8 </a:t>
            </a:r>
            <a:endParaRPr lang="en-US" sz="2400" b="1" dirty="0">
              <a:latin typeface="Cambria" pitchFamily="18" charset="0"/>
              <a:cs typeface="Times New Roman" pitchFamily="18" charset="0"/>
            </a:endParaRPr>
          </a:p>
        </p:txBody>
      </p:sp>
      <p:sp>
        <p:nvSpPr>
          <p:cNvPr id="6" name="TextBox 5"/>
          <p:cNvSpPr txBox="1"/>
          <p:nvPr/>
        </p:nvSpPr>
        <p:spPr>
          <a:xfrm>
            <a:off x="0" y="921603"/>
            <a:ext cx="9153275" cy="830997"/>
          </a:xfrm>
          <a:prstGeom prst="rect">
            <a:avLst/>
          </a:prstGeom>
          <a:noFill/>
        </p:spPr>
        <p:txBody>
          <a:bodyPr wrap="none" rtlCol="0">
            <a:spAutoFit/>
          </a:bodyPr>
          <a:lstStyle/>
          <a:p>
            <a:r>
              <a:rPr lang="en-US" sz="2400" b="1" dirty="0" smtClean="0">
                <a:latin typeface="+mj-lt"/>
              </a:rPr>
              <a:t>What have pension expenses been historically, and what do you </a:t>
            </a:r>
            <a:br>
              <a:rPr lang="en-US" sz="2400" b="1" dirty="0" smtClean="0">
                <a:latin typeface="+mj-lt"/>
              </a:rPr>
            </a:br>
            <a:r>
              <a:rPr lang="en-US" sz="2400" b="1" dirty="0" smtClean="0">
                <a:latin typeface="+mj-lt"/>
              </a:rPr>
              <a:t>expect they will be in the future? </a:t>
            </a:r>
            <a:endParaRPr lang="en-US" sz="2400" b="1" dirty="0">
              <a:latin typeface="+mj-lt"/>
            </a:endParaRPr>
          </a:p>
        </p:txBody>
      </p:sp>
      <p:sp>
        <p:nvSpPr>
          <p:cNvPr id="19" name="TextBox 18"/>
          <p:cNvSpPr txBox="1"/>
          <p:nvPr/>
        </p:nvSpPr>
        <p:spPr>
          <a:xfrm>
            <a:off x="152401" y="2286000"/>
            <a:ext cx="8686800" cy="1631216"/>
          </a:xfrm>
          <a:prstGeom prst="rect">
            <a:avLst/>
          </a:prstGeom>
          <a:noFill/>
        </p:spPr>
        <p:txBody>
          <a:bodyPr wrap="square" rtlCol="0">
            <a:spAutoFit/>
          </a:bodyPr>
          <a:lstStyle/>
          <a:p>
            <a:pPr marL="285750" indent="-285750">
              <a:buFont typeface="Wingdings" pitchFamily="2" charset="2"/>
              <a:buChar char="v"/>
            </a:pPr>
            <a:r>
              <a:rPr lang="en-US" sz="2000" dirty="0" smtClean="0">
                <a:latin typeface="+mj-lt"/>
                <a:hlinkClick r:id="rId7" action="ppaction://hlinksldjump"/>
              </a:rPr>
              <a:t>See Pension slides</a:t>
            </a:r>
            <a:r>
              <a:rPr lang="en-US" sz="2000" dirty="0" smtClean="0">
                <a:latin typeface="+mj-lt"/>
              </a:rPr>
              <a:t/>
            </a:r>
            <a:br>
              <a:rPr lang="en-US" sz="2000" dirty="0" smtClean="0">
                <a:latin typeface="+mj-lt"/>
              </a:rPr>
            </a:br>
            <a:endParaRPr lang="en-US" sz="2000" dirty="0" smtClean="0">
              <a:latin typeface="+mj-lt"/>
            </a:endParaRPr>
          </a:p>
          <a:p>
            <a:pPr marL="285750" indent="-285750">
              <a:buFont typeface="Wingdings" pitchFamily="2" charset="2"/>
              <a:buChar char="v"/>
            </a:pPr>
            <a:r>
              <a:rPr lang="en-US" sz="2000" dirty="0" smtClean="0">
                <a:latin typeface="+mj-lt"/>
              </a:rPr>
              <a:t>Management expectations indicate that pension obligations should decrease in the future and the company will make contributions totaling $228 million from 2012 through 2017. </a:t>
            </a:r>
          </a:p>
        </p:txBody>
      </p:sp>
    </p:spTree>
    <p:extLst>
      <p:ext uri="{BB962C8B-B14F-4D97-AF65-F5344CB8AC3E}">
        <p14:creationId xmlns:p14="http://schemas.microsoft.com/office/powerpoint/2010/main" val="245866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9 </a:t>
            </a:r>
            <a:endParaRPr lang="en-US" sz="2400" b="1" dirty="0">
              <a:latin typeface="Cambria" pitchFamily="18" charset="0"/>
              <a:cs typeface="Times New Roman" pitchFamily="18" charset="0"/>
            </a:endParaRPr>
          </a:p>
        </p:txBody>
      </p:sp>
      <p:sp>
        <p:nvSpPr>
          <p:cNvPr id="6" name="TextBox 5"/>
          <p:cNvSpPr txBox="1"/>
          <p:nvPr/>
        </p:nvSpPr>
        <p:spPr>
          <a:xfrm>
            <a:off x="0" y="909935"/>
            <a:ext cx="8410379" cy="461665"/>
          </a:xfrm>
          <a:prstGeom prst="rect">
            <a:avLst/>
          </a:prstGeom>
          <a:noFill/>
        </p:spPr>
        <p:txBody>
          <a:bodyPr wrap="none" rtlCol="0">
            <a:spAutoFit/>
          </a:bodyPr>
          <a:lstStyle/>
          <a:p>
            <a:r>
              <a:rPr lang="en-US" sz="2400" b="1" dirty="0" smtClean="0">
                <a:latin typeface="+mj-lt"/>
              </a:rPr>
              <a:t>What caused the spike in organic revenue growth in 2011?</a:t>
            </a:r>
            <a:endParaRPr lang="en-US" sz="2400" b="1" dirty="0">
              <a:latin typeface="+mj-lt"/>
            </a:endParaRPr>
          </a:p>
        </p:txBody>
      </p:sp>
      <p:sp>
        <p:nvSpPr>
          <p:cNvPr id="20" name="TextBox 19"/>
          <p:cNvSpPr txBox="1"/>
          <p:nvPr/>
        </p:nvSpPr>
        <p:spPr>
          <a:xfrm>
            <a:off x="152401" y="1971069"/>
            <a:ext cx="8674100" cy="1015663"/>
          </a:xfrm>
          <a:prstGeom prst="rect">
            <a:avLst/>
          </a:prstGeom>
          <a:noFill/>
        </p:spPr>
        <p:txBody>
          <a:bodyPr wrap="square" rtlCol="0">
            <a:spAutoFit/>
          </a:bodyPr>
          <a:lstStyle/>
          <a:p>
            <a:pPr marL="285750" indent="-285750">
              <a:buFont typeface="Wingdings" pitchFamily="2" charset="2"/>
              <a:buChar char="v"/>
            </a:pPr>
            <a:r>
              <a:rPr lang="en-US" sz="2000" dirty="0" smtClean="0">
                <a:latin typeface="+mj-lt"/>
              </a:rPr>
              <a:t>We believe that the spike in organic revenue was due to a rebound in demand for Brink’s services since the 2008 downturn, as well as significant growth in Latin America.</a:t>
            </a:r>
            <a:endParaRPr lang="en-US" sz="2000" b="1" dirty="0">
              <a:latin typeface="+mj-lt"/>
            </a:endParaRPr>
          </a:p>
        </p:txBody>
      </p:sp>
    </p:spTree>
    <p:extLst>
      <p:ext uri="{BB962C8B-B14F-4D97-AF65-F5344CB8AC3E}">
        <p14:creationId xmlns:p14="http://schemas.microsoft.com/office/powerpoint/2010/main" val="132439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10 </a:t>
            </a:r>
            <a:endParaRPr lang="en-US" sz="2400" b="1" dirty="0">
              <a:latin typeface="Cambria" pitchFamily="18" charset="0"/>
              <a:cs typeface="Times New Roman" pitchFamily="18" charset="0"/>
            </a:endParaRPr>
          </a:p>
        </p:txBody>
      </p:sp>
      <p:sp>
        <p:nvSpPr>
          <p:cNvPr id="6" name="TextBox 5"/>
          <p:cNvSpPr txBox="1"/>
          <p:nvPr/>
        </p:nvSpPr>
        <p:spPr>
          <a:xfrm>
            <a:off x="1" y="921603"/>
            <a:ext cx="9027768" cy="830997"/>
          </a:xfrm>
          <a:prstGeom prst="rect">
            <a:avLst/>
          </a:prstGeom>
          <a:noFill/>
        </p:spPr>
        <p:txBody>
          <a:bodyPr wrap="square" rtlCol="0">
            <a:spAutoFit/>
          </a:bodyPr>
          <a:lstStyle/>
          <a:p>
            <a:r>
              <a:rPr lang="en-US" sz="2400" b="1" dirty="0" smtClean="0">
                <a:latin typeface="+mj-lt"/>
              </a:rPr>
              <a:t>Given that Brink’s is divesting less profitable businesses, how do you think this will affect their margins going forward?</a:t>
            </a:r>
            <a:endParaRPr lang="en-US" sz="2400" b="1" dirty="0">
              <a:latin typeface="+mj-lt"/>
            </a:endParaRPr>
          </a:p>
        </p:txBody>
      </p:sp>
      <p:sp>
        <p:nvSpPr>
          <p:cNvPr id="19" name="TextBox 18"/>
          <p:cNvSpPr txBox="1"/>
          <p:nvPr/>
        </p:nvSpPr>
        <p:spPr>
          <a:xfrm>
            <a:off x="38100" y="2133600"/>
            <a:ext cx="9004919" cy="2246769"/>
          </a:xfrm>
          <a:prstGeom prst="rect">
            <a:avLst/>
          </a:prstGeom>
          <a:noFill/>
        </p:spPr>
        <p:txBody>
          <a:bodyPr wrap="square" rtlCol="0">
            <a:spAutoFit/>
          </a:bodyPr>
          <a:lstStyle/>
          <a:p>
            <a:pPr marL="285750" indent="-285750">
              <a:buFont typeface="Wingdings" pitchFamily="2" charset="2"/>
              <a:buChar char="v"/>
            </a:pPr>
            <a:r>
              <a:rPr lang="en-US" sz="2000" dirty="0" smtClean="0">
                <a:latin typeface="+mj-lt"/>
              </a:rPr>
              <a:t>If Brink’s continues to divest less profitable segments, margins should expand over time.  </a:t>
            </a:r>
          </a:p>
          <a:p>
            <a:pPr marL="285750" indent="-285750">
              <a:buFont typeface="Wingdings" pitchFamily="2" charset="2"/>
              <a:buChar char="v"/>
            </a:pPr>
            <a:endParaRPr lang="en-US" sz="2000" dirty="0">
              <a:latin typeface="+mj-lt"/>
            </a:endParaRPr>
          </a:p>
          <a:p>
            <a:pPr marL="285750" indent="-285750">
              <a:buFont typeface="Wingdings" pitchFamily="2" charset="2"/>
              <a:buChar char="v"/>
            </a:pPr>
            <a:r>
              <a:rPr lang="en-US" sz="2000" dirty="0" smtClean="0">
                <a:latin typeface="+mj-lt"/>
              </a:rPr>
              <a:t>However, Brink’s has only divested small business in France and Poland</a:t>
            </a:r>
          </a:p>
          <a:p>
            <a:pPr marL="285750" indent="-285750">
              <a:buFont typeface="Wingdings" pitchFamily="2" charset="2"/>
              <a:buChar char="v"/>
            </a:pPr>
            <a:endParaRPr lang="en-US" sz="2000" dirty="0">
              <a:latin typeface="+mj-lt"/>
            </a:endParaRPr>
          </a:p>
          <a:p>
            <a:pPr marL="285750" indent="-285750">
              <a:buFont typeface="Wingdings" pitchFamily="2" charset="2"/>
              <a:buChar char="v"/>
            </a:pPr>
            <a:r>
              <a:rPr lang="en-US" sz="2000" dirty="0">
                <a:latin typeface="+mj-lt"/>
              </a:rPr>
              <a:t>U</a:t>
            </a:r>
            <a:r>
              <a:rPr lang="en-US" sz="2000" dirty="0" smtClean="0">
                <a:latin typeface="+mj-lt"/>
              </a:rPr>
              <a:t>ntil more systematic evalutions of all segments occurs, major improvments in margins may not be realized.  </a:t>
            </a:r>
            <a:endParaRPr lang="en-US" sz="2000" dirty="0">
              <a:latin typeface="+mj-lt"/>
            </a:endParaRPr>
          </a:p>
        </p:txBody>
      </p:sp>
    </p:spTree>
    <p:extLst>
      <p:ext uri="{BB962C8B-B14F-4D97-AF65-F5344CB8AC3E}">
        <p14:creationId xmlns:p14="http://schemas.microsoft.com/office/powerpoint/2010/main" val="225319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11 </a:t>
            </a:r>
            <a:endParaRPr lang="en-US" sz="2400" b="1" dirty="0">
              <a:latin typeface="Cambria" pitchFamily="18" charset="0"/>
              <a:cs typeface="Times New Roman" pitchFamily="18" charset="0"/>
            </a:endParaRPr>
          </a:p>
        </p:txBody>
      </p:sp>
      <p:sp>
        <p:nvSpPr>
          <p:cNvPr id="6" name="TextBox 5"/>
          <p:cNvSpPr txBox="1"/>
          <p:nvPr/>
        </p:nvSpPr>
        <p:spPr>
          <a:xfrm>
            <a:off x="0" y="909935"/>
            <a:ext cx="7074116" cy="461665"/>
          </a:xfrm>
          <a:prstGeom prst="rect">
            <a:avLst/>
          </a:prstGeom>
          <a:noFill/>
        </p:spPr>
        <p:txBody>
          <a:bodyPr wrap="none" rtlCol="0">
            <a:spAutoFit/>
          </a:bodyPr>
          <a:lstStyle/>
          <a:p>
            <a:r>
              <a:rPr lang="en-US" sz="2400" b="1" dirty="0" smtClean="0">
                <a:latin typeface="+mj-lt"/>
              </a:rPr>
              <a:t>Why is your 2012 estimated tax rate only 23.8%?</a:t>
            </a:r>
            <a:endParaRPr lang="en-US" sz="2400" b="1" dirty="0">
              <a:latin typeface="+mj-lt"/>
            </a:endParaRPr>
          </a:p>
        </p:txBody>
      </p:sp>
      <p:sp>
        <p:nvSpPr>
          <p:cNvPr id="20" name="TextBox 19"/>
          <p:cNvSpPr txBox="1"/>
          <p:nvPr/>
        </p:nvSpPr>
        <p:spPr>
          <a:xfrm>
            <a:off x="228601" y="1447800"/>
            <a:ext cx="8610600" cy="1323439"/>
          </a:xfrm>
          <a:prstGeom prst="rect">
            <a:avLst/>
          </a:prstGeom>
          <a:noFill/>
        </p:spPr>
        <p:txBody>
          <a:bodyPr wrap="square" rtlCol="0">
            <a:spAutoFit/>
          </a:bodyPr>
          <a:lstStyle/>
          <a:p>
            <a:pPr marL="342900" indent="-342900">
              <a:buFont typeface="Wingdings" pitchFamily="2" charset="2"/>
              <a:buChar char="v"/>
            </a:pPr>
            <a:r>
              <a:rPr lang="en-US" sz="2000" dirty="0" smtClean="0">
                <a:latin typeface="+mj-lt"/>
              </a:rPr>
              <a:t>The tax rate was calculated as funciton of our projections for 2012 operations. </a:t>
            </a:r>
          </a:p>
          <a:p>
            <a:pPr marL="342900" indent="-342900">
              <a:buFont typeface="Wingdings" pitchFamily="2" charset="2"/>
              <a:buChar char="v"/>
            </a:pPr>
            <a:endParaRPr lang="en-US" sz="2000" dirty="0">
              <a:latin typeface="+mj-lt"/>
            </a:endParaRPr>
          </a:p>
          <a:p>
            <a:pPr marL="342900" indent="-342900">
              <a:buFont typeface="Wingdings" pitchFamily="2" charset="2"/>
              <a:buChar char="v"/>
            </a:pPr>
            <a:r>
              <a:rPr lang="en-US" sz="2000" dirty="0" smtClean="0">
                <a:latin typeface="+mj-lt"/>
              </a:rPr>
              <a:t>Please refer to our </a:t>
            </a:r>
            <a:r>
              <a:rPr lang="en-US" sz="2000" dirty="0" smtClean="0">
                <a:latin typeface="+mj-lt"/>
                <a:hlinkClick r:id="rId7" action="ppaction://hlinksldjump"/>
              </a:rPr>
              <a:t>calculation slide for 2012 estimates</a:t>
            </a:r>
            <a:r>
              <a:rPr lang="en-US" sz="2000" dirty="0" smtClean="0">
                <a:latin typeface="+mj-lt"/>
              </a:rPr>
              <a:t>.  </a:t>
            </a:r>
            <a:endParaRPr lang="en-US" sz="2000" dirty="0">
              <a:latin typeface="+mj-lt"/>
            </a:endParaRPr>
          </a:p>
        </p:txBody>
      </p:sp>
    </p:spTree>
    <p:extLst>
      <p:ext uri="{BB962C8B-B14F-4D97-AF65-F5344CB8AC3E}">
        <p14:creationId xmlns:p14="http://schemas.microsoft.com/office/powerpoint/2010/main" val="33985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12 </a:t>
            </a:r>
            <a:endParaRPr lang="en-US" sz="2400" b="1" dirty="0">
              <a:latin typeface="Cambria" pitchFamily="18" charset="0"/>
              <a:cs typeface="Times New Roman" pitchFamily="18" charset="0"/>
            </a:endParaRPr>
          </a:p>
        </p:txBody>
      </p:sp>
      <p:sp>
        <p:nvSpPr>
          <p:cNvPr id="6" name="TextBox 5"/>
          <p:cNvSpPr txBox="1"/>
          <p:nvPr/>
        </p:nvSpPr>
        <p:spPr>
          <a:xfrm>
            <a:off x="1" y="921603"/>
            <a:ext cx="8763000" cy="830997"/>
          </a:xfrm>
          <a:prstGeom prst="rect">
            <a:avLst/>
          </a:prstGeom>
          <a:noFill/>
        </p:spPr>
        <p:txBody>
          <a:bodyPr wrap="square" rtlCol="0">
            <a:spAutoFit/>
          </a:bodyPr>
          <a:lstStyle/>
          <a:p>
            <a:r>
              <a:rPr lang="en-US" sz="2400" b="1" dirty="0" smtClean="0">
                <a:latin typeface="+mj-lt"/>
              </a:rPr>
              <a:t>What is the source of the income from discontinued operations,  and why has it stopped?</a:t>
            </a:r>
            <a:endParaRPr lang="en-US" sz="2400" b="1" dirty="0">
              <a:latin typeface="+mj-lt"/>
            </a:endParaRPr>
          </a:p>
        </p:txBody>
      </p:sp>
      <p:sp>
        <p:nvSpPr>
          <p:cNvPr id="20" name="TextBox 19"/>
          <p:cNvSpPr txBox="1"/>
          <p:nvPr/>
        </p:nvSpPr>
        <p:spPr>
          <a:xfrm>
            <a:off x="304800" y="1905000"/>
            <a:ext cx="8534400" cy="1323439"/>
          </a:xfrm>
          <a:prstGeom prst="rect">
            <a:avLst/>
          </a:prstGeom>
          <a:noFill/>
        </p:spPr>
        <p:txBody>
          <a:bodyPr wrap="square" rtlCol="0">
            <a:spAutoFit/>
          </a:bodyPr>
          <a:lstStyle/>
          <a:p>
            <a:pPr marL="342900" indent="-342900">
              <a:buFont typeface="Wingdings" pitchFamily="2" charset="2"/>
              <a:buChar char="v"/>
            </a:pPr>
            <a:r>
              <a:rPr lang="en-US" sz="2000" dirty="0" smtClean="0">
                <a:latin typeface="+mj-lt"/>
              </a:rPr>
              <a:t>In 2007 and 2008, income from discontinued operations has primarily come from Brink’s spin-off of their home security segment </a:t>
            </a:r>
          </a:p>
          <a:p>
            <a:pPr marL="342900" indent="-342900">
              <a:buFont typeface="Wingdings" pitchFamily="2" charset="2"/>
              <a:buChar char="v"/>
            </a:pPr>
            <a:endParaRPr lang="en-US" sz="2000" dirty="0">
              <a:latin typeface="+mj-lt"/>
            </a:endParaRPr>
          </a:p>
          <a:p>
            <a:pPr marL="342900" indent="-342900">
              <a:buFont typeface="Wingdings" pitchFamily="2" charset="2"/>
              <a:buChar char="v"/>
            </a:pPr>
            <a:r>
              <a:rPr lang="en-US" sz="2000" dirty="0" smtClean="0">
                <a:latin typeface="+mj-lt"/>
              </a:rPr>
              <a:t>Other sources include BAX Global</a:t>
            </a:r>
            <a:endParaRPr lang="en-US" sz="2000" dirty="0">
              <a:latin typeface="+mj-lt"/>
            </a:endParaRPr>
          </a:p>
        </p:txBody>
      </p:sp>
    </p:spTree>
    <p:extLst>
      <p:ext uri="{BB962C8B-B14F-4D97-AF65-F5344CB8AC3E}">
        <p14:creationId xmlns:p14="http://schemas.microsoft.com/office/powerpoint/2010/main" val="5249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13 </a:t>
            </a:r>
            <a:endParaRPr lang="en-US" sz="2400" b="1" dirty="0">
              <a:latin typeface="Cambria" pitchFamily="18" charset="0"/>
              <a:cs typeface="Times New Roman" pitchFamily="18" charset="0"/>
            </a:endParaRPr>
          </a:p>
        </p:txBody>
      </p:sp>
      <p:sp>
        <p:nvSpPr>
          <p:cNvPr id="6" name="TextBox 5"/>
          <p:cNvSpPr txBox="1"/>
          <p:nvPr/>
        </p:nvSpPr>
        <p:spPr>
          <a:xfrm>
            <a:off x="0" y="909935"/>
            <a:ext cx="7218066" cy="461665"/>
          </a:xfrm>
          <a:prstGeom prst="rect">
            <a:avLst/>
          </a:prstGeom>
          <a:noFill/>
        </p:spPr>
        <p:txBody>
          <a:bodyPr wrap="none" rtlCol="0">
            <a:spAutoFit/>
          </a:bodyPr>
          <a:lstStyle/>
          <a:p>
            <a:r>
              <a:rPr lang="en-US" sz="2400" b="1" dirty="0" smtClean="0">
                <a:latin typeface="+mj-lt"/>
              </a:rPr>
              <a:t>Can you elaborate on Brink’s unfunded liabilities?</a:t>
            </a:r>
            <a:endParaRPr lang="en-US" sz="2400" b="1" dirty="0">
              <a:latin typeface="+mj-lt"/>
            </a:endParaRPr>
          </a:p>
        </p:txBody>
      </p:sp>
      <p:sp>
        <p:nvSpPr>
          <p:cNvPr id="19" name="TextBox 18"/>
          <p:cNvSpPr txBox="1"/>
          <p:nvPr/>
        </p:nvSpPr>
        <p:spPr>
          <a:xfrm>
            <a:off x="304800" y="1524000"/>
            <a:ext cx="8382000" cy="1323439"/>
          </a:xfrm>
          <a:prstGeom prst="rect">
            <a:avLst/>
          </a:prstGeom>
          <a:noFill/>
        </p:spPr>
        <p:txBody>
          <a:bodyPr wrap="square" rtlCol="0">
            <a:spAutoFit/>
          </a:bodyPr>
          <a:lstStyle/>
          <a:p>
            <a:pPr marL="342900" indent="-342900">
              <a:buFont typeface="Wingdings" pitchFamily="2" charset="2"/>
              <a:buChar char="v"/>
            </a:pPr>
            <a:r>
              <a:rPr lang="en-US" sz="2000" dirty="0" smtClean="0">
                <a:latin typeface="+mj-lt"/>
              </a:rPr>
              <a:t>See </a:t>
            </a:r>
            <a:r>
              <a:rPr lang="en-US" sz="2000" dirty="0" smtClean="0">
                <a:latin typeface="+mj-lt"/>
                <a:hlinkClick r:id="rId7" action="ppaction://hlinksldjump"/>
              </a:rPr>
              <a:t>Pension Projections Funded Status</a:t>
            </a:r>
            <a:r>
              <a:rPr lang="en-US" sz="2000" dirty="0" smtClean="0">
                <a:latin typeface="+mj-lt"/>
              </a:rPr>
              <a:t> </a:t>
            </a:r>
          </a:p>
          <a:p>
            <a:pPr marL="342900" indent="-342900">
              <a:buFont typeface="Wingdings" pitchFamily="2" charset="2"/>
              <a:buChar char="v"/>
            </a:pPr>
            <a:endParaRPr lang="en-US" sz="2000" dirty="0" smtClean="0">
              <a:latin typeface="+mj-lt"/>
            </a:endParaRPr>
          </a:p>
          <a:p>
            <a:pPr marL="342900" indent="-342900">
              <a:buFont typeface="Wingdings" pitchFamily="2" charset="2"/>
              <a:buChar char="v"/>
            </a:pPr>
            <a:r>
              <a:rPr lang="en-US" sz="2000" dirty="0" smtClean="0">
                <a:latin typeface="+mj-lt"/>
              </a:rPr>
              <a:t>Brink’s plans to be able to fully fund their liabilities by 2023</a:t>
            </a:r>
          </a:p>
          <a:p>
            <a:pPr marL="342900" indent="-342900">
              <a:buFont typeface="Wingdings" pitchFamily="2" charset="2"/>
              <a:buChar char="v"/>
            </a:pPr>
            <a:endParaRPr lang="en-US" sz="2000" dirty="0">
              <a:latin typeface="+mj-lt"/>
            </a:endParaRPr>
          </a:p>
        </p:txBody>
      </p:sp>
    </p:spTree>
    <p:extLst>
      <p:ext uri="{BB962C8B-B14F-4D97-AF65-F5344CB8AC3E}">
        <p14:creationId xmlns:p14="http://schemas.microsoft.com/office/powerpoint/2010/main" val="338868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14 </a:t>
            </a:r>
            <a:endParaRPr lang="en-US" sz="2400" b="1" dirty="0">
              <a:latin typeface="Cambria" pitchFamily="18" charset="0"/>
              <a:cs typeface="Times New Roman" pitchFamily="18" charset="0"/>
            </a:endParaRPr>
          </a:p>
        </p:txBody>
      </p:sp>
      <p:sp>
        <p:nvSpPr>
          <p:cNvPr id="6" name="TextBox 5"/>
          <p:cNvSpPr txBox="1"/>
          <p:nvPr/>
        </p:nvSpPr>
        <p:spPr>
          <a:xfrm>
            <a:off x="0" y="769203"/>
            <a:ext cx="9144000" cy="830997"/>
          </a:xfrm>
          <a:prstGeom prst="rect">
            <a:avLst/>
          </a:prstGeom>
          <a:noFill/>
        </p:spPr>
        <p:txBody>
          <a:bodyPr wrap="square" rtlCol="0">
            <a:spAutoFit/>
          </a:bodyPr>
          <a:lstStyle/>
          <a:p>
            <a:r>
              <a:rPr lang="en-US" sz="2400" b="1" dirty="0" smtClean="0">
                <a:latin typeface="+mj-lt"/>
              </a:rPr>
              <a:t>Why did you not include the Dividend Discount Model when generating your target price?</a:t>
            </a:r>
            <a:endParaRPr lang="en-US" sz="2400" b="1" dirty="0">
              <a:latin typeface="+mj-lt"/>
            </a:endParaRPr>
          </a:p>
        </p:txBody>
      </p:sp>
      <p:sp>
        <p:nvSpPr>
          <p:cNvPr id="5" name="TextBox 4"/>
          <p:cNvSpPr txBox="1"/>
          <p:nvPr/>
        </p:nvSpPr>
        <p:spPr>
          <a:xfrm>
            <a:off x="228600" y="2129472"/>
            <a:ext cx="8079007" cy="1938992"/>
          </a:xfrm>
          <a:prstGeom prst="rect">
            <a:avLst/>
          </a:prstGeom>
          <a:noFill/>
        </p:spPr>
        <p:txBody>
          <a:bodyPr wrap="none" rtlCol="0">
            <a:spAutoFit/>
          </a:bodyPr>
          <a:lstStyle/>
          <a:p>
            <a:pPr marL="285750" indent="-285750">
              <a:buFont typeface="Wingdings" pitchFamily="2" charset="2"/>
              <a:buChar char="v"/>
            </a:pPr>
            <a:r>
              <a:rPr lang="en-US" sz="2000" dirty="0" smtClean="0">
                <a:latin typeface="+mj-lt"/>
              </a:rPr>
              <a:t>The stock price is highly sensitive to minor changes in the inputs.</a:t>
            </a:r>
          </a:p>
          <a:p>
            <a:r>
              <a:rPr lang="en-US" sz="2000" dirty="0" smtClean="0">
                <a:latin typeface="+mj-lt"/>
              </a:rPr>
              <a:t/>
            </a:r>
            <a:br>
              <a:rPr lang="en-US" sz="2000" dirty="0" smtClean="0">
                <a:latin typeface="+mj-lt"/>
              </a:rPr>
            </a:br>
            <a:endParaRPr lang="en-US" sz="2000" dirty="0" smtClean="0">
              <a:latin typeface="+mj-lt"/>
            </a:endParaRPr>
          </a:p>
          <a:p>
            <a:pPr marL="285750" indent="-285750"/>
            <a:r>
              <a:rPr lang="en-US" sz="2000" b="1" u="sng" dirty="0" smtClean="0">
                <a:latin typeface="+mj-lt"/>
              </a:rPr>
              <a:t>For Example</a:t>
            </a:r>
            <a:r>
              <a:rPr lang="en-US" sz="2000" dirty="0" smtClean="0">
                <a:latin typeface="+mj-lt"/>
              </a:rPr>
              <a:t>: </a:t>
            </a:r>
          </a:p>
          <a:p>
            <a:pPr marL="519113" lvl="1" indent="-285750">
              <a:buFont typeface="Wingdings" pitchFamily="2" charset="2"/>
              <a:buChar char="v"/>
              <a:tabLst>
                <a:tab pos="515938" algn="l"/>
              </a:tabLst>
            </a:pPr>
            <a:r>
              <a:rPr lang="en-US" sz="2000" dirty="0" smtClean="0">
                <a:latin typeface="+mj-lt"/>
              </a:rPr>
              <a:t>Decreasing the growth rate by 1 percent generates a price of </a:t>
            </a:r>
            <a:r>
              <a:rPr lang="en-US" sz="2000" u="sng" dirty="0" smtClean="0">
                <a:latin typeface="+mj-lt"/>
              </a:rPr>
              <a:t>$16.08</a:t>
            </a:r>
          </a:p>
          <a:p>
            <a:pPr marL="519113" lvl="1" indent="-285750">
              <a:buFont typeface="Wingdings" pitchFamily="2" charset="2"/>
              <a:buChar char="v"/>
            </a:pPr>
            <a:r>
              <a:rPr lang="en-US" sz="2000" dirty="0" smtClean="0">
                <a:latin typeface="+mj-lt"/>
              </a:rPr>
              <a:t>Increasing the growth rate by 1 percent generates a price of </a:t>
            </a:r>
            <a:r>
              <a:rPr lang="en-US" sz="2000" u="sng" dirty="0" smtClean="0">
                <a:latin typeface="+mj-lt"/>
              </a:rPr>
              <a:t>$59.47</a:t>
            </a:r>
            <a:endParaRPr lang="en-US" sz="2000" u="sng" dirty="0">
              <a:latin typeface="+mj-lt"/>
            </a:endParaRPr>
          </a:p>
        </p:txBody>
      </p:sp>
    </p:spTree>
    <p:extLst>
      <p:ext uri="{BB962C8B-B14F-4D97-AF65-F5344CB8AC3E}">
        <p14:creationId xmlns:p14="http://schemas.microsoft.com/office/powerpoint/2010/main" val="268542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16 </a:t>
            </a:r>
            <a:endParaRPr lang="en-US" sz="2400" b="1" dirty="0">
              <a:latin typeface="Cambria" pitchFamily="18" charset="0"/>
              <a:cs typeface="Times New Roman" pitchFamily="18" charset="0"/>
            </a:endParaRPr>
          </a:p>
        </p:txBody>
      </p:sp>
      <p:sp>
        <p:nvSpPr>
          <p:cNvPr id="6" name="TextBox 5"/>
          <p:cNvSpPr txBox="1"/>
          <p:nvPr/>
        </p:nvSpPr>
        <p:spPr>
          <a:xfrm>
            <a:off x="0" y="921603"/>
            <a:ext cx="8631274" cy="830997"/>
          </a:xfrm>
          <a:prstGeom prst="rect">
            <a:avLst/>
          </a:prstGeom>
          <a:noFill/>
        </p:spPr>
        <p:txBody>
          <a:bodyPr wrap="none" rtlCol="0">
            <a:spAutoFit/>
          </a:bodyPr>
          <a:lstStyle/>
          <a:p>
            <a:r>
              <a:rPr lang="en-US" sz="2400" b="1" dirty="0" smtClean="0">
                <a:latin typeface="+mj-lt"/>
              </a:rPr>
              <a:t>What were your estimates for free cash flow going forward? </a:t>
            </a:r>
            <a:br>
              <a:rPr lang="en-US" sz="2400" b="1" dirty="0" smtClean="0">
                <a:latin typeface="+mj-lt"/>
              </a:rPr>
            </a:br>
            <a:r>
              <a:rPr lang="en-US" sz="2400" b="1" dirty="0" smtClean="0">
                <a:latin typeface="+mj-lt"/>
              </a:rPr>
              <a:t>Why were they increasing?</a:t>
            </a:r>
            <a:endParaRPr lang="en-US" sz="2400" b="1" dirty="0">
              <a:latin typeface="+mj-lt"/>
            </a:endParaRPr>
          </a:p>
        </p:txBody>
      </p:sp>
      <p:sp>
        <p:nvSpPr>
          <p:cNvPr id="19" name="TextBox 18"/>
          <p:cNvSpPr txBox="1"/>
          <p:nvPr/>
        </p:nvSpPr>
        <p:spPr>
          <a:xfrm>
            <a:off x="304801" y="1905000"/>
            <a:ext cx="8458200" cy="1631216"/>
          </a:xfrm>
          <a:prstGeom prst="rect">
            <a:avLst/>
          </a:prstGeom>
          <a:noFill/>
        </p:spPr>
        <p:txBody>
          <a:bodyPr wrap="square" rtlCol="0">
            <a:spAutoFit/>
          </a:bodyPr>
          <a:lstStyle/>
          <a:p>
            <a:pPr marL="285750" indent="-285750">
              <a:buFont typeface="Wingdings" pitchFamily="2" charset="2"/>
              <a:buChar char="v"/>
            </a:pPr>
            <a:r>
              <a:rPr lang="en-US" sz="2000" dirty="0" smtClean="0">
                <a:latin typeface="+mj-lt"/>
                <a:hlinkClick r:id="rId7" action="ppaction://hlinksldjump"/>
              </a:rPr>
              <a:t>See FCF slide</a:t>
            </a:r>
            <a:r>
              <a:rPr lang="en-US" sz="2000" dirty="0" smtClean="0">
                <a:latin typeface="+mj-lt"/>
              </a:rPr>
              <a:t/>
            </a:r>
            <a:br>
              <a:rPr lang="en-US" sz="2000" dirty="0" smtClean="0">
                <a:latin typeface="+mj-lt"/>
              </a:rPr>
            </a:br>
            <a:endParaRPr lang="en-US" sz="2000" dirty="0" smtClean="0">
              <a:latin typeface="+mj-lt"/>
            </a:endParaRPr>
          </a:p>
          <a:p>
            <a:pPr marL="285750" indent="-285750">
              <a:buFont typeface="Wingdings" pitchFamily="2" charset="2"/>
              <a:buChar char="v"/>
            </a:pPr>
            <a:r>
              <a:rPr lang="en-US" sz="2000" dirty="0" smtClean="0">
                <a:latin typeface="+mj-lt"/>
              </a:rPr>
              <a:t>Free cash flow is a funtion of our operating model assumptions.  We assume positive revenue growth, constant margins, and decreasing SG&amp;A, which leads to an increase in free cash flow in future years. </a:t>
            </a:r>
            <a:endParaRPr lang="en-US" sz="2000" dirty="0">
              <a:latin typeface="+mj-lt"/>
            </a:endParaRPr>
          </a:p>
        </p:txBody>
      </p:sp>
    </p:spTree>
    <p:extLst>
      <p:ext uri="{BB962C8B-B14F-4D97-AF65-F5344CB8AC3E}">
        <p14:creationId xmlns:p14="http://schemas.microsoft.com/office/powerpoint/2010/main" val="6728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17 </a:t>
            </a:r>
            <a:endParaRPr lang="en-US" sz="2400" b="1" dirty="0">
              <a:latin typeface="Cambria" pitchFamily="18" charset="0"/>
              <a:cs typeface="Times New Roman" pitchFamily="18" charset="0"/>
            </a:endParaRPr>
          </a:p>
        </p:txBody>
      </p:sp>
      <p:sp>
        <p:nvSpPr>
          <p:cNvPr id="6" name="TextBox 5"/>
          <p:cNvSpPr txBox="1"/>
          <p:nvPr/>
        </p:nvSpPr>
        <p:spPr>
          <a:xfrm>
            <a:off x="0" y="909935"/>
            <a:ext cx="7137147" cy="461665"/>
          </a:xfrm>
          <a:prstGeom prst="rect">
            <a:avLst/>
          </a:prstGeom>
          <a:noFill/>
        </p:spPr>
        <p:txBody>
          <a:bodyPr wrap="none" rtlCol="0">
            <a:spAutoFit/>
          </a:bodyPr>
          <a:lstStyle/>
          <a:p>
            <a:r>
              <a:rPr lang="en-US" sz="2400" b="1" dirty="0" smtClean="0">
                <a:latin typeface="+mj-lt"/>
              </a:rPr>
              <a:t>What was your terminal growth rate in your DCF?</a:t>
            </a:r>
            <a:endParaRPr lang="en-US" sz="2400" b="1" dirty="0">
              <a:latin typeface="+mj-lt"/>
            </a:endParaRPr>
          </a:p>
        </p:txBody>
      </p:sp>
      <p:sp>
        <p:nvSpPr>
          <p:cNvPr id="19" name="TextBox 18"/>
          <p:cNvSpPr txBox="1"/>
          <p:nvPr/>
        </p:nvSpPr>
        <p:spPr>
          <a:xfrm>
            <a:off x="219557" y="1843950"/>
            <a:ext cx="8686800" cy="3477875"/>
          </a:xfrm>
          <a:prstGeom prst="rect">
            <a:avLst/>
          </a:prstGeom>
          <a:noFill/>
        </p:spPr>
        <p:txBody>
          <a:bodyPr wrap="square" rtlCol="0">
            <a:spAutoFit/>
          </a:bodyPr>
          <a:lstStyle/>
          <a:p>
            <a:pPr marL="342900" indent="-342900">
              <a:buFont typeface="Wingdings" pitchFamily="2" charset="2"/>
              <a:buChar char="v"/>
            </a:pPr>
            <a:r>
              <a:rPr lang="en-US" sz="2000" dirty="0" smtClean="0">
                <a:latin typeface="+mj-lt"/>
              </a:rPr>
              <a:t>We choose a terminal growth rate of 4% because we believe this is in line</a:t>
            </a:r>
            <a:br>
              <a:rPr lang="en-US" sz="2000" dirty="0" smtClean="0">
                <a:latin typeface="+mj-lt"/>
              </a:rPr>
            </a:br>
            <a:r>
              <a:rPr lang="en-US" sz="2000" dirty="0" smtClean="0">
                <a:latin typeface="+mj-lt"/>
              </a:rPr>
              <a:t>with long term GDP trends in developed nations.  </a:t>
            </a:r>
          </a:p>
          <a:p>
            <a:pPr marL="342900" indent="-342900">
              <a:buFont typeface="Wingdings" pitchFamily="2" charset="2"/>
              <a:buChar char="v"/>
            </a:pPr>
            <a:endParaRPr lang="en-US" sz="2000" dirty="0">
              <a:latin typeface="+mj-lt"/>
            </a:endParaRPr>
          </a:p>
          <a:p>
            <a:pPr marL="342900" indent="-342900">
              <a:buFont typeface="Wingdings" pitchFamily="2" charset="2"/>
              <a:buChar char="v"/>
            </a:pPr>
            <a:r>
              <a:rPr lang="en-US" sz="2000" dirty="0" smtClean="0">
                <a:latin typeface="+mj-lt"/>
              </a:rPr>
              <a:t>Over half of Brink’s revenue was generated in developed nations which have been experiencing growth below 3% since the 2008 downturn. </a:t>
            </a:r>
          </a:p>
          <a:p>
            <a:endParaRPr lang="en-US" sz="2000" dirty="0">
              <a:latin typeface="+mj-lt"/>
            </a:endParaRPr>
          </a:p>
          <a:p>
            <a:pPr marL="342900" indent="-342900">
              <a:buFont typeface="Wingdings" pitchFamily="2" charset="2"/>
              <a:buChar char="v"/>
            </a:pPr>
            <a:r>
              <a:rPr lang="en-US" sz="2000" dirty="0" smtClean="0">
                <a:latin typeface="+mj-lt"/>
              </a:rPr>
              <a:t>Brink’s does operate in higher growth countries,  but these countries’ growth will slow over time, and also carry more risk</a:t>
            </a:r>
          </a:p>
          <a:p>
            <a:pPr marL="342900" indent="-342900">
              <a:buFont typeface="Wingdings" pitchFamily="2" charset="2"/>
              <a:buChar char="v"/>
            </a:pPr>
            <a:endParaRPr lang="en-US" sz="2000" dirty="0">
              <a:latin typeface="+mj-lt"/>
            </a:endParaRPr>
          </a:p>
          <a:p>
            <a:pPr marL="342900" indent="-342900">
              <a:buFont typeface="Wingdings" pitchFamily="2" charset="2"/>
              <a:buChar char="v"/>
            </a:pPr>
            <a:r>
              <a:rPr lang="en-US" sz="2000" dirty="0" smtClean="0">
                <a:latin typeface="+mj-lt"/>
              </a:rPr>
              <a:t>As a result, we believe 4% for a terminal growth rate is generous for Brink’s and any higher rate could not be justified.  </a:t>
            </a:r>
          </a:p>
        </p:txBody>
      </p:sp>
    </p:spTree>
    <p:extLst>
      <p:ext uri="{BB962C8B-B14F-4D97-AF65-F5344CB8AC3E}">
        <p14:creationId xmlns:p14="http://schemas.microsoft.com/office/powerpoint/2010/main" val="74494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1532" y="638502"/>
            <a:ext cx="9064625"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31532" y="562302"/>
            <a:ext cx="9064625"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pic>
        <p:nvPicPr>
          <p:cNvPr id="1030" name="Picture 6" descr="http://www.business.vcu.edu/css-images/heade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88" y="6381128"/>
            <a:ext cx="2468880" cy="382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9"/>
          <p:cNvGrpSpPr/>
          <p:nvPr/>
        </p:nvGrpSpPr>
        <p:grpSpPr>
          <a:xfrm flipH="1">
            <a:off x="38100" y="6208138"/>
            <a:ext cx="9029700" cy="438514"/>
            <a:chOff x="339725" y="821694"/>
            <a:chExt cx="9029700" cy="438514"/>
          </a:xfrm>
        </p:grpSpPr>
        <p:cxnSp>
          <p:nvCxnSpPr>
            <p:cNvPr id="51" name="Straight Connector 50"/>
            <p:cNvCxnSpPr/>
            <p:nvPr/>
          </p:nvCxnSpPr>
          <p:spPr>
            <a:xfrm>
              <a:off x="339725" y="821694"/>
              <a:ext cx="2462367" cy="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840000">
              <a:off x="2746771" y="910354"/>
              <a:ext cx="775760" cy="25206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3463925" y="1252508"/>
              <a:ext cx="5905500" cy="7700"/>
            </a:xfrm>
            <a:prstGeom prst="line">
              <a:avLst/>
            </a:prstGeom>
            <a:ln>
              <a:solidFill>
                <a:srgbClr val="3E56A4"/>
              </a:solidFill>
            </a:ln>
          </p:spPr>
          <p:style>
            <a:lnRef idx="3">
              <a:schemeClr val="accent1"/>
            </a:lnRef>
            <a:fillRef idx="0">
              <a:schemeClr val="accent1"/>
            </a:fillRef>
            <a:effectRef idx="2">
              <a:schemeClr val="accent1"/>
            </a:effectRef>
            <a:fontRef idx="minor">
              <a:schemeClr val="tx1"/>
            </a:fontRef>
          </p:style>
        </p:cxnSp>
      </p:grpSp>
      <p:sp>
        <p:nvSpPr>
          <p:cNvPr id="54" name="Rectangle 53"/>
          <p:cNvSpPr/>
          <p:nvPr/>
        </p:nvSpPr>
        <p:spPr>
          <a:xfrm>
            <a:off x="2587956" y="2133600"/>
            <a:ext cx="3968088" cy="2590800"/>
          </a:xfrm>
          <a:prstGeom prst="rect">
            <a:avLst/>
          </a:prstGeom>
          <a:blipFill dpi="0" rotWithShape="1">
            <a:blip r:embed="rId4"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82"/>
          <p:cNvGrpSpPr/>
          <p:nvPr/>
        </p:nvGrpSpPr>
        <p:grpSpPr>
          <a:xfrm flipH="1">
            <a:off x="43130" y="6282904"/>
            <a:ext cx="9029700" cy="438514"/>
            <a:chOff x="339725" y="821694"/>
            <a:chExt cx="9029700" cy="438514"/>
          </a:xfrm>
        </p:grpSpPr>
        <p:cxnSp>
          <p:nvCxnSpPr>
            <p:cNvPr id="84" name="Straight Connector 83"/>
            <p:cNvCxnSpPr/>
            <p:nvPr/>
          </p:nvCxnSpPr>
          <p:spPr>
            <a:xfrm>
              <a:off x="339725" y="821694"/>
              <a:ext cx="2462367"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rot="840000">
              <a:off x="2746771" y="910354"/>
              <a:ext cx="775760" cy="25206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3463925" y="1252508"/>
              <a:ext cx="5905500" cy="770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pic>
        <p:nvPicPr>
          <p:cNvPr id="16" name="Picture 2" descr="http://upload.wikimedia.org/wikipedia/commons/thumb/9/97/The_Brink%E2%80%99s_Company_logo.svg/384px-The_Brink%E2%80%99s_Company_logo.svg.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22" y="69019"/>
            <a:ext cx="2663323" cy="437580"/>
          </a:xfrm>
          <a:prstGeom prst="rect">
            <a:avLst/>
          </a:prstGeom>
          <a:noFill/>
          <a:extLst>
            <a:ext uri="{909E8E84-426E-40DD-AFC4-6F175D3DCCD1}">
              <a14:hiddenFill xmlns:a14="http://schemas.microsoft.com/office/drawing/2010/main">
                <a:solidFill>
                  <a:srgbClr val="FFFFFF"/>
                </a:solidFill>
              </a14:hiddenFill>
            </a:ext>
          </a:extLst>
        </p:spPr>
      </p:pic>
      <p:sp>
        <p:nvSpPr>
          <p:cNvPr id="3" name="Control 1"/>
          <p:cNvSpPr>
            <a:spLocks noChangeArrowheads="1" noChangeShapeType="1"/>
          </p:cNvSpPr>
          <p:nvPr/>
        </p:nvSpPr>
        <p:spPr bwMode="auto">
          <a:xfrm>
            <a:off x="2274888" y="5875338"/>
            <a:ext cx="6154737" cy="29321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8" name="Title 2"/>
          <p:cNvSpPr>
            <a:spLocks noGrp="1"/>
          </p:cNvSpPr>
          <p:nvPr>
            <p:ph type="title"/>
          </p:nvPr>
        </p:nvSpPr>
        <p:spPr>
          <a:xfrm>
            <a:off x="3124201" y="57015"/>
            <a:ext cx="5973708" cy="471360"/>
          </a:xfrm>
        </p:spPr>
        <p:txBody>
          <a:bodyPr>
            <a:normAutofit/>
          </a:bodyPr>
          <a:lstStyle/>
          <a:p>
            <a:pPr algn="r"/>
            <a:r>
              <a:rPr lang="en-US" sz="2400" b="1" dirty="0" smtClean="0">
                <a:latin typeface="Cambria" pitchFamily="18" charset="0"/>
                <a:cs typeface="Times New Roman" pitchFamily="18" charset="0"/>
              </a:rPr>
              <a:t>Frequently Asked Questions – 18 </a:t>
            </a:r>
            <a:endParaRPr lang="en-US" sz="2400" b="1" dirty="0">
              <a:latin typeface="Cambria" pitchFamily="18" charset="0"/>
              <a:cs typeface="Times New Roman" pitchFamily="18" charset="0"/>
            </a:endParaRPr>
          </a:p>
        </p:txBody>
      </p:sp>
      <p:sp>
        <p:nvSpPr>
          <p:cNvPr id="6" name="TextBox 5"/>
          <p:cNvSpPr txBox="1"/>
          <p:nvPr/>
        </p:nvSpPr>
        <p:spPr>
          <a:xfrm>
            <a:off x="0" y="921603"/>
            <a:ext cx="8366970" cy="830997"/>
          </a:xfrm>
          <a:prstGeom prst="rect">
            <a:avLst/>
          </a:prstGeom>
          <a:noFill/>
        </p:spPr>
        <p:txBody>
          <a:bodyPr wrap="none" rtlCol="0">
            <a:spAutoFit/>
          </a:bodyPr>
          <a:lstStyle/>
          <a:p>
            <a:r>
              <a:rPr lang="en-US" sz="2400" b="1" dirty="0" smtClean="0">
                <a:latin typeface="+mj-lt"/>
              </a:rPr>
              <a:t>Why is Brink’s free cash flow yield the lowest among their </a:t>
            </a:r>
            <a:br>
              <a:rPr lang="en-US" sz="2400" b="1" dirty="0" smtClean="0">
                <a:latin typeface="+mj-lt"/>
              </a:rPr>
            </a:br>
            <a:r>
              <a:rPr lang="en-US" sz="2400" b="1" dirty="0" smtClean="0">
                <a:latin typeface="+mj-lt"/>
              </a:rPr>
              <a:t>competitors?</a:t>
            </a:r>
            <a:endParaRPr lang="en-US" sz="2400" b="1" dirty="0">
              <a:latin typeface="+mj-lt"/>
            </a:endParaRPr>
          </a:p>
        </p:txBody>
      </p:sp>
      <p:sp>
        <p:nvSpPr>
          <p:cNvPr id="19" name="TextBox 18"/>
          <p:cNvSpPr txBox="1"/>
          <p:nvPr/>
        </p:nvSpPr>
        <p:spPr>
          <a:xfrm>
            <a:off x="304800" y="2133600"/>
            <a:ext cx="8458200" cy="1938992"/>
          </a:xfrm>
          <a:prstGeom prst="rect">
            <a:avLst/>
          </a:prstGeom>
          <a:noFill/>
        </p:spPr>
        <p:txBody>
          <a:bodyPr wrap="square" rtlCol="0">
            <a:spAutoFit/>
          </a:bodyPr>
          <a:lstStyle/>
          <a:p>
            <a:pPr marL="342900" indent="-342900">
              <a:buFont typeface="Wingdings" pitchFamily="2" charset="2"/>
              <a:buChar char="v"/>
            </a:pPr>
            <a:r>
              <a:rPr lang="en-US" sz="2000" dirty="0" smtClean="0">
                <a:latin typeface="+mj-lt"/>
              </a:rPr>
              <a:t>Brink’s low free cash flow yield is a result of their inability to control costs as seen by their decline in margins over the last few years. </a:t>
            </a:r>
          </a:p>
          <a:p>
            <a:pPr marL="342900" indent="-342900">
              <a:buFont typeface="Wingdings" pitchFamily="2" charset="2"/>
              <a:buChar char="v"/>
            </a:pPr>
            <a:endParaRPr lang="en-US" sz="2000" dirty="0" smtClean="0">
              <a:latin typeface="+mj-lt"/>
            </a:endParaRPr>
          </a:p>
          <a:p>
            <a:pPr marL="342900" indent="-342900">
              <a:buFont typeface="Wingdings" pitchFamily="2" charset="2"/>
              <a:buChar char="v"/>
            </a:pPr>
            <a:endParaRPr lang="en-US" sz="2000" dirty="0">
              <a:latin typeface="+mj-lt"/>
            </a:endParaRPr>
          </a:p>
          <a:p>
            <a:pPr marL="342900" indent="-342900">
              <a:buFont typeface="Wingdings" pitchFamily="2" charset="2"/>
              <a:buChar char="v"/>
            </a:pPr>
            <a:r>
              <a:rPr lang="en-US" sz="2000" dirty="0" smtClean="0">
                <a:latin typeface="+mj-lt"/>
              </a:rPr>
              <a:t>In addition, FCF has also declined because the company is no longer recieving cash from discontinued operations. </a:t>
            </a:r>
            <a:endParaRPr lang="en-US" sz="2000" dirty="0">
              <a:latin typeface="+mj-lt"/>
            </a:endParaRPr>
          </a:p>
        </p:txBody>
      </p:sp>
    </p:spTree>
    <p:extLst>
      <p:ext uri="{BB962C8B-B14F-4D97-AF65-F5344CB8AC3E}">
        <p14:creationId xmlns:p14="http://schemas.microsoft.com/office/powerpoint/2010/main" val="95553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3546</TotalTime>
  <Words>13214</Words>
  <Application>Microsoft Office PowerPoint</Application>
  <PresentationFormat>On-screen Show (4:3)</PresentationFormat>
  <Paragraphs>6326</Paragraphs>
  <Slides>101</Slides>
  <Notes>99</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PowerPoint Presentation</vt:lpstr>
      <vt:lpstr>Investment Summary</vt:lpstr>
      <vt:lpstr>Company Background</vt:lpstr>
      <vt:lpstr>Business Segments</vt:lpstr>
      <vt:lpstr>Geographic Segments</vt:lpstr>
      <vt:lpstr>Home Security Spinoff</vt:lpstr>
      <vt:lpstr>Industry Dynamics</vt:lpstr>
      <vt:lpstr>Key External Driver</vt:lpstr>
      <vt:lpstr>Competitive Landscape</vt:lpstr>
      <vt:lpstr>Investment Summary</vt:lpstr>
      <vt:lpstr>Risk Analysis</vt:lpstr>
      <vt:lpstr>Investment Summary</vt:lpstr>
      <vt:lpstr>Revenue Growth</vt:lpstr>
      <vt:lpstr>Cost of Goods Sold &amp; Margins</vt:lpstr>
      <vt:lpstr>Net Income</vt:lpstr>
      <vt:lpstr>Pension Liabilities</vt:lpstr>
      <vt:lpstr>Cash Flows</vt:lpstr>
      <vt:lpstr>Price Target &amp; Weighting</vt:lpstr>
      <vt:lpstr>P/E Analysis</vt:lpstr>
      <vt:lpstr>Other Valuation Methods</vt:lpstr>
      <vt:lpstr>Economic Value Added</vt:lpstr>
      <vt:lpstr>Monte Carlo Simulation – Valuation Risk</vt:lpstr>
      <vt:lpstr>Investment Summary – Why Sell?</vt:lpstr>
      <vt:lpstr>Brink’s Share Price</vt:lpstr>
      <vt:lpstr>Questions</vt:lpstr>
      <vt:lpstr>Slide Navigator - Presentation</vt:lpstr>
      <vt:lpstr>Slide Navigator - Appendix</vt:lpstr>
      <vt:lpstr>Key Metrics</vt:lpstr>
      <vt:lpstr>Market Profile</vt:lpstr>
      <vt:lpstr>Brink’s Products &amp; Services</vt:lpstr>
      <vt:lpstr>Revenue by Geographic Segments</vt:lpstr>
      <vt:lpstr>Operating Statistics by Geographic Segments</vt:lpstr>
      <vt:lpstr>Stock Price v. S&amp;P 500</vt:lpstr>
      <vt:lpstr>Executive Compensation</vt:lpstr>
      <vt:lpstr>Global Beta Calculation</vt:lpstr>
      <vt:lpstr>Global M-payments Transactions</vt:lpstr>
      <vt:lpstr>MSCI v. Security &amp; Alarm Services Index</vt:lpstr>
      <vt:lpstr>G4S Key Statistics</vt:lpstr>
      <vt:lpstr>Garda Key Statistics</vt:lpstr>
      <vt:lpstr>Loomis Key Statistics</vt:lpstr>
      <vt:lpstr>Prosegur Key Statistics</vt:lpstr>
      <vt:lpstr>Comparable Analysis, Pt. I</vt:lpstr>
      <vt:lpstr>Comparable Analysis, Pt. II</vt:lpstr>
      <vt:lpstr>Comparable Analysis, Pt. III</vt:lpstr>
      <vt:lpstr>DuPont Analysis, Pt. I</vt:lpstr>
      <vt:lpstr>DuPont Analysis, Pt. II</vt:lpstr>
      <vt:lpstr>DuPont Analysis, Pt. III</vt:lpstr>
      <vt:lpstr>S.W.O.T. Analysis</vt:lpstr>
      <vt:lpstr>Porter’s Five Forces Model</vt:lpstr>
      <vt:lpstr>Brink’s Income Statement</vt:lpstr>
      <vt:lpstr>Brink’s Income Statement (Common Size)</vt:lpstr>
      <vt:lpstr>Transaction Summary</vt:lpstr>
      <vt:lpstr>Transaction Summary, Pt. II</vt:lpstr>
      <vt:lpstr>Brink’s Balance Sheet</vt:lpstr>
      <vt:lpstr>Brink’s Balance Sheet (Common Size)</vt:lpstr>
      <vt:lpstr>Brink’s Statement of Cash Flows</vt:lpstr>
      <vt:lpstr>Financial Analysis Ratios</vt:lpstr>
      <vt:lpstr>Institutional Holdings</vt:lpstr>
      <vt:lpstr>Institutional Holdings, Pt. II</vt:lpstr>
      <vt:lpstr>Capital Structure &amp; Weighted Average Cost of Capital</vt:lpstr>
      <vt:lpstr>Pension Liabilities, Pt. I</vt:lpstr>
      <vt:lpstr>Pension Liabilities, Pt. II</vt:lpstr>
      <vt:lpstr>Pension Liabilities, Pt. III</vt:lpstr>
      <vt:lpstr>Pension Liabilities, Pt. IV</vt:lpstr>
      <vt:lpstr>Pension Liabilities, Pt. V</vt:lpstr>
      <vt:lpstr>OPEB, Pt. I</vt:lpstr>
      <vt:lpstr>OPEB, Pt. II</vt:lpstr>
      <vt:lpstr>OPEB, Pt. III</vt:lpstr>
      <vt:lpstr>Pension Projections Funded Status</vt:lpstr>
      <vt:lpstr>Assumptions</vt:lpstr>
      <vt:lpstr>Assumptions, Pt. II</vt:lpstr>
      <vt:lpstr>2012 Estimate Calculation</vt:lpstr>
      <vt:lpstr>Economic Value Added (EVA)</vt:lpstr>
      <vt:lpstr>Free Cash Flow (FCF) Calculation</vt:lpstr>
      <vt:lpstr>Perpetuity Growth Model</vt:lpstr>
      <vt:lpstr>DCF Sensitivity Analysis</vt:lpstr>
      <vt:lpstr>P/E Valuation</vt:lpstr>
      <vt:lpstr>Free Cash Flow (FCF) Yield</vt:lpstr>
      <vt:lpstr>Currency Devaluation</vt:lpstr>
      <vt:lpstr>Historical &amp; Projected Earnings</vt:lpstr>
      <vt:lpstr>Credit Rating &amp; Outlook</vt:lpstr>
      <vt:lpstr>Frequently Asked Questions – 1 </vt:lpstr>
      <vt:lpstr>Frequently Asked Questions  -2a</vt:lpstr>
      <vt:lpstr>Frequently Asked Questions  -2b</vt:lpstr>
      <vt:lpstr>Frequently Asked Questions – 3 </vt:lpstr>
      <vt:lpstr>Frequently Asked Questions – 4</vt:lpstr>
      <vt:lpstr>Frequently Asked Questions – 5 &amp; 6</vt:lpstr>
      <vt:lpstr>Frequently Asked Questions – 7 </vt:lpstr>
      <vt:lpstr>Frequently Asked Questions – 8 </vt:lpstr>
      <vt:lpstr>Frequently Asked Questions – 9 </vt:lpstr>
      <vt:lpstr>Frequently Asked Questions – 10 </vt:lpstr>
      <vt:lpstr>Frequently Asked Questions – 11 </vt:lpstr>
      <vt:lpstr>Frequently Asked Questions – 12 </vt:lpstr>
      <vt:lpstr>Frequently Asked Questions – 13 </vt:lpstr>
      <vt:lpstr>Frequently Asked Questions – 14 </vt:lpstr>
      <vt:lpstr>Frequently Asked Questions – 16 </vt:lpstr>
      <vt:lpstr>Frequently Asked Questions – 17 </vt:lpstr>
      <vt:lpstr>Frequently Asked Questions – 18 </vt:lpstr>
      <vt:lpstr>Frequently Asked Questions – 20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vculpub</cp:lastModifiedBy>
  <cp:revision>301</cp:revision>
  <cp:lastPrinted>2013-02-25T13:30:53Z</cp:lastPrinted>
  <dcterms:created xsi:type="dcterms:W3CDTF">2013-02-16T16:37:06Z</dcterms:created>
  <dcterms:modified xsi:type="dcterms:W3CDTF">2013-03-19T17:42:57Z</dcterms:modified>
</cp:coreProperties>
</file>